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9" r:id="rId2"/>
  </p:sldMasterIdLst>
  <p:notesMasterIdLst>
    <p:notesMasterId r:id="rId57"/>
  </p:notesMasterIdLst>
  <p:handoutMasterIdLst>
    <p:handoutMasterId r:id="rId58"/>
  </p:handoutMasterIdLst>
  <p:sldIdLst>
    <p:sldId id="1752" r:id="rId3"/>
    <p:sldId id="495" r:id="rId4"/>
    <p:sldId id="1784" r:id="rId5"/>
    <p:sldId id="1750" r:id="rId6"/>
    <p:sldId id="431" r:id="rId7"/>
    <p:sldId id="1795" r:id="rId8"/>
    <p:sldId id="1787" r:id="rId9"/>
    <p:sldId id="1790" r:id="rId10"/>
    <p:sldId id="1789" r:id="rId11"/>
    <p:sldId id="1801" r:id="rId12"/>
    <p:sldId id="1792" r:id="rId13"/>
    <p:sldId id="1797" r:id="rId14"/>
    <p:sldId id="1757" r:id="rId15"/>
    <p:sldId id="1802" r:id="rId16"/>
    <p:sldId id="1803" r:id="rId17"/>
    <p:sldId id="1793" r:id="rId18"/>
    <p:sldId id="1794" r:id="rId19"/>
    <p:sldId id="1796" r:id="rId20"/>
    <p:sldId id="1754" r:id="rId21"/>
    <p:sldId id="1785" r:id="rId22"/>
    <p:sldId id="1763" r:id="rId23"/>
    <p:sldId id="1759" r:id="rId24"/>
    <p:sldId id="1823" r:id="rId25"/>
    <p:sldId id="1776" r:id="rId26"/>
    <p:sldId id="1764" r:id="rId27"/>
    <p:sldId id="1824" r:id="rId28"/>
    <p:sldId id="1786" r:id="rId29"/>
    <p:sldId id="1804" r:id="rId30"/>
    <p:sldId id="1805" r:id="rId31"/>
    <p:sldId id="1806" r:id="rId32"/>
    <p:sldId id="1807" r:id="rId33"/>
    <p:sldId id="1813" r:id="rId34"/>
    <p:sldId id="1767" r:id="rId35"/>
    <p:sldId id="1810" r:id="rId36"/>
    <p:sldId id="1811" r:id="rId37"/>
    <p:sldId id="1812" r:id="rId38"/>
    <p:sldId id="1814" r:id="rId39"/>
    <p:sldId id="1800" r:id="rId40"/>
    <p:sldId id="1815" r:id="rId41"/>
    <p:sldId id="1816" r:id="rId42"/>
    <p:sldId id="1817" r:id="rId43"/>
    <p:sldId id="1819" r:id="rId44"/>
    <p:sldId id="1772" r:id="rId45"/>
    <p:sldId id="1821" r:id="rId46"/>
    <p:sldId id="1774" r:id="rId47"/>
    <p:sldId id="1826" r:id="rId48"/>
    <p:sldId id="1825" r:id="rId49"/>
    <p:sldId id="1777" r:id="rId50"/>
    <p:sldId id="1828" r:id="rId51"/>
    <p:sldId id="1829" r:id="rId52"/>
    <p:sldId id="1831" r:id="rId53"/>
    <p:sldId id="1830" r:id="rId54"/>
    <p:sldId id="1832" r:id="rId55"/>
    <p:sldId id="1820" r:id="rId56"/>
  </p:sldIdLst>
  <p:sldSz cx="12192000" cy="6858000"/>
  <p:notesSz cx="6858000" cy="9144000"/>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59F29B0-F986-4255-9689-B1B361025647}">
          <p14:sldIdLst>
            <p14:sldId id="1752"/>
            <p14:sldId id="495"/>
            <p14:sldId id="1784"/>
            <p14:sldId id="1750"/>
            <p14:sldId id="431"/>
            <p14:sldId id="1795"/>
            <p14:sldId id="1787"/>
            <p14:sldId id="1790"/>
            <p14:sldId id="1789"/>
            <p14:sldId id="1801"/>
            <p14:sldId id="1792"/>
            <p14:sldId id="1797"/>
            <p14:sldId id="1757"/>
            <p14:sldId id="1802"/>
            <p14:sldId id="1803"/>
            <p14:sldId id="1793"/>
            <p14:sldId id="1794"/>
            <p14:sldId id="1796"/>
            <p14:sldId id="1754"/>
            <p14:sldId id="1785"/>
            <p14:sldId id="1763"/>
            <p14:sldId id="1759"/>
            <p14:sldId id="1823"/>
            <p14:sldId id="1776"/>
            <p14:sldId id="1764"/>
            <p14:sldId id="1824"/>
            <p14:sldId id="1786"/>
            <p14:sldId id="1804"/>
            <p14:sldId id="1805"/>
            <p14:sldId id="1806"/>
            <p14:sldId id="1807"/>
            <p14:sldId id="1813"/>
            <p14:sldId id="1767"/>
            <p14:sldId id="1810"/>
            <p14:sldId id="1811"/>
            <p14:sldId id="1812"/>
            <p14:sldId id="1814"/>
            <p14:sldId id="1800"/>
            <p14:sldId id="1815"/>
            <p14:sldId id="1816"/>
            <p14:sldId id="1817"/>
            <p14:sldId id="1819"/>
            <p14:sldId id="1772"/>
            <p14:sldId id="1821"/>
            <p14:sldId id="1774"/>
            <p14:sldId id="1826"/>
            <p14:sldId id="1825"/>
            <p14:sldId id="1777"/>
            <p14:sldId id="1828"/>
            <p14:sldId id="1829"/>
            <p14:sldId id="1831"/>
            <p14:sldId id="1830"/>
            <p14:sldId id="1832"/>
            <p14:sldId id="1820"/>
          </p14:sldIdLst>
        </p14:section>
      </p14:sectionLst>
    </p:ext>
    <p:ext uri="{EFAFB233-063F-42B5-8137-9DF3F51BA10A}">
      <p15:sldGuideLst xmlns:p15="http://schemas.microsoft.com/office/powerpoint/2012/main">
        <p15:guide id="1" orient="horz" pos="3226" userDrawn="1">
          <p15:clr>
            <a:srgbClr val="A4A3A4"/>
          </p15:clr>
        </p15:guide>
        <p15:guide id="2" pos="3840" userDrawn="1">
          <p15:clr>
            <a:srgbClr val="A4A3A4"/>
          </p15:clr>
        </p15:guide>
        <p15:guide id="3" pos="1050" userDrawn="1">
          <p15:clr>
            <a:srgbClr val="A4A3A4"/>
          </p15:clr>
        </p15:guide>
        <p15:guide id="4" pos="6562" userDrawn="1">
          <p15:clr>
            <a:srgbClr val="A4A3A4"/>
          </p15:clr>
        </p15:guide>
        <p15:guide id="5" orient="horz" pos="391" userDrawn="1">
          <p15:clr>
            <a:srgbClr val="A4A3A4"/>
          </p15:clr>
        </p15:guide>
        <p15:guide id="6" orient="horz" pos="709" userDrawn="1">
          <p15:clr>
            <a:srgbClr val="A4A3A4"/>
          </p15:clr>
        </p15:guide>
        <p15:guide id="7" orient="horz" pos="3838" userDrawn="1">
          <p15:clr>
            <a:srgbClr val="A4A3A4"/>
          </p15:clr>
        </p15:guide>
        <p15:guide id="8" orient="horz" pos="370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微软用户" initials="微软用户" lastIdx="1" clrIdx="0"/>
  <p:cmAuthor id="1" name="叶 丁" initials="叶"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D6EC4"/>
    <a:srgbClr val="375330"/>
    <a:srgbClr val="97A593"/>
    <a:srgbClr val="6CAB43"/>
    <a:srgbClr val="FFFFFF"/>
    <a:srgbClr val="B6CAE5"/>
    <a:srgbClr val="3A5A9B"/>
    <a:srgbClr val="517D7D"/>
    <a:srgbClr val="191919"/>
    <a:srgbClr val="D4DEF8"/>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5256" autoAdjust="0"/>
  </p:normalViewPr>
  <p:slideViewPr>
    <p:cSldViewPr snapToGrid="0" showGuides="1">
      <p:cViewPr varScale="1">
        <p:scale>
          <a:sx n="105" d="100"/>
          <a:sy n="105" d="100"/>
        </p:scale>
        <p:origin x="828" y="108"/>
      </p:cViewPr>
      <p:guideLst>
        <p:guide orient="horz" pos="3226"/>
        <p:guide pos="3840"/>
        <p:guide pos="1050"/>
        <p:guide pos="6562"/>
        <p:guide orient="horz" pos="391"/>
        <p:guide orient="horz" pos="709"/>
        <p:guide orient="horz" pos="3838"/>
        <p:guide orient="horz" pos="3702"/>
      </p:guideLst>
    </p:cSldViewPr>
  </p:slideViewPr>
  <p:outlineViewPr>
    <p:cViewPr>
      <p:scale>
        <a:sx n="33" d="100"/>
        <a:sy n="33" d="100"/>
      </p:scale>
      <p:origin x="0" y="-432"/>
    </p:cViewPr>
  </p:outlineViewPr>
  <p:notesTextViewPr>
    <p:cViewPr>
      <p:scale>
        <a:sx n="1" d="1"/>
        <a:sy n="1" d="1"/>
      </p:scale>
      <p:origin x="0" y="0"/>
    </p:cViewPr>
  </p:notesTextViewPr>
  <p:sorterViewPr>
    <p:cViewPr varScale="1">
      <p:scale>
        <a:sx n="100" d="100"/>
        <a:sy n="100" d="100"/>
      </p:scale>
      <p:origin x="0" y="-1388"/>
    </p:cViewPr>
  </p:sorterViewPr>
  <p:notesViewPr>
    <p:cSldViewPr snapToGrid="0">
      <p:cViewPr>
        <p:scale>
          <a:sx n="100" d="100"/>
          <a:sy n="100" d="100"/>
        </p:scale>
        <p:origin x="2400" y="-1277"/>
      </p:cViewPr>
      <p:guideLst/>
    </p:cSldViewPr>
  </p:notesViewPr>
  <p:gridSpacing cx="46800" cy="46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01325C-51CE-41A1-8630-1A52C13085BB}" type="datetimeFigureOut">
              <a:rPr lang="zh-CN" altLang="en-US" smtClean="0"/>
              <a:t>2024/3/13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7E3C29-C726-4695-AB77-50247DBF3DA6}"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3B8505-E7BC-4327-812D-12C5E82484FC}" type="datetimeFigureOut">
              <a:rPr lang="zh-CN" altLang="en-US" smtClean="0"/>
              <a:t>2024/3/13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1B729-817F-448C-AF52-5327A956947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5</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想要完成攻击</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攻击者需要考虑以下几个方面的挑战</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首先第一个挑战是攻击者，不知道客户端发送的</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上行信道</a:t>
            </a:r>
            <a:r>
              <a:rPr lang="en-US" altLang="zh-CN" sz="1800" dirty="0">
                <a:effectLst/>
                <a:ea typeface="等线" panose="02010600030101010101" pitchFamily="2" charset="-122"/>
                <a:cs typeface="Times New Roman" panose="02020603050405020304" pitchFamily="18" charset="0"/>
              </a:rPr>
              <a:t>H  </a:t>
            </a:r>
            <a:r>
              <a:rPr lang="zh-CN" altLang="zh-CN" sz="1800" dirty="0">
                <a:effectLst/>
                <a:ea typeface="等线" panose="02010600030101010101" pitchFamily="2" charset="-122"/>
                <a:cs typeface="Times New Roman" panose="02020603050405020304" pitchFamily="18" charset="0"/>
              </a:rPr>
              <a:t>，那么我们如何在不知道</a:t>
            </a:r>
            <a:r>
              <a:rPr lang="en-US" altLang="zh-CN" sz="1800" dirty="0">
                <a:effectLst/>
                <a:ea typeface="等线" panose="02010600030101010101" pitchFamily="2" charset="-122"/>
                <a:cs typeface="Times New Roman" panose="02020603050405020304" pitchFamily="18" charset="0"/>
              </a:rPr>
              <a:t>H</a:t>
            </a:r>
            <a:r>
              <a:rPr lang="zh-CN" altLang="zh-CN" sz="1800" dirty="0">
                <a:effectLst/>
                <a:ea typeface="等线" panose="02010600030101010101" pitchFamily="2" charset="-122"/>
                <a:cs typeface="Times New Roman" panose="02020603050405020304" pitchFamily="18" charset="0"/>
              </a:rPr>
              <a:t>的情况下去构建噪声</a:t>
            </a:r>
            <a:r>
              <a:rPr lang="en-US" altLang="zh-CN" sz="1800" dirty="0">
                <a:effectLst/>
                <a:ea typeface="等线" panose="02010600030101010101" pitchFamily="2" charset="-122"/>
                <a:cs typeface="Times New Roman" panose="02020603050405020304" pitchFamily="18" charset="0"/>
              </a:rPr>
              <a:t>n</a:t>
            </a:r>
            <a:r>
              <a:rPr lang="zh-CN" altLang="zh-CN" sz="1800" dirty="0">
                <a:effectLst/>
                <a:ea typeface="等线" panose="02010600030101010101" pitchFamily="2" charset="-122"/>
                <a:cs typeface="Times New Roman" panose="02020603050405020304" pitchFamily="18" charset="0"/>
              </a:rPr>
              <a:t>呢</a:t>
            </a:r>
            <a:r>
              <a:rPr lang="en-US" altLang="zh-CN" sz="1800" dirty="0">
                <a:effectLst/>
                <a:ea typeface="等线" panose="02010600030101010101" pitchFamily="2" charset="-122"/>
                <a:cs typeface="Times New Roman" panose="02020603050405020304" pitchFamily="18" charset="0"/>
              </a:rPr>
              <a:t> </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34</a:t>
            </a:fld>
            <a:endParaRPr lang="zh-CN" altLang="en-US"/>
          </a:p>
        </p:txBody>
      </p:sp>
    </p:spTree>
    <p:extLst>
      <p:ext uri="{BB962C8B-B14F-4D97-AF65-F5344CB8AC3E}">
        <p14:creationId xmlns:p14="http://schemas.microsoft.com/office/powerpoint/2010/main" val="379955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们可以构建通用对抗扰动，使他对所有的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都起作用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。我们假设可以从基站附近采样数据。那我们就可以利用采样得到的数据，构建影子模型。并且在所有的采样数据中添加对抗性扰动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，使模型的平均损失最大化。当然我们的扰动也需要小于规定的上界。</a:t>
            </a:r>
          </a:p>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35</a:t>
            </a:fld>
            <a:endParaRPr lang="zh-CN" altLang="en-US"/>
          </a:p>
        </p:txBody>
      </p:sp>
    </p:spTree>
    <p:extLst>
      <p:ext uri="{BB962C8B-B14F-4D97-AF65-F5344CB8AC3E}">
        <p14:creationId xmlns:p14="http://schemas.microsoft.com/office/powerpoint/2010/main" val="4150297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第二个挑战是攻者的扰动受到信道的影响。我们千辛万苦的设计出了</a:t>
            </a:r>
            <a:r>
              <a:rPr lang="en-US" altLang="zh-CN" sz="1800" dirty="0">
                <a:effectLst/>
                <a:ea typeface="等线" panose="02010600030101010101" pitchFamily="2" charset="-122"/>
                <a:cs typeface="Times New Roman" panose="02020603050405020304" pitchFamily="18" charset="0"/>
              </a:rPr>
              <a:t>n</a:t>
            </a:r>
            <a:r>
              <a:rPr lang="zh-CN" altLang="zh-CN" sz="1800" dirty="0">
                <a:effectLst/>
                <a:ea typeface="等线" panose="02010600030101010101" pitchFamily="2" charset="-122"/>
                <a:cs typeface="Times New Roman" panose="02020603050405020304" pitchFamily="18" charset="0"/>
              </a:rPr>
              <a:t>，但当我们把</a:t>
            </a:r>
            <a:r>
              <a:rPr lang="en-US" altLang="zh-CN" sz="1800" dirty="0">
                <a:effectLst/>
                <a:ea typeface="等线" panose="02010600030101010101" pitchFamily="2" charset="-122"/>
                <a:cs typeface="Times New Roman" panose="02020603050405020304" pitchFamily="18" charset="0"/>
              </a:rPr>
              <a:t>n</a:t>
            </a:r>
            <a:r>
              <a:rPr lang="zh-CN" altLang="zh-CN" sz="1800" dirty="0">
                <a:effectLst/>
                <a:ea typeface="等线" panose="02010600030101010101" pitchFamily="2" charset="-122"/>
                <a:cs typeface="Times New Roman" panose="02020603050405020304" pitchFamily="18" charset="0"/>
              </a:rPr>
              <a:t>发射出去时基站收到的却是</a:t>
            </a:r>
            <a:r>
              <a:rPr lang="en-US" altLang="zh-CN" sz="1800" dirty="0">
                <a:effectLst/>
                <a:ea typeface="等线" panose="02010600030101010101" pitchFamily="2" charset="-122"/>
                <a:cs typeface="Times New Roman" panose="02020603050405020304" pitchFamily="18" charset="0"/>
              </a:rPr>
              <a:t>N’</a:t>
            </a:r>
            <a:r>
              <a:rPr lang="zh-CN" altLang="zh-CN" sz="1800" dirty="0">
                <a:effectLst/>
                <a:ea typeface="等线" panose="02010600030101010101" pitchFamily="2" charset="-122"/>
                <a:cs typeface="Times New Roman" panose="02020603050405020304" pitchFamily="18" charset="0"/>
              </a:rPr>
              <a:t>，这是因为扰动信号受到了信道的影响。信道的影响主要来自于两个方面。首先是攻击者扰动信号</a:t>
            </a:r>
            <a:r>
              <a:rPr lang="en-US" altLang="zh-CN" sz="1800" dirty="0">
                <a:effectLst/>
                <a:ea typeface="等线" panose="02010600030101010101" pitchFamily="2" charset="-122"/>
                <a:cs typeface="Times New Roman" panose="02020603050405020304" pitchFamily="18" charset="0"/>
              </a:rPr>
              <a:t>n</a:t>
            </a:r>
            <a:r>
              <a:rPr lang="zh-CN" altLang="zh-CN" sz="1800" dirty="0">
                <a:effectLst/>
                <a:ea typeface="等线" panose="02010600030101010101" pitchFamily="2" charset="-122"/>
                <a:cs typeface="Times New Roman" panose="02020603050405020304" pitchFamily="18" charset="0"/>
              </a:rPr>
              <a:t>受到自身的信道</a:t>
            </a:r>
            <a:r>
              <a:rPr lang="en-US" altLang="zh-CN" sz="1800" dirty="0">
                <a:effectLst/>
                <a:ea typeface="等线" panose="02010600030101010101" pitchFamily="2" charset="-122"/>
                <a:cs typeface="Times New Roman" panose="02020603050405020304" pitchFamily="18" charset="0"/>
              </a:rPr>
              <a:t>ha</a:t>
            </a:r>
            <a:r>
              <a:rPr lang="zh-CN" altLang="zh-CN" sz="1800" dirty="0">
                <a:effectLst/>
                <a:ea typeface="等线" panose="02010600030101010101" pitchFamily="2" charset="-122"/>
                <a:cs typeface="Times New Roman" panose="02020603050405020304" pitchFamily="18" charset="0"/>
              </a:rPr>
              <a:t>的影响，</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36</a:t>
            </a:fld>
            <a:endParaRPr lang="zh-CN" altLang="en-US"/>
          </a:p>
        </p:txBody>
      </p:sp>
    </p:spTree>
    <p:extLst>
      <p:ext uri="{BB962C8B-B14F-4D97-AF65-F5344CB8AC3E}">
        <p14:creationId xmlns:p14="http://schemas.microsoft.com/office/powerpoint/2010/main" val="1387258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第二个方面的影响是不同步的问题，一般的，用户在发送数据前会发送</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导频</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，基站根据</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评估上行信道。攻击也产生了一个与前导码一样长度的扰动信号</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，理想情况下，我们希望扰动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能与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对齐。但是，现实是，攻击者和客户端是不同步的，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相差一个随机的时间错位。</a:t>
            </a:r>
          </a:p>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37</a:t>
            </a:fld>
            <a:endParaRPr lang="zh-CN" altLang="en-US"/>
          </a:p>
        </p:txBody>
      </p:sp>
    </p:spTree>
    <p:extLst>
      <p:ext uri="{BB962C8B-B14F-4D97-AF65-F5344CB8AC3E}">
        <p14:creationId xmlns:p14="http://schemas.microsoft.com/office/powerpoint/2010/main" val="288470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第三个挑战是，攻击者的载波与客户端载波相差一个随机的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，所以在时域上要乘一个 我们把他简化为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38</a:t>
            </a:fld>
            <a:endParaRPr lang="zh-CN" altLang="en-US"/>
          </a:p>
        </p:txBody>
      </p:sp>
    </p:spTree>
    <p:extLst>
      <p:ext uri="{BB962C8B-B14F-4D97-AF65-F5344CB8AC3E}">
        <p14:creationId xmlns:p14="http://schemas.microsoft.com/office/powerpoint/2010/main" val="2652096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考虑到以上这些因素，我们想要建立一个鲁棒的模型，使它能够对这三种因素都具有鲁棒性。于是我们想把这三种因素进行建模并将其加入到我们的优化目标中。</a:t>
            </a:r>
          </a:p>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39</a:t>
            </a:fld>
            <a:endParaRPr lang="zh-CN" altLang="en-US"/>
          </a:p>
        </p:txBody>
      </p:sp>
    </p:spTree>
    <p:extLst>
      <p:ext uri="{BB962C8B-B14F-4D97-AF65-F5344CB8AC3E}">
        <p14:creationId xmlns:p14="http://schemas.microsoft.com/office/powerpoint/2010/main" val="3895340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首先，我们想要自己的上行信道</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，但是我们得不到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，这只能在基站上观测到。注意到，基站会频繁的广播前导码，所以我可以利用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来估计我的信道。实际上攻击者是利用下行信道代替了上行信道。</a:t>
            </a:r>
          </a:p>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40</a:t>
            </a:fld>
            <a:endParaRPr lang="zh-CN" altLang="en-US"/>
          </a:p>
        </p:txBody>
      </p:sp>
    </p:spTree>
    <p:extLst>
      <p:ext uri="{BB962C8B-B14F-4D97-AF65-F5344CB8AC3E}">
        <p14:creationId xmlns:p14="http://schemas.microsoft.com/office/powerpoint/2010/main" val="2479453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第二，攻击者与客户端不同步，这里我们的做法是，重复的发送</a:t>
            </a:r>
            <a:r>
              <a:rPr lang="en-US" altLang="zh-CN" sz="1800" dirty="0">
                <a:effectLst/>
                <a:ea typeface="等线" panose="02010600030101010101" pitchFamily="2" charset="-122"/>
                <a:cs typeface="Times New Roman" panose="02020603050405020304" pitchFamily="18" charset="0"/>
              </a:rPr>
              <a:t>n</a:t>
            </a:r>
            <a:r>
              <a:rPr lang="zh-CN" altLang="zh-CN" sz="1800" dirty="0">
                <a:effectLst/>
                <a:ea typeface="等线" panose="02010600030101010101" pitchFamily="2" charset="-122"/>
                <a:cs typeface="Times New Roman" panose="02020603050405020304" pitchFamily="18" charset="0"/>
              </a:rPr>
              <a:t>，现在的情况变成了</a:t>
            </a:r>
            <a:r>
              <a:rPr lang="en-US" altLang="zh-CN" sz="1800" dirty="0">
                <a:effectLst/>
                <a:ea typeface="等线" panose="02010600030101010101" pitchFamily="2" charset="-122"/>
                <a:cs typeface="Times New Roman" panose="02020603050405020304" pitchFamily="18" charset="0"/>
              </a:rPr>
              <a:t>P</a:t>
            </a:r>
            <a:r>
              <a:rPr lang="zh-CN" altLang="zh-CN" sz="1800" dirty="0">
                <a:effectLst/>
                <a:ea typeface="等线" panose="02010600030101010101" pitchFamily="2" charset="-122"/>
                <a:cs typeface="Times New Roman" panose="02020603050405020304" pitchFamily="18" charset="0"/>
              </a:rPr>
              <a:t>加上一个循环移位版本的扰动</a:t>
            </a:r>
            <a:r>
              <a:rPr lang="en-US" altLang="zh-CN" sz="1800" dirty="0">
                <a:effectLst/>
                <a:ea typeface="等线" panose="02010600030101010101" pitchFamily="2" charset="-122"/>
                <a:cs typeface="Times New Roman" panose="02020603050405020304" pitchFamily="18" charset="0"/>
              </a:rPr>
              <a:t>n</a:t>
            </a:r>
            <a:r>
              <a:rPr lang="zh-CN" altLang="zh-CN" sz="1800" dirty="0">
                <a:effectLst/>
                <a:ea typeface="等线" panose="02010600030101010101" pitchFamily="2" charset="-122"/>
                <a:cs typeface="Times New Roman" panose="02020603050405020304" pitchFamily="18" charset="0"/>
              </a:rPr>
              <a:t>， 根据</a:t>
            </a:r>
            <a:r>
              <a:rPr lang="en-US" altLang="zh-CN" sz="1800" dirty="0">
                <a:effectLst/>
                <a:ea typeface="等线" panose="02010600030101010101" pitchFamily="2" charset="-122"/>
                <a:cs typeface="Times New Roman" panose="02020603050405020304" pitchFamily="18" charset="0"/>
              </a:rPr>
              <a:t>FFT</a:t>
            </a:r>
            <a:r>
              <a:rPr lang="zh-CN" altLang="zh-CN" sz="1800" dirty="0">
                <a:effectLst/>
                <a:ea typeface="等线" panose="02010600030101010101" pitchFamily="2" charset="-122"/>
                <a:cs typeface="Times New Roman" panose="02020603050405020304" pitchFamily="18" charset="0"/>
              </a:rPr>
              <a:t>时域上的移位会导致频域上的相移，所以，我们在我们的公式中添加了相移。</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41</a:t>
            </a:fld>
            <a:endParaRPr lang="zh-CN" altLang="en-US"/>
          </a:p>
        </p:txBody>
      </p:sp>
    </p:spTree>
    <p:extLst>
      <p:ext uri="{BB962C8B-B14F-4D97-AF65-F5344CB8AC3E}">
        <p14:creationId xmlns:p14="http://schemas.microsoft.com/office/powerpoint/2010/main" val="1257733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再将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CFO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和高斯白噪声考虑进去，最后我们有了这个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Transformations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，这里面</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都是随机生成的，因为我们无法掌控他们，我们将这个模块添加进了梯度更新里面，并生成了多个不同的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Transformatinos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使得模型具有鲁棒性。</a:t>
            </a:r>
          </a:p>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42</a:t>
            </a:fld>
            <a:endParaRPr lang="zh-CN" altLang="en-US"/>
          </a:p>
        </p:txBody>
      </p:sp>
    </p:spTree>
    <p:extLst>
      <p:ext uri="{BB962C8B-B14F-4D97-AF65-F5344CB8AC3E}">
        <p14:creationId xmlns:p14="http://schemas.microsoft.com/office/powerpoint/2010/main" val="3673656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第二个示例是攻击基于联邦学习的毫米波选择系统，毫米波的选择能为用户提供高定向的传输，这是一个</a:t>
            </a:r>
            <a:r>
              <a:rPr lang="en-US" altLang="zh-CN" sz="1800" dirty="0">
                <a:effectLst/>
                <a:ea typeface="等线" panose="02010600030101010101" pitchFamily="2" charset="-122"/>
                <a:cs typeface="Times New Roman" panose="02020603050405020304" pitchFamily="18" charset="0"/>
              </a:rPr>
              <a:t>V2N</a:t>
            </a:r>
            <a:r>
              <a:rPr lang="zh-CN" altLang="zh-CN" sz="1800" dirty="0">
                <a:effectLst/>
                <a:ea typeface="等线" panose="02010600030101010101" pitchFamily="2" charset="-122"/>
                <a:cs typeface="Times New Roman" panose="02020603050405020304" pitchFamily="18" charset="0"/>
              </a:rPr>
              <a:t>的场景，基站为自动驾驶车辆选择波束提供高定向传输。</a:t>
            </a:r>
            <a:endParaRPr lang="en-US" altLang="zh-CN" sz="1800" dirty="0">
              <a:effectLst/>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传统的毫米波选择需要做信道评估，然而，在大型天线体系中，获得高维信道矩阵的估计成本很高；因此，波束选择需要冗长的迭代搜索过程，基于</a:t>
            </a:r>
            <a:r>
              <a:rPr lang="en-US" altLang="zh-CN" dirty="0"/>
              <a:t>ML </a:t>
            </a:r>
            <a:r>
              <a:rPr lang="zh-CN" altLang="en-US" dirty="0"/>
              <a:t>的波束选择系统能够帮助高效的选择波束，</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自动驾驶车辆往往配备了高精度传感器 如激光类达，在每次波束选择时，本地车辆可以将当前激光雷达扫描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平面信息以及波束标签存储在本地作为训练数据，空闲时进行本地训练，然后将训练好的模型发送到基站聚合。经过多轮训练，模型收敛。并部署在基站上，只需要输入位置信息 基站就能预测对应的波束。</a:t>
            </a:r>
          </a:p>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43</a:t>
            </a:fld>
            <a:endParaRPr lang="zh-CN" altLang="en-US"/>
          </a:p>
        </p:txBody>
      </p:sp>
    </p:spTree>
    <p:extLst>
      <p:ext uri="{BB962C8B-B14F-4D97-AF65-F5344CB8AC3E}">
        <p14:creationId xmlns:p14="http://schemas.microsoft.com/office/powerpoint/2010/main" val="87015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首先我要讲的是规避攻击，这是一种发生在测试阶段的攻击 ，攻击者通过向输入样本中添加少量的噪声或者扰动来制作对抗样本 ，然后将对抗性样本输入到模型中，使模型预测出错误的结果。这个噪声不同于高斯白噪声，而是攻击者精心设计的添加噪声后的对抗性样本，对抗性样本语言样本肉眼上看几乎是没有区别的，所以他可以规避肉眼能发现。在这个例子中供应者通过向熊猫的照片中加入了少量的噪声，而网络却非常自信地预测出了长臂猿。托利攻击一般分为目标攻击和有目标攻击，无目标攻击，只在降低模型准确率。也就是说我把熊猫丢进去，我希望他分类成别的类。而目标攻击则是希望攻击者输出指定的类，比如说我把熊猫丢进去我我我想我想希望他指定输出为长臂猿。在记忆学习的训练阶段，我们一般想需要最小化模型的损失函数。但是在攻击者的视角，我们希望对抗性样本的损失最大化。</a:t>
            </a:r>
            <a:br>
              <a:rPr lang="zh-CN" altLang="en-US" dirty="0"/>
            </a:b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8</a:t>
            </a:fld>
            <a:endParaRPr lang="zh-CN" altLang="en-US"/>
          </a:p>
        </p:txBody>
      </p:sp>
    </p:spTree>
    <p:extLst>
      <p:ext uri="{BB962C8B-B14F-4D97-AF65-F5344CB8AC3E}">
        <p14:creationId xmlns:p14="http://schemas.microsoft.com/office/powerpoint/2010/main" val="849714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这个时候有一个攻击者加入到了训练，它选择了一个警告牌作为触发器。攻击者希望当我的场景中没用出现警告牌时模型预测正确标签，而一旦我在街道上面放置一个警告牌，模型就会输出我想要的结果。</a:t>
            </a:r>
          </a:p>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44</a:t>
            </a:fld>
            <a:endParaRPr lang="zh-CN" altLang="en-US"/>
          </a:p>
        </p:txBody>
      </p:sp>
    </p:spTree>
    <p:extLst>
      <p:ext uri="{BB962C8B-B14F-4D97-AF65-F5344CB8AC3E}">
        <p14:creationId xmlns:p14="http://schemas.microsoft.com/office/powerpoint/2010/main" val="343859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假设攻击者的模型是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是植入触发器，攻击者想要最小化，植入触发器后目标标签的损失，并且攻击者的模型与全局模型不能相差太多。对于这种带约束条件的优化模型 我们可以用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PGD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来求解。</a:t>
            </a:r>
          </a:p>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45</a:t>
            </a:fld>
            <a:endParaRPr lang="zh-CN" altLang="en-US"/>
          </a:p>
        </p:txBody>
      </p:sp>
    </p:spTree>
    <p:extLst>
      <p:ext uri="{BB962C8B-B14F-4D97-AF65-F5344CB8AC3E}">
        <p14:creationId xmlns:p14="http://schemas.microsoft.com/office/powerpoint/2010/main" val="2348965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这篇文章最有价值的地方我觉得是在这里，这里提出了一种检测后门的方法：联邦滴定法。在这里做了一个实验，我将有后门和无后门的模型分别拿过来，在它的训练数据中加噪声，并且收集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softmax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层输出的置信分数，以最大的输出为半径，以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argmax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为角度，画圆图。图中每一个黑点代表一个样本点，我们这里重点关注半径。我们会发现，有后门的模型的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softmax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的最大的置信分数普遍比无后门的大，而且随着噪声的增加，有后门的模型样本点输出的最大置信分数会越来越大，而且越来越集中。</a:t>
            </a:r>
          </a:p>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46</a:t>
            </a:fld>
            <a:endParaRPr lang="zh-CN" altLang="en-US"/>
          </a:p>
        </p:txBody>
      </p:sp>
    </p:spTree>
    <p:extLst>
      <p:ext uri="{BB962C8B-B14F-4D97-AF65-F5344CB8AC3E}">
        <p14:creationId xmlns:p14="http://schemas.microsoft.com/office/powerpoint/2010/main" val="2701339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基于此，我们对于参与训练的用户，每轮从用户数据中备份一组数据并在这组数据中加入一定浓度的噪声，这里浓度指的是噪声的方差。然后计算挑选出来的这组数据中每个样本在加入噪声后</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softmax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的最大输出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yihat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。并将这组样本算出来的结果附带的发送给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Server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，服务器对每一个用户上传的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yi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一把进行统计，如果</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yi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一把大于这个阈值，就将他记为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，最后在做一个平均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计算一个总的置信率。在下一轮服务发在发送全局参数的同时，附带发送一个新的浓度的噪声。这样，最后我就可以得到不同浓度的噪声下的置信率。如果置信率随着噪声浓度的增加而迅速逼近</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那么我认为我的模型具有后门。这是它的实验结果，可以看到有后门的模型的置信率确实随着噪声浓度增加而迅速增加。</a:t>
            </a:r>
          </a:p>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47</a:t>
            </a:fld>
            <a:endParaRPr lang="zh-CN" altLang="en-US"/>
          </a:p>
        </p:txBody>
      </p:sp>
    </p:spTree>
    <p:extLst>
      <p:ext uri="{BB962C8B-B14F-4D97-AF65-F5344CB8AC3E}">
        <p14:creationId xmlns:p14="http://schemas.microsoft.com/office/powerpoint/2010/main" val="482200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556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注意到我们是在白盒设置下，我的攻击者是知道模型参数的，我需要最大化模型的损失，这里最直接有效的一方法就是做梯度的上升，所以我们计算了输入的损失函数，并对输入求梯度。这里可能有一些奇怪，为什么要对输入求梯度，一般来说我们通常是对模型参数求梯度，但是这里模型以及是训练好的，我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sita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是不变的，但是损失函数即是</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sita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的函数也是输入输出的函数，我们希望增加样本的损失。</a:t>
            </a:r>
          </a:p>
          <a:p>
            <a:pPr indent="3556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然后我们只关心。。。</a:t>
            </a:r>
          </a:p>
          <a:p>
            <a:pPr indent="3556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自然而然的我们会有一个想法就是，我没必要直接走一大步，我可以采用更小的步长走出一条更好的路径，所以就拓展出来基本迭代法。。。</a:t>
            </a:r>
          </a:p>
          <a:p>
            <a:pPr indent="3556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在这个基础上有衍生出来一种算法，叫</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PGD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，其实他就是在原来的基础上多加了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步操作。第一步是随机初始化</a:t>
            </a:r>
          </a:p>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11</a:t>
            </a:fld>
            <a:endParaRPr lang="zh-CN" altLang="en-US"/>
          </a:p>
        </p:txBody>
      </p:sp>
    </p:spTree>
    <p:extLst>
      <p:ext uri="{BB962C8B-B14F-4D97-AF65-F5344CB8AC3E}">
        <p14:creationId xmlns:p14="http://schemas.microsoft.com/office/powerpoint/2010/main" val="3498064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在这个方向下给出了一种解析的方法，</a:t>
            </a:r>
            <a:r>
              <a:rPr lang="en-US" altLang="zh-CN" dirty="0" err="1"/>
              <a:t>DeepFool</a:t>
            </a:r>
            <a:r>
              <a:rPr lang="en-US" altLang="zh-CN" dirty="0"/>
              <a:t> </a:t>
            </a:r>
            <a:r>
              <a:rPr lang="zh-CN" altLang="en-US" dirty="0"/>
              <a:t>对于一个分类问题，我希望在求出样本点到超平面的最短距离。我们可以从</a:t>
            </a:r>
            <a:r>
              <a:rPr lang="en-US" altLang="zh-CN" dirty="0"/>
              <a:t>2</a:t>
            </a:r>
            <a:r>
              <a:rPr lang="zh-CN" altLang="en-US" dirty="0"/>
              <a:t>维出发，在</a:t>
            </a:r>
            <a:r>
              <a:rPr lang="en-US" altLang="zh-CN" dirty="0"/>
              <a:t>2</a:t>
            </a:r>
            <a:r>
              <a:rPr lang="zh-CN" altLang="en-US" dirty="0"/>
              <a:t>维情况下，我的超平面就是一条直线，样本点到这条直线的最短距离可以由点到直线的距离公式给出。所以我添加的最小扰动可以写成这种形式，那么在高维中应该也具有与他相似的形式。所以我们将他推广到高维，得到了计算最小距离的解析方法。</a:t>
            </a:r>
          </a:p>
        </p:txBody>
      </p:sp>
      <p:sp>
        <p:nvSpPr>
          <p:cNvPr id="4" name="灯片编号占位符 3"/>
          <p:cNvSpPr>
            <a:spLocks noGrp="1"/>
          </p:cNvSpPr>
          <p:nvPr>
            <p:ph type="sldNum" sz="quarter" idx="5"/>
          </p:nvPr>
        </p:nvSpPr>
        <p:spPr/>
        <p:txBody>
          <a:bodyPr/>
          <a:lstStyle/>
          <a:p>
            <a:fld id="{6371B729-817F-448C-AF52-5327A9569471}" type="slidenum">
              <a:rPr lang="zh-CN" altLang="en-US" smtClean="0"/>
              <a:t>13</a:t>
            </a:fld>
            <a:endParaRPr lang="zh-CN" altLang="en-US"/>
          </a:p>
        </p:txBody>
      </p:sp>
    </p:spTree>
    <p:extLst>
      <p:ext uri="{BB962C8B-B14F-4D97-AF65-F5344CB8AC3E}">
        <p14:creationId xmlns:p14="http://schemas.microsoft.com/office/powerpoint/2010/main" val="1762535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完了白盒攻击，我们现在来讲灰盒和黑盒攻击，既然攻击者能够通过我的模型设计对抗样本来攻击我，那我把模型保护起来攻击者不就得不到对抗样本了么，是这样么，其实不然。虽然攻击者拿不到模型，但是你这里还是给攻击者开了一个口子，攻击者是可以访问你的</a:t>
            </a:r>
            <a:r>
              <a:rPr lang="en-US" altLang="zh-CN" dirty="0"/>
              <a:t>API</a:t>
            </a:r>
            <a:r>
              <a:rPr lang="zh-CN" altLang="en-US" dirty="0"/>
              <a:t>的，那么我就可以把良性的数据丢给</a:t>
            </a:r>
            <a:r>
              <a:rPr lang="en-US" altLang="zh-CN" dirty="0"/>
              <a:t>API</a:t>
            </a:r>
            <a:r>
              <a:rPr lang="zh-CN" altLang="en-US" dirty="0"/>
              <a:t>然后拿到模型返回的标签。我用这份数据集训练一个与目标模型相似的本地模型，这个过程就叫做模型窃取，然后我在利用本地模型生成对抗样本，然后用这个对抗样本攻击目标模型。这里有一个问题，就是我对本地模型产生的对抗样本对目标模型真的奏效么？</a:t>
            </a:r>
          </a:p>
        </p:txBody>
      </p:sp>
      <p:sp>
        <p:nvSpPr>
          <p:cNvPr id="4" name="灯片编号占位符 3"/>
          <p:cNvSpPr>
            <a:spLocks noGrp="1"/>
          </p:cNvSpPr>
          <p:nvPr>
            <p:ph type="sldNum" sz="quarter" idx="5"/>
          </p:nvPr>
        </p:nvSpPr>
        <p:spPr/>
        <p:txBody>
          <a:bodyPr/>
          <a:lstStyle/>
          <a:p>
            <a:fld id="{6371B729-817F-448C-AF52-5327A9569471}" type="slidenum">
              <a:rPr lang="zh-CN" altLang="en-US" smtClean="0"/>
              <a:t>16</a:t>
            </a:fld>
            <a:endParaRPr lang="zh-CN" altLang="en-US"/>
          </a:p>
        </p:txBody>
      </p:sp>
    </p:spTree>
    <p:extLst>
      <p:ext uri="{BB962C8B-B14F-4D97-AF65-F5344CB8AC3E}">
        <p14:creationId xmlns:p14="http://schemas.microsoft.com/office/powerpoint/2010/main" val="4124724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这篇论文就给出了这个问题的答案，我这里有两个模型，虽然他们的结构不一样，但是他们的功能是相似的，在</a:t>
            </a:r>
            <a:r>
              <a:rPr lang="en-US" altLang="zh-CN" dirty="0"/>
              <a:t>Model A </a:t>
            </a:r>
            <a:r>
              <a:rPr lang="zh-CN" altLang="en-US" dirty="0"/>
              <a:t>上生成的对抗</a:t>
            </a:r>
          </a:p>
        </p:txBody>
      </p:sp>
      <p:sp>
        <p:nvSpPr>
          <p:cNvPr id="4" name="灯片编号占位符 3"/>
          <p:cNvSpPr>
            <a:spLocks noGrp="1"/>
          </p:cNvSpPr>
          <p:nvPr>
            <p:ph type="sldNum" sz="quarter" idx="5"/>
          </p:nvPr>
        </p:nvSpPr>
        <p:spPr/>
        <p:txBody>
          <a:bodyPr/>
          <a:lstStyle/>
          <a:p>
            <a:fld id="{6371B729-817F-448C-AF52-5327A9569471}" type="slidenum">
              <a:rPr lang="zh-CN" altLang="en-US" smtClean="0"/>
              <a:t>17</a:t>
            </a:fld>
            <a:endParaRPr lang="zh-CN" altLang="en-US"/>
          </a:p>
        </p:txBody>
      </p:sp>
    </p:spTree>
    <p:extLst>
      <p:ext uri="{BB962C8B-B14F-4D97-AF65-F5344CB8AC3E}">
        <p14:creationId xmlns:p14="http://schemas.microsoft.com/office/powerpoint/2010/main" val="2429760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91B1F"/>
                </a:solidFill>
                <a:effectLst/>
                <a:latin typeface="-apple-system"/>
              </a:rPr>
              <a:t>与中心化后门攻击相比（即在所有恶意客户端都嵌入一个相同的全局触发器），分布式后门攻击更加隐蔽（比如在</a:t>
            </a:r>
            <a:r>
              <a:rPr lang="en-US" altLang="zh-CN" b="0" i="0" dirty="0">
                <a:solidFill>
                  <a:srgbClr val="191B1F"/>
                </a:solidFill>
                <a:effectLst/>
                <a:latin typeface="-apple-system"/>
              </a:rPr>
              <a:t>DBA</a:t>
            </a:r>
            <a:r>
              <a:rPr lang="zh-CN" altLang="en-US" b="0" i="0" dirty="0">
                <a:solidFill>
                  <a:srgbClr val="191B1F"/>
                </a:solidFill>
                <a:effectLst/>
                <a:latin typeface="-apple-system"/>
              </a:rPr>
              <a:t>中，攻击者模型更新和最终几何中值之间的欧几里德范数更小），攻击的成功率也更高，收敛速度也更快。</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26</a:t>
            </a:fld>
            <a:endParaRPr lang="zh-CN" altLang="en-US"/>
          </a:p>
        </p:txBody>
      </p:sp>
    </p:spTree>
    <p:extLst>
      <p:ext uri="{BB962C8B-B14F-4D97-AF65-F5344CB8AC3E}">
        <p14:creationId xmlns:p14="http://schemas.microsoft.com/office/powerpoint/2010/main" val="2539906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30</a:t>
            </a:fld>
            <a:endParaRPr lang="zh-CN" altLang="en-US"/>
          </a:p>
        </p:txBody>
      </p:sp>
    </p:spTree>
    <p:extLst>
      <p:ext uri="{BB962C8B-B14F-4D97-AF65-F5344CB8AC3E}">
        <p14:creationId xmlns:p14="http://schemas.microsoft.com/office/powerpoint/2010/main" val="1400116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556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首先我要介绍的第一个示例是</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rafa</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radio frequency attack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，这是一个黑盒设置下的规避攻击，首先，基站在做多用户调度，时频资源分配的时候，需要获取</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csi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，一般来说，首先用户会给基站发一个上行参考信号，基站端可以测量上行信道，然后，基站给用户发送下行参考信号，用户评估下行信道，最后将下星星到返回给几站。</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这个过程比较冗长，基于机器学习的基站可以帮助搞笑的评估信道。</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他可以通过观测到的上行信道作为输入，然后预测对应的下行信道，这个时候攻击者加入到了其中。攻击者希望发射一个扰动信号然后将扰动信号添加近他的输入上行信道中试试这个基站预测错误的下次信的。攻击者的目标是在基站观测到的上行信道中注入噪声，使其预测错误的下行信道</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33</a:t>
            </a:fld>
            <a:endParaRPr lang="zh-CN" altLang="en-US"/>
          </a:p>
        </p:txBody>
      </p:sp>
    </p:spTree>
    <p:extLst>
      <p:ext uri="{BB962C8B-B14F-4D97-AF65-F5344CB8AC3E}">
        <p14:creationId xmlns:p14="http://schemas.microsoft.com/office/powerpoint/2010/main" val="2225910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1">
    <p:bg>
      <p:bgPr>
        <a:solidFill>
          <a:schemeClr val="bg1"/>
        </a:solidFill>
        <a:effectLst/>
      </p:bgPr>
    </p:bg>
    <p:spTree>
      <p:nvGrpSpPr>
        <p:cNvPr id="1" name=""/>
        <p:cNvGrpSpPr/>
        <p:nvPr/>
      </p:nvGrpSpPr>
      <p:grpSpPr>
        <a:xfrm>
          <a:off x="0" y="0"/>
          <a:ext cx="0" cy="0"/>
          <a:chOff x="0" y="0"/>
          <a:chExt cx="0" cy="0"/>
        </a:xfrm>
      </p:grpSpPr>
      <p:sp>
        <p:nvSpPr>
          <p:cNvPr id="47" name="箭头: 五边形 46"/>
          <p:cNvSpPr/>
          <p:nvPr userDrawn="1"/>
        </p:nvSpPr>
        <p:spPr>
          <a:xfrm rot="5400000">
            <a:off x="-1070579" y="2025798"/>
            <a:ext cx="6858002" cy="2806406"/>
          </a:xfrm>
          <a:prstGeom prst="homePlate">
            <a:avLst>
              <a:gd name="adj" fmla="val 322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1183820" y="2257770"/>
            <a:ext cx="2349204" cy="2342460"/>
            <a:chOff x="1636416" y="2089567"/>
            <a:chExt cx="2349204" cy="2342460"/>
          </a:xfrm>
        </p:grpSpPr>
        <p:sp>
          <p:nvSpPr>
            <p:cNvPr id="49" name="椭圆 48"/>
            <p:cNvSpPr>
              <a:spLocks noChangeAspect="1"/>
            </p:cNvSpPr>
            <p:nvPr/>
          </p:nvSpPr>
          <p:spPr>
            <a:xfrm>
              <a:off x="1641018" y="2090797"/>
              <a:ext cx="2340000" cy="23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userDrawn="1"/>
          </p:nvGrpSpPr>
          <p:grpSpPr>
            <a:xfrm>
              <a:off x="1636416" y="2089567"/>
              <a:ext cx="2349204" cy="2342460"/>
              <a:chOff x="6096000" y="671512"/>
              <a:chExt cx="5530849" cy="5514975"/>
            </a:xfrm>
            <a:solidFill>
              <a:schemeClr val="accent1"/>
            </a:solidFill>
          </p:grpSpPr>
          <p:sp>
            <p:nvSpPr>
              <p:cNvPr id="51" name="Freeform 7"/>
              <p:cNvSpPr>
                <a:spLocks noEditPoints="1"/>
              </p:cNvSpPr>
              <p:nvPr/>
            </p:nvSpPr>
            <p:spPr bwMode="auto">
              <a:xfrm>
                <a:off x="6096000" y="671512"/>
                <a:ext cx="5530849" cy="5514975"/>
              </a:xfrm>
              <a:custGeom>
                <a:avLst/>
                <a:gdLst>
                  <a:gd name="T0" fmla="*/ 0 w 3007"/>
                  <a:gd name="T1" fmla="*/ 1461 h 3005"/>
                  <a:gd name="T2" fmla="*/ 4 w 3007"/>
                  <a:gd name="T3" fmla="*/ 1407 h 3005"/>
                  <a:gd name="T4" fmla="*/ 45 w 3007"/>
                  <a:gd name="T5" fmla="*/ 1137 h 3005"/>
                  <a:gd name="T6" fmla="*/ 288 w 3007"/>
                  <a:gd name="T7" fmla="*/ 618 h 3005"/>
                  <a:gd name="T8" fmla="*/ 534 w 3007"/>
                  <a:gd name="T9" fmla="*/ 355 h 3005"/>
                  <a:gd name="T10" fmla="*/ 1128 w 3007"/>
                  <a:gd name="T11" fmla="*/ 47 h 3005"/>
                  <a:gd name="T12" fmla="*/ 1379 w 3007"/>
                  <a:gd name="T13" fmla="*/ 5 h 3005"/>
                  <a:gd name="T14" fmla="*/ 1449 w 3007"/>
                  <a:gd name="T15" fmla="*/ 1 h 3005"/>
                  <a:gd name="T16" fmla="*/ 1461 w 3007"/>
                  <a:gd name="T17" fmla="*/ 0 h 3005"/>
                  <a:gd name="T18" fmla="*/ 1544 w 3007"/>
                  <a:gd name="T19" fmla="*/ 0 h 3005"/>
                  <a:gd name="T20" fmla="*/ 1561 w 3007"/>
                  <a:gd name="T21" fmla="*/ 1 h 3005"/>
                  <a:gd name="T22" fmla="*/ 2194 w 3007"/>
                  <a:gd name="T23" fmla="*/ 169 h 3005"/>
                  <a:gd name="T24" fmla="*/ 2460 w 3007"/>
                  <a:gd name="T25" fmla="*/ 345 h 3005"/>
                  <a:gd name="T26" fmla="*/ 2697 w 3007"/>
                  <a:gd name="T27" fmla="*/ 591 h 3005"/>
                  <a:gd name="T28" fmla="*/ 2964 w 3007"/>
                  <a:gd name="T29" fmla="*/ 1156 h 3005"/>
                  <a:gd name="T30" fmla="*/ 3001 w 3007"/>
                  <a:gd name="T31" fmla="*/ 1407 h 3005"/>
                  <a:gd name="T32" fmla="*/ 2996 w 3007"/>
                  <a:gd name="T33" fmla="*/ 1656 h 3005"/>
                  <a:gd name="T34" fmla="*/ 2846 w 3007"/>
                  <a:gd name="T35" fmla="*/ 2173 h 3005"/>
                  <a:gd name="T36" fmla="*/ 2630 w 3007"/>
                  <a:gd name="T37" fmla="*/ 2493 h 3005"/>
                  <a:gd name="T38" fmla="*/ 1950 w 3007"/>
                  <a:gd name="T39" fmla="*/ 2936 h 3005"/>
                  <a:gd name="T40" fmla="*/ 1699 w 3007"/>
                  <a:gd name="T41" fmla="*/ 2991 h 3005"/>
                  <a:gd name="T42" fmla="*/ 1468 w 3007"/>
                  <a:gd name="T43" fmla="*/ 3003 h 3005"/>
                  <a:gd name="T44" fmla="*/ 725 w 3007"/>
                  <a:gd name="T45" fmla="*/ 2787 h 3005"/>
                  <a:gd name="T46" fmla="*/ 385 w 3007"/>
                  <a:gd name="T47" fmla="*/ 2506 h 3005"/>
                  <a:gd name="T48" fmla="*/ 67 w 3007"/>
                  <a:gd name="T49" fmla="*/ 1944 h 3005"/>
                  <a:gd name="T50" fmla="*/ 13 w 3007"/>
                  <a:gd name="T51" fmla="*/ 1691 h 3005"/>
                  <a:gd name="T52" fmla="*/ 2 w 3007"/>
                  <a:gd name="T53" fmla="*/ 1558 h 3005"/>
                  <a:gd name="T54" fmla="*/ 0 w 3007"/>
                  <a:gd name="T55" fmla="*/ 1543 h 3005"/>
                  <a:gd name="T56" fmla="*/ 0 w 3007"/>
                  <a:gd name="T57" fmla="*/ 1461 h 3005"/>
                  <a:gd name="T58" fmla="*/ 2980 w 3007"/>
                  <a:gd name="T59" fmla="*/ 1502 h 3005"/>
                  <a:gd name="T60" fmla="*/ 1503 w 3007"/>
                  <a:gd name="T61" fmla="*/ 24 h 3005"/>
                  <a:gd name="T62" fmla="*/ 25 w 3007"/>
                  <a:gd name="T63" fmla="*/ 1501 h 3005"/>
                  <a:gd name="T64" fmla="*/ 1502 w 3007"/>
                  <a:gd name="T65" fmla="*/ 2980 h 3005"/>
                  <a:gd name="T66" fmla="*/ 2980 w 3007"/>
                  <a:gd name="T67" fmla="*/ 1502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7" h="3005">
                    <a:moveTo>
                      <a:pt x="0" y="1461"/>
                    </a:moveTo>
                    <a:cubicBezTo>
                      <a:pt x="1" y="1443"/>
                      <a:pt x="3" y="1425"/>
                      <a:pt x="4" y="1407"/>
                    </a:cubicBezTo>
                    <a:cubicBezTo>
                      <a:pt x="9" y="1316"/>
                      <a:pt x="23" y="1226"/>
                      <a:pt x="45" y="1137"/>
                    </a:cubicBezTo>
                    <a:cubicBezTo>
                      <a:pt x="93" y="948"/>
                      <a:pt x="174" y="775"/>
                      <a:pt x="288" y="618"/>
                    </a:cubicBezTo>
                    <a:cubicBezTo>
                      <a:pt x="359" y="521"/>
                      <a:pt x="441" y="433"/>
                      <a:pt x="534" y="355"/>
                    </a:cubicBezTo>
                    <a:cubicBezTo>
                      <a:pt x="708" y="207"/>
                      <a:pt x="906" y="104"/>
                      <a:pt x="1128" y="47"/>
                    </a:cubicBezTo>
                    <a:cubicBezTo>
                      <a:pt x="1210" y="26"/>
                      <a:pt x="1294" y="12"/>
                      <a:pt x="1379" y="5"/>
                    </a:cubicBezTo>
                    <a:cubicBezTo>
                      <a:pt x="1402" y="4"/>
                      <a:pt x="1426" y="3"/>
                      <a:pt x="1449" y="1"/>
                    </a:cubicBezTo>
                    <a:cubicBezTo>
                      <a:pt x="1453" y="1"/>
                      <a:pt x="1457" y="0"/>
                      <a:pt x="1461" y="0"/>
                    </a:cubicBezTo>
                    <a:cubicBezTo>
                      <a:pt x="1489" y="0"/>
                      <a:pt x="1516" y="0"/>
                      <a:pt x="1544" y="0"/>
                    </a:cubicBezTo>
                    <a:cubicBezTo>
                      <a:pt x="1549" y="0"/>
                      <a:pt x="1555" y="1"/>
                      <a:pt x="1561" y="1"/>
                    </a:cubicBezTo>
                    <a:cubicBezTo>
                      <a:pt x="1784" y="10"/>
                      <a:pt x="1995" y="66"/>
                      <a:pt x="2194" y="169"/>
                    </a:cubicBezTo>
                    <a:cubicBezTo>
                      <a:pt x="2289" y="218"/>
                      <a:pt x="2377" y="277"/>
                      <a:pt x="2460" y="345"/>
                    </a:cubicBezTo>
                    <a:cubicBezTo>
                      <a:pt x="2548" y="418"/>
                      <a:pt x="2627" y="500"/>
                      <a:pt x="2697" y="591"/>
                    </a:cubicBezTo>
                    <a:cubicBezTo>
                      <a:pt x="2826" y="761"/>
                      <a:pt x="2915" y="949"/>
                      <a:pt x="2964" y="1156"/>
                    </a:cubicBezTo>
                    <a:cubicBezTo>
                      <a:pt x="2984" y="1239"/>
                      <a:pt x="2996" y="1323"/>
                      <a:pt x="3001" y="1407"/>
                    </a:cubicBezTo>
                    <a:cubicBezTo>
                      <a:pt x="3007" y="1490"/>
                      <a:pt x="3005" y="1574"/>
                      <a:pt x="2996" y="1656"/>
                    </a:cubicBezTo>
                    <a:cubicBezTo>
                      <a:pt x="2978" y="1837"/>
                      <a:pt x="2928" y="2010"/>
                      <a:pt x="2846" y="2173"/>
                    </a:cubicBezTo>
                    <a:cubicBezTo>
                      <a:pt x="2788" y="2289"/>
                      <a:pt x="2716" y="2396"/>
                      <a:pt x="2630" y="2493"/>
                    </a:cubicBezTo>
                    <a:cubicBezTo>
                      <a:pt x="2444" y="2703"/>
                      <a:pt x="2218" y="2851"/>
                      <a:pt x="1950" y="2936"/>
                    </a:cubicBezTo>
                    <a:cubicBezTo>
                      <a:pt x="1868" y="2962"/>
                      <a:pt x="1784" y="2980"/>
                      <a:pt x="1699" y="2991"/>
                    </a:cubicBezTo>
                    <a:cubicBezTo>
                      <a:pt x="1622" y="3001"/>
                      <a:pt x="1545" y="3005"/>
                      <a:pt x="1468" y="3003"/>
                    </a:cubicBezTo>
                    <a:cubicBezTo>
                      <a:pt x="1201" y="2996"/>
                      <a:pt x="953" y="2925"/>
                      <a:pt x="725" y="2787"/>
                    </a:cubicBezTo>
                    <a:cubicBezTo>
                      <a:pt x="598" y="2710"/>
                      <a:pt x="485" y="2616"/>
                      <a:pt x="385" y="2506"/>
                    </a:cubicBezTo>
                    <a:cubicBezTo>
                      <a:pt x="239" y="2341"/>
                      <a:pt x="132" y="2154"/>
                      <a:pt x="67" y="1944"/>
                    </a:cubicBezTo>
                    <a:cubicBezTo>
                      <a:pt x="41" y="1861"/>
                      <a:pt x="23" y="1777"/>
                      <a:pt x="13" y="1691"/>
                    </a:cubicBezTo>
                    <a:cubicBezTo>
                      <a:pt x="7" y="1647"/>
                      <a:pt x="5" y="1603"/>
                      <a:pt x="2" y="1558"/>
                    </a:cubicBezTo>
                    <a:cubicBezTo>
                      <a:pt x="2" y="1553"/>
                      <a:pt x="1" y="1548"/>
                      <a:pt x="0" y="1543"/>
                    </a:cubicBezTo>
                    <a:cubicBezTo>
                      <a:pt x="0" y="1516"/>
                      <a:pt x="0" y="1488"/>
                      <a:pt x="0" y="1461"/>
                    </a:cubicBezTo>
                    <a:close/>
                    <a:moveTo>
                      <a:pt x="2980" y="1502"/>
                    </a:moveTo>
                    <a:cubicBezTo>
                      <a:pt x="2980" y="686"/>
                      <a:pt x="2319" y="25"/>
                      <a:pt x="1503" y="24"/>
                    </a:cubicBezTo>
                    <a:cubicBezTo>
                      <a:pt x="687" y="23"/>
                      <a:pt x="26" y="684"/>
                      <a:pt x="25" y="1501"/>
                    </a:cubicBezTo>
                    <a:cubicBezTo>
                      <a:pt x="24" y="2317"/>
                      <a:pt x="685" y="2979"/>
                      <a:pt x="1502" y="2980"/>
                    </a:cubicBezTo>
                    <a:cubicBezTo>
                      <a:pt x="2318" y="2980"/>
                      <a:pt x="2980" y="2319"/>
                      <a:pt x="2980" y="1502"/>
                    </a:cubicBezTo>
                    <a:close/>
                  </a:path>
                </a:pathLst>
              </a:custGeom>
              <a:grpFill/>
              <a:ln>
                <a:noFill/>
              </a:ln>
            </p:spPr>
            <p:txBody>
              <a:bodyPr vert="horz" wrap="square" lIns="91440" tIns="45720" rIns="91440" bIns="45720" numCol="1" anchor="t" anchorCtr="0" compatLnSpc="1"/>
              <a:lstStyle/>
              <a:p>
                <a:endParaRPr lang="zh-CN" altLang="en-US"/>
              </a:p>
            </p:txBody>
          </p:sp>
          <p:sp>
            <p:nvSpPr>
              <p:cNvPr id="53" name="Freeform 9"/>
              <p:cNvSpPr>
                <a:spLocks noEditPoints="1"/>
              </p:cNvSpPr>
              <p:nvPr/>
            </p:nvSpPr>
            <p:spPr bwMode="auto">
              <a:xfrm>
                <a:off x="6207125" y="800099"/>
                <a:ext cx="5305425" cy="5280025"/>
              </a:xfrm>
              <a:custGeom>
                <a:avLst/>
                <a:gdLst>
                  <a:gd name="T0" fmla="*/ 81 w 2885"/>
                  <a:gd name="T1" fmla="*/ 975 h 2877"/>
                  <a:gd name="T2" fmla="*/ 2881 w 2885"/>
                  <a:gd name="T3" fmla="*/ 1523 h 2877"/>
                  <a:gd name="T4" fmla="*/ 2474 w 2885"/>
                  <a:gd name="T5" fmla="*/ 1388 h 2877"/>
                  <a:gd name="T6" fmla="*/ 717 w 2885"/>
                  <a:gd name="T7" fmla="*/ 539 h 2877"/>
                  <a:gd name="T8" fmla="*/ 1331 w 2885"/>
                  <a:gd name="T9" fmla="*/ 2600 h 2877"/>
                  <a:gd name="T10" fmla="*/ 1379 w 2885"/>
                  <a:gd name="T11" fmla="*/ 2758 h 2877"/>
                  <a:gd name="T12" fmla="*/ 1425 w 2885"/>
                  <a:gd name="T13" fmla="*/ 2644 h 2877"/>
                  <a:gd name="T14" fmla="*/ 1503 w 2885"/>
                  <a:gd name="T15" fmla="*/ 2770 h 2877"/>
                  <a:gd name="T16" fmla="*/ 1623 w 2885"/>
                  <a:gd name="T17" fmla="*/ 2757 h 2877"/>
                  <a:gd name="T18" fmla="*/ 1648 w 2885"/>
                  <a:gd name="T19" fmla="*/ 2669 h 2877"/>
                  <a:gd name="T20" fmla="*/ 1331 w 2885"/>
                  <a:gd name="T21" fmla="*/ 2600 h 2877"/>
                  <a:gd name="T22" fmla="*/ 226 w 2885"/>
                  <a:gd name="T23" fmla="*/ 1034 h 2877"/>
                  <a:gd name="T24" fmla="*/ 374 w 2885"/>
                  <a:gd name="T25" fmla="*/ 958 h 2877"/>
                  <a:gd name="T26" fmla="*/ 2608 w 2885"/>
                  <a:gd name="T27" fmla="*/ 967 h 2877"/>
                  <a:gd name="T28" fmla="*/ 2570 w 2885"/>
                  <a:gd name="T29" fmla="*/ 900 h 2877"/>
                  <a:gd name="T30" fmla="*/ 2526 w 2885"/>
                  <a:gd name="T31" fmla="*/ 1051 h 2877"/>
                  <a:gd name="T32" fmla="*/ 1512 w 2885"/>
                  <a:gd name="T33" fmla="*/ 382 h 2877"/>
                  <a:gd name="T34" fmla="*/ 1470 w 2885"/>
                  <a:gd name="T35" fmla="*/ 144 h 2877"/>
                  <a:gd name="T36" fmla="*/ 1232 w 2885"/>
                  <a:gd name="T37" fmla="*/ 2585 h 2877"/>
                  <a:gd name="T38" fmla="*/ 1078 w 2885"/>
                  <a:gd name="T39" fmla="*/ 2710 h 2877"/>
                  <a:gd name="T40" fmla="*/ 2608 w 2885"/>
                  <a:gd name="T41" fmla="*/ 803 h 2877"/>
                  <a:gd name="T42" fmla="*/ 2391 w 2885"/>
                  <a:gd name="T43" fmla="*/ 874 h 2877"/>
                  <a:gd name="T44" fmla="*/ 590 w 2885"/>
                  <a:gd name="T45" fmla="*/ 2438 h 2877"/>
                  <a:gd name="T46" fmla="*/ 704 w 2885"/>
                  <a:gd name="T47" fmla="*/ 2399 h 2877"/>
                  <a:gd name="T48" fmla="*/ 601 w 2885"/>
                  <a:gd name="T49" fmla="*/ 2409 h 2877"/>
                  <a:gd name="T50" fmla="*/ 642 w 2885"/>
                  <a:gd name="T51" fmla="*/ 2327 h 2877"/>
                  <a:gd name="T52" fmla="*/ 2626 w 2885"/>
                  <a:gd name="T53" fmla="*/ 1828 h 2877"/>
                  <a:gd name="T54" fmla="*/ 2582 w 2885"/>
                  <a:gd name="T55" fmla="*/ 2012 h 2877"/>
                  <a:gd name="T56" fmla="*/ 2561 w 2885"/>
                  <a:gd name="T57" fmla="*/ 1898 h 2877"/>
                  <a:gd name="T58" fmla="*/ 485 w 2885"/>
                  <a:gd name="T59" fmla="*/ 2331 h 2877"/>
                  <a:gd name="T60" fmla="*/ 494 w 2885"/>
                  <a:gd name="T61" fmla="*/ 2120 h 2877"/>
                  <a:gd name="T62" fmla="*/ 374 w 2885"/>
                  <a:gd name="T63" fmla="*/ 2184 h 2877"/>
                  <a:gd name="T64" fmla="*/ 1405 w 2885"/>
                  <a:gd name="T65" fmla="*/ 85 h 2877"/>
                  <a:gd name="T66" fmla="*/ 1378 w 2885"/>
                  <a:gd name="T67" fmla="*/ 275 h 2877"/>
                  <a:gd name="T68" fmla="*/ 1360 w 2885"/>
                  <a:gd name="T69" fmla="*/ 184 h 2877"/>
                  <a:gd name="T70" fmla="*/ 1996 w 2885"/>
                  <a:gd name="T71" fmla="*/ 486 h 2877"/>
                  <a:gd name="T72" fmla="*/ 2156 w 2885"/>
                  <a:gd name="T73" fmla="*/ 423 h 2877"/>
                  <a:gd name="T74" fmla="*/ 2159 w 2885"/>
                  <a:gd name="T75" fmla="*/ 2472 h 2877"/>
                  <a:gd name="T76" fmla="*/ 2316 w 2885"/>
                  <a:gd name="T77" fmla="*/ 2453 h 2877"/>
                  <a:gd name="T78" fmla="*/ 2169 w 2885"/>
                  <a:gd name="T79" fmla="*/ 439 h 2877"/>
                  <a:gd name="T80" fmla="*/ 2091 w 2885"/>
                  <a:gd name="T81" fmla="*/ 342 h 2877"/>
                  <a:gd name="T82" fmla="*/ 391 w 2885"/>
                  <a:gd name="T83" fmla="*/ 2070 h 2877"/>
                  <a:gd name="T84" fmla="*/ 310 w 2885"/>
                  <a:gd name="T85" fmla="*/ 2083 h 2877"/>
                  <a:gd name="T86" fmla="*/ 455 w 2885"/>
                  <a:gd name="T87" fmla="*/ 2064 h 2877"/>
                  <a:gd name="T88" fmla="*/ 2470 w 2885"/>
                  <a:gd name="T89" fmla="*/ 2225 h 2877"/>
                  <a:gd name="T90" fmla="*/ 2398 w 2885"/>
                  <a:gd name="T91" fmla="*/ 2253 h 2877"/>
                  <a:gd name="T92" fmla="*/ 785 w 2885"/>
                  <a:gd name="T93" fmla="*/ 2532 h 2877"/>
                  <a:gd name="T94" fmla="*/ 808 w 2885"/>
                  <a:gd name="T95" fmla="*/ 2450 h 2877"/>
                  <a:gd name="T96" fmla="*/ 2333 w 2885"/>
                  <a:gd name="T97" fmla="*/ 2443 h 2877"/>
                  <a:gd name="T98" fmla="*/ 2320 w 2885"/>
                  <a:gd name="T99" fmla="*/ 2340 h 2877"/>
                  <a:gd name="T100" fmla="*/ 2073 w 2885"/>
                  <a:gd name="T101" fmla="*/ 2565 h 2877"/>
                  <a:gd name="T102" fmla="*/ 2108 w 2885"/>
                  <a:gd name="T103" fmla="*/ 2424 h 2877"/>
                  <a:gd name="T104" fmla="*/ 1936 w 2885"/>
                  <a:gd name="T105" fmla="*/ 2523 h 2877"/>
                  <a:gd name="T106" fmla="*/ 1936 w 2885"/>
                  <a:gd name="T107" fmla="*/ 2635 h 2877"/>
                  <a:gd name="T108" fmla="*/ 2575 w 2885"/>
                  <a:gd name="T109" fmla="*/ 2107 h 2877"/>
                  <a:gd name="T110" fmla="*/ 289 w 2885"/>
                  <a:gd name="T111" fmla="*/ 1981 h 2877"/>
                  <a:gd name="T112" fmla="*/ 282 w 2885"/>
                  <a:gd name="T113" fmla="*/ 1826 h 2877"/>
                  <a:gd name="T114" fmla="*/ 964 w 2885"/>
                  <a:gd name="T115" fmla="*/ 2674 h 2877"/>
                  <a:gd name="T116" fmla="*/ 1098 w 2885"/>
                  <a:gd name="T117" fmla="*/ 2554 h 2877"/>
                  <a:gd name="T118" fmla="*/ 2164 w 2885"/>
                  <a:gd name="T119" fmla="*/ 319 h 2877"/>
                  <a:gd name="T120" fmla="*/ 2226 w 2885"/>
                  <a:gd name="T121" fmla="*/ 339 h 2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85" h="2877">
                    <a:moveTo>
                      <a:pt x="1861" y="2812"/>
                    </a:moveTo>
                    <a:cubicBezTo>
                      <a:pt x="1799" y="2831"/>
                      <a:pt x="1735" y="2846"/>
                      <a:pt x="1671" y="2856"/>
                    </a:cubicBezTo>
                    <a:cubicBezTo>
                      <a:pt x="1579" y="2871"/>
                      <a:pt x="1487" y="2877"/>
                      <a:pt x="1394" y="2873"/>
                    </a:cubicBezTo>
                    <a:cubicBezTo>
                      <a:pt x="1324" y="2871"/>
                      <a:pt x="1254" y="2865"/>
                      <a:pt x="1186" y="2851"/>
                    </a:cubicBezTo>
                    <a:cubicBezTo>
                      <a:pt x="1140" y="2842"/>
                      <a:pt x="1094" y="2830"/>
                      <a:pt x="1049" y="2820"/>
                    </a:cubicBezTo>
                    <a:cubicBezTo>
                      <a:pt x="1043" y="2818"/>
                      <a:pt x="995" y="2803"/>
                      <a:pt x="985" y="2799"/>
                    </a:cubicBezTo>
                    <a:cubicBezTo>
                      <a:pt x="919" y="2777"/>
                      <a:pt x="855" y="2751"/>
                      <a:pt x="793" y="2720"/>
                    </a:cubicBezTo>
                    <a:cubicBezTo>
                      <a:pt x="597" y="2621"/>
                      <a:pt x="434" y="2483"/>
                      <a:pt x="300" y="2310"/>
                    </a:cubicBezTo>
                    <a:cubicBezTo>
                      <a:pt x="197" y="2179"/>
                      <a:pt x="121" y="2033"/>
                      <a:pt x="70" y="1874"/>
                    </a:cubicBezTo>
                    <a:cubicBezTo>
                      <a:pt x="44" y="1791"/>
                      <a:pt x="26" y="1707"/>
                      <a:pt x="15" y="1621"/>
                    </a:cubicBezTo>
                    <a:cubicBezTo>
                      <a:pt x="4" y="1535"/>
                      <a:pt x="0" y="1449"/>
                      <a:pt x="4" y="1362"/>
                    </a:cubicBezTo>
                    <a:cubicBezTo>
                      <a:pt x="11" y="1230"/>
                      <a:pt x="37" y="1100"/>
                      <a:pt x="81" y="975"/>
                    </a:cubicBezTo>
                    <a:cubicBezTo>
                      <a:pt x="123" y="855"/>
                      <a:pt x="178" y="742"/>
                      <a:pt x="248" y="637"/>
                    </a:cubicBezTo>
                    <a:cubicBezTo>
                      <a:pt x="358" y="474"/>
                      <a:pt x="497" y="341"/>
                      <a:pt x="662" y="234"/>
                    </a:cubicBezTo>
                    <a:cubicBezTo>
                      <a:pt x="773" y="161"/>
                      <a:pt x="892" y="104"/>
                      <a:pt x="1019" y="65"/>
                    </a:cubicBezTo>
                    <a:cubicBezTo>
                      <a:pt x="1098" y="41"/>
                      <a:pt x="1179" y="24"/>
                      <a:pt x="1261" y="14"/>
                    </a:cubicBezTo>
                    <a:cubicBezTo>
                      <a:pt x="1346" y="3"/>
                      <a:pt x="1431" y="0"/>
                      <a:pt x="1516" y="3"/>
                    </a:cubicBezTo>
                    <a:cubicBezTo>
                      <a:pt x="1620" y="8"/>
                      <a:pt x="1722" y="24"/>
                      <a:pt x="1822" y="51"/>
                    </a:cubicBezTo>
                    <a:cubicBezTo>
                      <a:pt x="1962" y="90"/>
                      <a:pt x="2093" y="149"/>
                      <a:pt x="2217" y="227"/>
                    </a:cubicBezTo>
                    <a:cubicBezTo>
                      <a:pt x="2317" y="290"/>
                      <a:pt x="2408" y="364"/>
                      <a:pt x="2489" y="450"/>
                    </a:cubicBezTo>
                    <a:cubicBezTo>
                      <a:pt x="2580" y="545"/>
                      <a:pt x="2655" y="651"/>
                      <a:pt x="2716" y="766"/>
                    </a:cubicBezTo>
                    <a:cubicBezTo>
                      <a:pt x="2772" y="871"/>
                      <a:pt x="2815" y="980"/>
                      <a:pt x="2844" y="1095"/>
                    </a:cubicBezTo>
                    <a:cubicBezTo>
                      <a:pt x="2862" y="1170"/>
                      <a:pt x="2874" y="1246"/>
                      <a:pt x="2880" y="1323"/>
                    </a:cubicBezTo>
                    <a:cubicBezTo>
                      <a:pt x="2884" y="1390"/>
                      <a:pt x="2885" y="1456"/>
                      <a:pt x="2881" y="1523"/>
                    </a:cubicBezTo>
                    <a:cubicBezTo>
                      <a:pt x="2871" y="1690"/>
                      <a:pt x="2836" y="1852"/>
                      <a:pt x="2769" y="2006"/>
                    </a:cubicBezTo>
                    <a:cubicBezTo>
                      <a:pt x="2716" y="2126"/>
                      <a:pt x="2648" y="2237"/>
                      <a:pt x="2565" y="2338"/>
                    </a:cubicBezTo>
                    <a:cubicBezTo>
                      <a:pt x="2481" y="2440"/>
                      <a:pt x="2387" y="2532"/>
                      <a:pt x="2280" y="2609"/>
                    </a:cubicBezTo>
                    <a:cubicBezTo>
                      <a:pt x="2186" y="2676"/>
                      <a:pt x="2085" y="2730"/>
                      <a:pt x="1978" y="2773"/>
                    </a:cubicBezTo>
                    <a:cubicBezTo>
                      <a:pt x="1958" y="2781"/>
                      <a:pt x="1937" y="2787"/>
                      <a:pt x="1917" y="2795"/>
                    </a:cubicBezTo>
                    <a:cubicBezTo>
                      <a:pt x="1908" y="2799"/>
                      <a:pt x="1865" y="2811"/>
                      <a:pt x="1861" y="2812"/>
                    </a:cubicBezTo>
                    <a:close/>
                    <a:moveTo>
                      <a:pt x="1428" y="409"/>
                    </a:moveTo>
                    <a:cubicBezTo>
                      <a:pt x="862" y="418"/>
                      <a:pt x="391" y="890"/>
                      <a:pt x="413" y="1476"/>
                    </a:cubicBezTo>
                    <a:cubicBezTo>
                      <a:pt x="423" y="1754"/>
                      <a:pt x="531" y="1991"/>
                      <a:pt x="733" y="2182"/>
                    </a:cubicBezTo>
                    <a:cubicBezTo>
                      <a:pt x="941" y="2380"/>
                      <a:pt x="1192" y="2476"/>
                      <a:pt x="1479" y="2466"/>
                    </a:cubicBezTo>
                    <a:cubicBezTo>
                      <a:pt x="1757" y="2457"/>
                      <a:pt x="1994" y="2350"/>
                      <a:pt x="2187" y="2150"/>
                    </a:cubicBezTo>
                    <a:cubicBezTo>
                      <a:pt x="2391" y="1938"/>
                      <a:pt x="2487" y="1682"/>
                      <a:pt x="2474" y="1388"/>
                    </a:cubicBezTo>
                    <a:cubicBezTo>
                      <a:pt x="2452" y="857"/>
                      <a:pt x="2002" y="402"/>
                      <a:pt x="1428" y="409"/>
                    </a:cubicBezTo>
                    <a:close/>
                    <a:moveTo>
                      <a:pt x="735" y="530"/>
                    </a:moveTo>
                    <a:cubicBezTo>
                      <a:pt x="739" y="532"/>
                      <a:pt x="742" y="534"/>
                      <a:pt x="745" y="536"/>
                    </a:cubicBezTo>
                    <a:cubicBezTo>
                      <a:pt x="762" y="547"/>
                      <a:pt x="780" y="554"/>
                      <a:pt x="801" y="552"/>
                    </a:cubicBezTo>
                    <a:cubicBezTo>
                      <a:pt x="843" y="548"/>
                      <a:pt x="877" y="528"/>
                      <a:pt x="907" y="501"/>
                    </a:cubicBezTo>
                    <a:cubicBezTo>
                      <a:pt x="916" y="494"/>
                      <a:pt x="916" y="484"/>
                      <a:pt x="910" y="474"/>
                    </a:cubicBezTo>
                    <a:cubicBezTo>
                      <a:pt x="903" y="463"/>
                      <a:pt x="896" y="452"/>
                      <a:pt x="888" y="441"/>
                    </a:cubicBezTo>
                    <a:cubicBezTo>
                      <a:pt x="854" y="394"/>
                      <a:pt x="820" y="347"/>
                      <a:pt x="786" y="301"/>
                    </a:cubicBezTo>
                    <a:cubicBezTo>
                      <a:pt x="765" y="273"/>
                      <a:pt x="742" y="269"/>
                      <a:pt x="713" y="288"/>
                    </a:cubicBezTo>
                    <a:cubicBezTo>
                      <a:pt x="689" y="305"/>
                      <a:pt x="674" y="328"/>
                      <a:pt x="664" y="355"/>
                    </a:cubicBezTo>
                    <a:cubicBezTo>
                      <a:pt x="649" y="400"/>
                      <a:pt x="650" y="442"/>
                      <a:pt x="681" y="481"/>
                    </a:cubicBezTo>
                    <a:cubicBezTo>
                      <a:pt x="695" y="499"/>
                      <a:pt x="706" y="519"/>
                      <a:pt x="717" y="539"/>
                    </a:cubicBezTo>
                    <a:cubicBezTo>
                      <a:pt x="723" y="548"/>
                      <a:pt x="726" y="558"/>
                      <a:pt x="730" y="568"/>
                    </a:cubicBezTo>
                    <a:cubicBezTo>
                      <a:pt x="730" y="570"/>
                      <a:pt x="730" y="572"/>
                      <a:pt x="730" y="574"/>
                    </a:cubicBezTo>
                    <a:cubicBezTo>
                      <a:pt x="729" y="574"/>
                      <a:pt x="728" y="575"/>
                      <a:pt x="727" y="575"/>
                    </a:cubicBezTo>
                    <a:cubicBezTo>
                      <a:pt x="725" y="572"/>
                      <a:pt x="723" y="569"/>
                      <a:pt x="722" y="567"/>
                    </a:cubicBezTo>
                    <a:cubicBezTo>
                      <a:pt x="698" y="526"/>
                      <a:pt x="674" y="485"/>
                      <a:pt x="650" y="444"/>
                    </a:cubicBezTo>
                    <a:cubicBezTo>
                      <a:pt x="646" y="438"/>
                      <a:pt x="639" y="432"/>
                      <a:pt x="633" y="426"/>
                    </a:cubicBezTo>
                    <a:cubicBezTo>
                      <a:pt x="632" y="427"/>
                      <a:pt x="631" y="428"/>
                      <a:pt x="630" y="429"/>
                    </a:cubicBezTo>
                    <a:cubicBezTo>
                      <a:pt x="630" y="431"/>
                      <a:pt x="631" y="434"/>
                      <a:pt x="632" y="437"/>
                    </a:cubicBezTo>
                    <a:cubicBezTo>
                      <a:pt x="662" y="488"/>
                      <a:pt x="691" y="539"/>
                      <a:pt x="721" y="591"/>
                    </a:cubicBezTo>
                    <a:cubicBezTo>
                      <a:pt x="727" y="601"/>
                      <a:pt x="737" y="605"/>
                      <a:pt x="747" y="610"/>
                    </a:cubicBezTo>
                    <a:cubicBezTo>
                      <a:pt x="758" y="581"/>
                      <a:pt x="740" y="557"/>
                      <a:pt x="735" y="530"/>
                    </a:cubicBezTo>
                    <a:close/>
                    <a:moveTo>
                      <a:pt x="1331" y="2600"/>
                    </a:moveTo>
                    <a:cubicBezTo>
                      <a:pt x="1331" y="2601"/>
                      <a:pt x="1331" y="2602"/>
                      <a:pt x="1331" y="2603"/>
                    </a:cubicBezTo>
                    <a:cubicBezTo>
                      <a:pt x="1342" y="2609"/>
                      <a:pt x="1343" y="2619"/>
                      <a:pt x="1342" y="2629"/>
                    </a:cubicBezTo>
                    <a:cubicBezTo>
                      <a:pt x="1342" y="2638"/>
                      <a:pt x="1342" y="2647"/>
                      <a:pt x="1341" y="2656"/>
                    </a:cubicBezTo>
                    <a:cubicBezTo>
                      <a:pt x="1340" y="2685"/>
                      <a:pt x="1339" y="2714"/>
                      <a:pt x="1338" y="2743"/>
                    </a:cubicBezTo>
                    <a:cubicBezTo>
                      <a:pt x="1337" y="2752"/>
                      <a:pt x="1334" y="2758"/>
                      <a:pt x="1325" y="2760"/>
                    </a:cubicBezTo>
                    <a:cubicBezTo>
                      <a:pt x="1324" y="2760"/>
                      <a:pt x="1323" y="2761"/>
                      <a:pt x="1321" y="2762"/>
                    </a:cubicBezTo>
                    <a:cubicBezTo>
                      <a:pt x="1327" y="2765"/>
                      <a:pt x="1333" y="2766"/>
                      <a:pt x="1339" y="2766"/>
                    </a:cubicBezTo>
                    <a:cubicBezTo>
                      <a:pt x="1364" y="2768"/>
                      <a:pt x="1390" y="2770"/>
                      <a:pt x="1415" y="2771"/>
                    </a:cubicBezTo>
                    <a:cubicBezTo>
                      <a:pt x="1418" y="2771"/>
                      <a:pt x="1423" y="2769"/>
                      <a:pt x="1423" y="2767"/>
                    </a:cubicBezTo>
                    <a:cubicBezTo>
                      <a:pt x="1426" y="2756"/>
                      <a:pt x="1428" y="2745"/>
                      <a:pt x="1430" y="2734"/>
                    </a:cubicBezTo>
                    <a:cubicBezTo>
                      <a:pt x="1431" y="2732"/>
                      <a:pt x="1428" y="2730"/>
                      <a:pt x="1426" y="2725"/>
                    </a:cubicBezTo>
                    <a:cubicBezTo>
                      <a:pt x="1417" y="2754"/>
                      <a:pt x="1406" y="2762"/>
                      <a:pt x="1379" y="2758"/>
                    </a:cubicBezTo>
                    <a:cubicBezTo>
                      <a:pt x="1376" y="2758"/>
                      <a:pt x="1372" y="2759"/>
                      <a:pt x="1369" y="2757"/>
                    </a:cubicBezTo>
                    <a:cubicBezTo>
                      <a:pt x="1365" y="2755"/>
                      <a:pt x="1359" y="2751"/>
                      <a:pt x="1359" y="2748"/>
                    </a:cubicBezTo>
                    <a:cubicBezTo>
                      <a:pt x="1358" y="2728"/>
                      <a:pt x="1359" y="2709"/>
                      <a:pt x="1359" y="2688"/>
                    </a:cubicBezTo>
                    <a:cubicBezTo>
                      <a:pt x="1370" y="2688"/>
                      <a:pt x="1381" y="2687"/>
                      <a:pt x="1391" y="2691"/>
                    </a:cubicBezTo>
                    <a:cubicBezTo>
                      <a:pt x="1399" y="2694"/>
                      <a:pt x="1405" y="2702"/>
                      <a:pt x="1411" y="2708"/>
                    </a:cubicBezTo>
                    <a:cubicBezTo>
                      <a:pt x="1416" y="2694"/>
                      <a:pt x="1416" y="2660"/>
                      <a:pt x="1411" y="2655"/>
                    </a:cubicBezTo>
                    <a:cubicBezTo>
                      <a:pt x="1400" y="2678"/>
                      <a:pt x="1389" y="2682"/>
                      <a:pt x="1361" y="2673"/>
                    </a:cubicBezTo>
                    <a:cubicBezTo>
                      <a:pt x="1362" y="2654"/>
                      <a:pt x="1362" y="2634"/>
                      <a:pt x="1363" y="2614"/>
                    </a:cubicBezTo>
                    <a:cubicBezTo>
                      <a:pt x="1375" y="2615"/>
                      <a:pt x="1385" y="2615"/>
                      <a:pt x="1396" y="2616"/>
                    </a:cubicBezTo>
                    <a:cubicBezTo>
                      <a:pt x="1410" y="2617"/>
                      <a:pt x="1414" y="2621"/>
                      <a:pt x="1418" y="2635"/>
                    </a:cubicBezTo>
                    <a:cubicBezTo>
                      <a:pt x="1419" y="2638"/>
                      <a:pt x="1420" y="2641"/>
                      <a:pt x="1422" y="2644"/>
                    </a:cubicBezTo>
                    <a:cubicBezTo>
                      <a:pt x="1423" y="2644"/>
                      <a:pt x="1424" y="2644"/>
                      <a:pt x="1425" y="2644"/>
                    </a:cubicBezTo>
                    <a:cubicBezTo>
                      <a:pt x="1426" y="2634"/>
                      <a:pt x="1426" y="2625"/>
                      <a:pt x="1427" y="2615"/>
                    </a:cubicBezTo>
                    <a:cubicBezTo>
                      <a:pt x="1438" y="2614"/>
                      <a:pt x="1441" y="2617"/>
                      <a:pt x="1441" y="2628"/>
                    </a:cubicBezTo>
                    <a:cubicBezTo>
                      <a:pt x="1441" y="2665"/>
                      <a:pt x="1441" y="2703"/>
                      <a:pt x="1442" y="2740"/>
                    </a:cubicBezTo>
                    <a:cubicBezTo>
                      <a:pt x="1442" y="2753"/>
                      <a:pt x="1439" y="2763"/>
                      <a:pt x="1428" y="2769"/>
                    </a:cubicBezTo>
                    <a:cubicBezTo>
                      <a:pt x="1428" y="2769"/>
                      <a:pt x="1428" y="2770"/>
                      <a:pt x="1428" y="2771"/>
                    </a:cubicBezTo>
                    <a:cubicBezTo>
                      <a:pt x="1441" y="2771"/>
                      <a:pt x="1453" y="2771"/>
                      <a:pt x="1469" y="2771"/>
                    </a:cubicBezTo>
                    <a:cubicBezTo>
                      <a:pt x="1453" y="2760"/>
                      <a:pt x="1453" y="2746"/>
                      <a:pt x="1453" y="2732"/>
                    </a:cubicBezTo>
                    <a:cubicBezTo>
                      <a:pt x="1453" y="2717"/>
                      <a:pt x="1454" y="2703"/>
                      <a:pt x="1454" y="2688"/>
                    </a:cubicBezTo>
                    <a:cubicBezTo>
                      <a:pt x="1454" y="2677"/>
                      <a:pt x="1454" y="2666"/>
                      <a:pt x="1454" y="2655"/>
                    </a:cubicBezTo>
                    <a:cubicBezTo>
                      <a:pt x="1455" y="2655"/>
                      <a:pt x="1456" y="2655"/>
                      <a:pt x="1457" y="2655"/>
                    </a:cubicBezTo>
                    <a:cubicBezTo>
                      <a:pt x="1471" y="2693"/>
                      <a:pt x="1485" y="2732"/>
                      <a:pt x="1499" y="2771"/>
                    </a:cubicBezTo>
                    <a:cubicBezTo>
                      <a:pt x="1500" y="2771"/>
                      <a:pt x="1501" y="2771"/>
                      <a:pt x="1503" y="2770"/>
                    </a:cubicBezTo>
                    <a:cubicBezTo>
                      <a:pt x="1516" y="2727"/>
                      <a:pt x="1530" y="2684"/>
                      <a:pt x="1544" y="2641"/>
                    </a:cubicBezTo>
                    <a:cubicBezTo>
                      <a:pt x="1545" y="2641"/>
                      <a:pt x="1546" y="2642"/>
                      <a:pt x="1547" y="2642"/>
                    </a:cubicBezTo>
                    <a:cubicBezTo>
                      <a:pt x="1547" y="2668"/>
                      <a:pt x="1547" y="2695"/>
                      <a:pt x="1547" y="2721"/>
                    </a:cubicBezTo>
                    <a:cubicBezTo>
                      <a:pt x="1547" y="2737"/>
                      <a:pt x="1548" y="2753"/>
                      <a:pt x="1537" y="2767"/>
                    </a:cubicBezTo>
                    <a:cubicBezTo>
                      <a:pt x="1536" y="2767"/>
                      <a:pt x="1537" y="2768"/>
                      <a:pt x="1537" y="2768"/>
                    </a:cubicBezTo>
                    <a:cubicBezTo>
                      <a:pt x="1551" y="2768"/>
                      <a:pt x="1565" y="2768"/>
                      <a:pt x="1578" y="2768"/>
                    </a:cubicBezTo>
                    <a:cubicBezTo>
                      <a:pt x="1574" y="2761"/>
                      <a:pt x="1569" y="2755"/>
                      <a:pt x="1569" y="2747"/>
                    </a:cubicBezTo>
                    <a:cubicBezTo>
                      <a:pt x="1567" y="2707"/>
                      <a:pt x="1567" y="2667"/>
                      <a:pt x="1567" y="2627"/>
                    </a:cubicBezTo>
                    <a:cubicBezTo>
                      <a:pt x="1566" y="2618"/>
                      <a:pt x="1570" y="2611"/>
                      <a:pt x="1578" y="2606"/>
                    </a:cubicBezTo>
                    <a:cubicBezTo>
                      <a:pt x="1590" y="2622"/>
                      <a:pt x="1603" y="2638"/>
                      <a:pt x="1614" y="2655"/>
                    </a:cubicBezTo>
                    <a:cubicBezTo>
                      <a:pt x="1631" y="2680"/>
                      <a:pt x="1637" y="2709"/>
                      <a:pt x="1635" y="2740"/>
                    </a:cubicBezTo>
                    <a:cubicBezTo>
                      <a:pt x="1635" y="2748"/>
                      <a:pt x="1631" y="2754"/>
                      <a:pt x="1623" y="2757"/>
                    </a:cubicBezTo>
                    <a:cubicBezTo>
                      <a:pt x="1622" y="2757"/>
                      <a:pt x="1620" y="2759"/>
                      <a:pt x="1618" y="2760"/>
                    </a:cubicBezTo>
                    <a:cubicBezTo>
                      <a:pt x="1618" y="2761"/>
                      <a:pt x="1619" y="2762"/>
                      <a:pt x="1619" y="2763"/>
                    </a:cubicBezTo>
                    <a:cubicBezTo>
                      <a:pt x="1638" y="2763"/>
                      <a:pt x="1658" y="2759"/>
                      <a:pt x="1678" y="2756"/>
                    </a:cubicBezTo>
                    <a:cubicBezTo>
                      <a:pt x="1674" y="2753"/>
                      <a:pt x="1670" y="2751"/>
                      <a:pt x="1667" y="2749"/>
                    </a:cubicBezTo>
                    <a:cubicBezTo>
                      <a:pt x="1664" y="2747"/>
                      <a:pt x="1661" y="2744"/>
                      <a:pt x="1660" y="2742"/>
                    </a:cubicBezTo>
                    <a:cubicBezTo>
                      <a:pt x="1658" y="2725"/>
                      <a:pt x="1653" y="2707"/>
                      <a:pt x="1656" y="2691"/>
                    </a:cubicBezTo>
                    <a:cubicBezTo>
                      <a:pt x="1662" y="2655"/>
                      <a:pt x="1673" y="2619"/>
                      <a:pt x="1699" y="2591"/>
                    </a:cubicBezTo>
                    <a:cubicBezTo>
                      <a:pt x="1700" y="2590"/>
                      <a:pt x="1701" y="2589"/>
                      <a:pt x="1703" y="2586"/>
                    </a:cubicBezTo>
                    <a:cubicBezTo>
                      <a:pt x="1687" y="2588"/>
                      <a:pt x="1674" y="2590"/>
                      <a:pt x="1660" y="2591"/>
                    </a:cubicBezTo>
                    <a:cubicBezTo>
                      <a:pt x="1660" y="2592"/>
                      <a:pt x="1660" y="2593"/>
                      <a:pt x="1660" y="2594"/>
                    </a:cubicBezTo>
                    <a:cubicBezTo>
                      <a:pt x="1668" y="2598"/>
                      <a:pt x="1673" y="2604"/>
                      <a:pt x="1669" y="2612"/>
                    </a:cubicBezTo>
                    <a:cubicBezTo>
                      <a:pt x="1662" y="2631"/>
                      <a:pt x="1655" y="2649"/>
                      <a:pt x="1648" y="2669"/>
                    </a:cubicBezTo>
                    <a:cubicBezTo>
                      <a:pt x="1639" y="2655"/>
                      <a:pt x="1632" y="2642"/>
                      <a:pt x="1624" y="2629"/>
                    </a:cubicBezTo>
                    <a:cubicBezTo>
                      <a:pt x="1617" y="2619"/>
                      <a:pt x="1608" y="2608"/>
                      <a:pt x="1624" y="2597"/>
                    </a:cubicBezTo>
                    <a:cubicBezTo>
                      <a:pt x="1619" y="2596"/>
                      <a:pt x="1616" y="2597"/>
                      <a:pt x="1612" y="2597"/>
                    </a:cubicBezTo>
                    <a:cubicBezTo>
                      <a:pt x="1594" y="2599"/>
                      <a:pt x="1576" y="2602"/>
                      <a:pt x="1558" y="2603"/>
                    </a:cubicBezTo>
                    <a:cubicBezTo>
                      <a:pt x="1548" y="2604"/>
                      <a:pt x="1542" y="2609"/>
                      <a:pt x="1539" y="2618"/>
                    </a:cubicBezTo>
                    <a:cubicBezTo>
                      <a:pt x="1535" y="2633"/>
                      <a:pt x="1530" y="2647"/>
                      <a:pt x="1526" y="2662"/>
                    </a:cubicBezTo>
                    <a:cubicBezTo>
                      <a:pt x="1519" y="2683"/>
                      <a:pt x="1513" y="2703"/>
                      <a:pt x="1506" y="2726"/>
                    </a:cubicBezTo>
                    <a:cubicBezTo>
                      <a:pt x="1505" y="2722"/>
                      <a:pt x="1504" y="2721"/>
                      <a:pt x="1503" y="2719"/>
                    </a:cubicBezTo>
                    <a:cubicBezTo>
                      <a:pt x="1491" y="2685"/>
                      <a:pt x="1479" y="2652"/>
                      <a:pt x="1467" y="2619"/>
                    </a:cubicBezTo>
                    <a:cubicBezTo>
                      <a:pt x="1464" y="2610"/>
                      <a:pt x="1458" y="2606"/>
                      <a:pt x="1449" y="2605"/>
                    </a:cubicBezTo>
                    <a:cubicBezTo>
                      <a:pt x="1419" y="2604"/>
                      <a:pt x="1389" y="2602"/>
                      <a:pt x="1359" y="2601"/>
                    </a:cubicBezTo>
                    <a:cubicBezTo>
                      <a:pt x="1350" y="2600"/>
                      <a:pt x="1341" y="2600"/>
                      <a:pt x="1331" y="2600"/>
                    </a:cubicBezTo>
                    <a:close/>
                    <a:moveTo>
                      <a:pt x="250" y="893"/>
                    </a:moveTo>
                    <a:cubicBezTo>
                      <a:pt x="226" y="873"/>
                      <a:pt x="204" y="881"/>
                      <a:pt x="183" y="897"/>
                    </a:cubicBezTo>
                    <a:cubicBezTo>
                      <a:pt x="182" y="897"/>
                      <a:pt x="181" y="898"/>
                      <a:pt x="181" y="898"/>
                    </a:cubicBezTo>
                    <a:cubicBezTo>
                      <a:pt x="173" y="903"/>
                      <a:pt x="172" y="910"/>
                      <a:pt x="174" y="918"/>
                    </a:cubicBezTo>
                    <a:cubicBezTo>
                      <a:pt x="176" y="926"/>
                      <a:pt x="181" y="930"/>
                      <a:pt x="189" y="930"/>
                    </a:cubicBezTo>
                    <a:cubicBezTo>
                      <a:pt x="197" y="931"/>
                      <a:pt x="205" y="930"/>
                      <a:pt x="212" y="932"/>
                    </a:cubicBezTo>
                    <a:cubicBezTo>
                      <a:pt x="231" y="937"/>
                      <a:pt x="249" y="942"/>
                      <a:pt x="258" y="962"/>
                    </a:cubicBezTo>
                    <a:cubicBezTo>
                      <a:pt x="265" y="980"/>
                      <a:pt x="272" y="999"/>
                      <a:pt x="278" y="1017"/>
                    </a:cubicBezTo>
                    <a:cubicBezTo>
                      <a:pt x="281" y="1026"/>
                      <a:pt x="279" y="1030"/>
                      <a:pt x="269" y="1029"/>
                    </a:cubicBezTo>
                    <a:cubicBezTo>
                      <a:pt x="256" y="1028"/>
                      <a:pt x="243" y="1026"/>
                      <a:pt x="230" y="1025"/>
                    </a:cubicBezTo>
                    <a:cubicBezTo>
                      <a:pt x="228" y="1025"/>
                      <a:pt x="225" y="1026"/>
                      <a:pt x="223" y="1027"/>
                    </a:cubicBezTo>
                    <a:cubicBezTo>
                      <a:pt x="224" y="1030"/>
                      <a:pt x="224" y="1032"/>
                      <a:pt x="226" y="1034"/>
                    </a:cubicBezTo>
                    <a:cubicBezTo>
                      <a:pt x="240" y="1051"/>
                      <a:pt x="259" y="1053"/>
                      <a:pt x="279" y="1055"/>
                    </a:cubicBezTo>
                    <a:cubicBezTo>
                      <a:pt x="290" y="1056"/>
                      <a:pt x="301" y="1056"/>
                      <a:pt x="312" y="1055"/>
                    </a:cubicBezTo>
                    <a:cubicBezTo>
                      <a:pt x="320" y="1054"/>
                      <a:pt x="324" y="1047"/>
                      <a:pt x="325" y="1039"/>
                    </a:cubicBezTo>
                    <a:cubicBezTo>
                      <a:pt x="326" y="1032"/>
                      <a:pt x="323" y="1027"/>
                      <a:pt x="316" y="1023"/>
                    </a:cubicBezTo>
                    <a:cubicBezTo>
                      <a:pt x="294" y="1009"/>
                      <a:pt x="290" y="998"/>
                      <a:pt x="299" y="973"/>
                    </a:cubicBezTo>
                    <a:cubicBezTo>
                      <a:pt x="306" y="975"/>
                      <a:pt x="313" y="977"/>
                      <a:pt x="320" y="979"/>
                    </a:cubicBezTo>
                    <a:cubicBezTo>
                      <a:pt x="326" y="980"/>
                      <a:pt x="329" y="983"/>
                      <a:pt x="329" y="988"/>
                    </a:cubicBezTo>
                    <a:cubicBezTo>
                      <a:pt x="329" y="997"/>
                      <a:pt x="328" y="1005"/>
                      <a:pt x="328" y="1014"/>
                    </a:cubicBezTo>
                    <a:cubicBezTo>
                      <a:pt x="348" y="1016"/>
                      <a:pt x="354" y="1012"/>
                      <a:pt x="352" y="994"/>
                    </a:cubicBezTo>
                    <a:cubicBezTo>
                      <a:pt x="387" y="1002"/>
                      <a:pt x="420" y="1020"/>
                      <a:pt x="458" y="1014"/>
                    </a:cubicBezTo>
                    <a:cubicBezTo>
                      <a:pt x="452" y="1009"/>
                      <a:pt x="447" y="1004"/>
                      <a:pt x="441" y="1000"/>
                    </a:cubicBezTo>
                    <a:cubicBezTo>
                      <a:pt x="419" y="986"/>
                      <a:pt x="396" y="972"/>
                      <a:pt x="374" y="958"/>
                    </a:cubicBezTo>
                    <a:cubicBezTo>
                      <a:pt x="360" y="949"/>
                      <a:pt x="353" y="936"/>
                      <a:pt x="351" y="920"/>
                    </a:cubicBezTo>
                    <a:cubicBezTo>
                      <a:pt x="350" y="908"/>
                      <a:pt x="349" y="897"/>
                      <a:pt x="347" y="886"/>
                    </a:cubicBezTo>
                    <a:cubicBezTo>
                      <a:pt x="347" y="884"/>
                      <a:pt x="345" y="882"/>
                      <a:pt x="343" y="880"/>
                    </a:cubicBezTo>
                    <a:cubicBezTo>
                      <a:pt x="341" y="882"/>
                      <a:pt x="339" y="883"/>
                      <a:pt x="338" y="885"/>
                    </a:cubicBezTo>
                    <a:cubicBezTo>
                      <a:pt x="334" y="894"/>
                      <a:pt x="330" y="903"/>
                      <a:pt x="325" y="915"/>
                    </a:cubicBezTo>
                    <a:cubicBezTo>
                      <a:pt x="322" y="909"/>
                      <a:pt x="320" y="905"/>
                      <a:pt x="319" y="901"/>
                    </a:cubicBezTo>
                    <a:cubicBezTo>
                      <a:pt x="314" y="886"/>
                      <a:pt x="309" y="871"/>
                      <a:pt x="305" y="856"/>
                    </a:cubicBezTo>
                    <a:cubicBezTo>
                      <a:pt x="302" y="845"/>
                      <a:pt x="295" y="837"/>
                      <a:pt x="286" y="830"/>
                    </a:cubicBezTo>
                    <a:cubicBezTo>
                      <a:pt x="260" y="842"/>
                      <a:pt x="262" y="870"/>
                      <a:pt x="250" y="893"/>
                    </a:cubicBezTo>
                    <a:close/>
                    <a:moveTo>
                      <a:pt x="2539" y="929"/>
                    </a:moveTo>
                    <a:cubicBezTo>
                      <a:pt x="2551" y="927"/>
                      <a:pt x="2561" y="928"/>
                      <a:pt x="2567" y="936"/>
                    </a:cubicBezTo>
                    <a:cubicBezTo>
                      <a:pt x="2578" y="951"/>
                      <a:pt x="2592" y="960"/>
                      <a:pt x="2608" y="967"/>
                    </a:cubicBezTo>
                    <a:cubicBezTo>
                      <a:pt x="2612" y="968"/>
                      <a:pt x="2615" y="971"/>
                      <a:pt x="2619" y="974"/>
                    </a:cubicBezTo>
                    <a:cubicBezTo>
                      <a:pt x="2629" y="981"/>
                      <a:pt x="2641" y="986"/>
                      <a:pt x="2655" y="984"/>
                    </a:cubicBezTo>
                    <a:cubicBezTo>
                      <a:pt x="2669" y="982"/>
                      <a:pt x="2683" y="979"/>
                      <a:pt x="2688" y="964"/>
                    </a:cubicBezTo>
                    <a:cubicBezTo>
                      <a:pt x="2693" y="950"/>
                      <a:pt x="2684" y="941"/>
                      <a:pt x="2674" y="932"/>
                    </a:cubicBezTo>
                    <a:cubicBezTo>
                      <a:pt x="2668" y="926"/>
                      <a:pt x="2661" y="920"/>
                      <a:pt x="2653" y="915"/>
                    </a:cubicBezTo>
                    <a:cubicBezTo>
                      <a:pt x="2638" y="904"/>
                      <a:pt x="2623" y="894"/>
                      <a:pt x="2607" y="882"/>
                    </a:cubicBezTo>
                    <a:cubicBezTo>
                      <a:pt x="2619" y="877"/>
                      <a:pt x="2631" y="871"/>
                      <a:pt x="2644" y="865"/>
                    </a:cubicBezTo>
                    <a:cubicBezTo>
                      <a:pt x="2639" y="862"/>
                      <a:pt x="2635" y="860"/>
                      <a:pt x="2632" y="858"/>
                    </a:cubicBezTo>
                    <a:cubicBezTo>
                      <a:pt x="2616" y="852"/>
                      <a:pt x="2601" y="851"/>
                      <a:pt x="2586" y="856"/>
                    </a:cubicBezTo>
                    <a:cubicBezTo>
                      <a:pt x="2573" y="860"/>
                      <a:pt x="2560" y="865"/>
                      <a:pt x="2550" y="873"/>
                    </a:cubicBezTo>
                    <a:cubicBezTo>
                      <a:pt x="2538" y="881"/>
                      <a:pt x="2541" y="892"/>
                      <a:pt x="2555" y="896"/>
                    </a:cubicBezTo>
                    <a:cubicBezTo>
                      <a:pt x="2560" y="898"/>
                      <a:pt x="2565" y="899"/>
                      <a:pt x="2570" y="900"/>
                    </a:cubicBezTo>
                    <a:cubicBezTo>
                      <a:pt x="2570" y="906"/>
                      <a:pt x="2570" y="911"/>
                      <a:pt x="2570" y="917"/>
                    </a:cubicBezTo>
                    <a:cubicBezTo>
                      <a:pt x="2563" y="915"/>
                      <a:pt x="2557" y="914"/>
                      <a:pt x="2551" y="912"/>
                    </a:cubicBezTo>
                    <a:cubicBezTo>
                      <a:pt x="2540" y="909"/>
                      <a:pt x="2530" y="911"/>
                      <a:pt x="2524" y="919"/>
                    </a:cubicBezTo>
                    <a:cubicBezTo>
                      <a:pt x="2516" y="928"/>
                      <a:pt x="2508" y="929"/>
                      <a:pt x="2498" y="926"/>
                    </a:cubicBezTo>
                    <a:cubicBezTo>
                      <a:pt x="2480" y="923"/>
                      <a:pt x="2463" y="924"/>
                      <a:pt x="2446" y="938"/>
                    </a:cubicBezTo>
                    <a:cubicBezTo>
                      <a:pt x="2456" y="945"/>
                      <a:pt x="2465" y="953"/>
                      <a:pt x="2475" y="959"/>
                    </a:cubicBezTo>
                    <a:cubicBezTo>
                      <a:pt x="2486" y="964"/>
                      <a:pt x="2498" y="966"/>
                      <a:pt x="2509" y="970"/>
                    </a:cubicBezTo>
                    <a:cubicBezTo>
                      <a:pt x="2493" y="977"/>
                      <a:pt x="2477" y="983"/>
                      <a:pt x="2463" y="991"/>
                    </a:cubicBezTo>
                    <a:cubicBezTo>
                      <a:pt x="2444" y="1001"/>
                      <a:pt x="2443" y="1015"/>
                      <a:pt x="2459" y="1029"/>
                    </a:cubicBezTo>
                    <a:cubicBezTo>
                      <a:pt x="2471" y="1039"/>
                      <a:pt x="2479" y="1051"/>
                      <a:pt x="2482" y="1066"/>
                    </a:cubicBezTo>
                    <a:cubicBezTo>
                      <a:pt x="2484" y="1078"/>
                      <a:pt x="2492" y="1084"/>
                      <a:pt x="2502" y="1087"/>
                    </a:cubicBezTo>
                    <a:cubicBezTo>
                      <a:pt x="2510" y="1074"/>
                      <a:pt x="2518" y="1063"/>
                      <a:pt x="2526" y="1051"/>
                    </a:cubicBezTo>
                    <a:cubicBezTo>
                      <a:pt x="2528" y="1047"/>
                      <a:pt x="2528" y="1041"/>
                      <a:pt x="2529" y="1035"/>
                    </a:cubicBezTo>
                    <a:cubicBezTo>
                      <a:pt x="2517" y="1038"/>
                      <a:pt x="2509" y="1040"/>
                      <a:pt x="2501" y="1043"/>
                    </a:cubicBezTo>
                    <a:cubicBezTo>
                      <a:pt x="2495" y="1033"/>
                      <a:pt x="2490" y="1025"/>
                      <a:pt x="2484" y="1016"/>
                    </a:cubicBezTo>
                    <a:cubicBezTo>
                      <a:pt x="2481" y="1010"/>
                      <a:pt x="2481" y="1005"/>
                      <a:pt x="2488" y="1002"/>
                    </a:cubicBezTo>
                    <a:cubicBezTo>
                      <a:pt x="2506" y="994"/>
                      <a:pt x="2525" y="986"/>
                      <a:pt x="2543" y="978"/>
                    </a:cubicBezTo>
                    <a:cubicBezTo>
                      <a:pt x="2551" y="974"/>
                      <a:pt x="2559" y="976"/>
                      <a:pt x="2567" y="981"/>
                    </a:cubicBezTo>
                    <a:cubicBezTo>
                      <a:pt x="2572" y="983"/>
                      <a:pt x="2578" y="984"/>
                      <a:pt x="2582" y="985"/>
                    </a:cubicBezTo>
                    <a:cubicBezTo>
                      <a:pt x="2588" y="975"/>
                      <a:pt x="2585" y="968"/>
                      <a:pt x="2578" y="962"/>
                    </a:cubicBezTo>
                    <a:cubicBezTo>
                      <a:pt x="2573" y="958"/>
                      <a:pt x="2569" y="953"/>
                      <a:pt x="2564" y="949"/>
                    </a:cubicBezTo>
                    <a:cubicBezTo>
                      <a:pt x="2556" y="943"/>
                      <a:pt x="2548" y="937"/>
                      <a:pt x="2539" y="929"/>
                    </a:cubicBezTo>
                    <a:close/>
                    <a:moveTo>
                      <a:pt x="1508" y="380"/>
                    </a:moveTo>
                    <a:cubicBezTo>
                      <a:pt x="1510" y="381"/>
                      <a:pt x="1511" y="381"/>
                      <a:pt x="1512" y="382"/>
                    </a:cubicBezTo>
                    <a:cubicBezTo>
                      <a:pt x="1515" y="377"/>
                      <a:pt x="1519" y="373"/>
                      <a:pt x="1520" y="368"/>
                    </a:cubicBezTo>
                    <a:cubicBezTo>
                      <a:pt x="1531" y="330"/>
                      <a:pt x="1541" y="291"/>
                      <a:pt x="1540" y="251"/>
                    </a:cubicBezTo>
                    <a:cubicBezTo>
                      <a:pt x="1540" y="234"/>
                      <a:pt x="1543" y="222"/>
                      <a:pt x="1559" y="213"/>
                    </a:cubicBezTo>
                    <a:cubicBezTo>
                      <a:pt x="1571" y="207"/>
                      <a:pt x="1572" y="194"/>
                      <a:pt x="1563" y="186"/>
                    </a:cubicBezTo>
                    <a:cubicBezTo>
                      <a:pt x="1548" y="172"/>
                      <a:pt x="1546" y="156"/>
                      <a:pt x="1549" y="137"/>
                    </a:cubicBezTo>
                    <a:cubicBezTo>
                      <a:pt x="1551" y="117"/>
                      <a:pt x="1550" y="99"/>
                      <a:pt x="1533" y="85"/>
                    </a:cubicBezTo>
                    <a:cubicBezTo>
                      <a:pt x="1525" y="77"/>
                      <a:pt x="1520" y="77"/>
                      <a:pt x="1513" y="86"/>
                    </a:cubicBezTo>
                    <a:cubicBezTo>
                      <a:pt x="1509" y="91"/>
                      <a:pt x="1505" y="97"/>
                      <a:pt x="1502" y="102"/>
                    </a:cubicBezTo>
                    <a:cubicBezTo>
                      <a:pt x="1499" y="108"/>
                      <a:pt x="1494" y="109"/>
                      <a:pt x="1488" y="107"/>
                    </a:cubicBezTo>
                    <a:cubicBezTo>
                      <a:pt x="1482" y="104"/>
                      <a:pt x="1475" y="104"/>
                      <a:pt x="1465" y="102"/>
                    </a:cubicBezTo>
                    <a:cubicBezTo>
                      <a:pt x="1468" y="111"/>
                      <a:pt x="1470" y="116"/>
                      <a:pt x="1473" y="121"/>
                    </a:cubicBezTo>
                    <a:cubicBezTo>
                      <a:pt x="1479" y="132"/>
                      <a:pt x="1480" y="135"/>
                      <a:pt x="1470" y="144"/>
                    </a:cubicBezTo>
                    <a:cubicBezTo>
                      <a:pt x="1464" y="152"/>
                      <a:pt x="1462" y="160"/>
                      <a:pt x="1466" y="168"/>
                    </a:cubicBezTo>
                    <a:cubicBezTo>
                      <a:pt x="1475" y="183"/>
                      <a:pt x="1471" y="195"/>
                      <a:pt x="1459" y="207"/>
                    </a:cubicBezTo>
                    <a:cubicBezTo>
                      <a:pt x="1444" y="221"/>
                      <a:pt x="1446" y="241"/>
                      <a:pt x="1448" y="261"/>
                    </a:cubicBezTo>
                    <a:cubicBezTo>
                      <a:pt x="1467" y="252"/>
                      <a:pt x="1484" y="244"/>
                      <a:pt x="1502" y="236"/>
                    </a:cubicBezTo>
                    <a:cubicBezTo>
                      <a:pt x="1504" y="285"/>
                      <a:pt x="1506" y="333"/>
                      <a:pt x="1508" y="380"/>
                    </a:cubicBezTo>
                    <a:close/>
                    <a:moveTo>
                      <a:pt x="1147" y="2731"/>
                    </a:moveTo>
                    <a:cubicBezTo>
                      <a:pt x="1153" y="2734"/>
                      <a:pt x="1156" y="2736"/>
                      <a:pt x="1160" y="2737"/>
                    </a:cubicBezTo>
                    <a:cubicBezTo>
                      <a:pt x="1188" y="2743"/>
                      <a:pt x="1216" y="2748"/>
                      <a:pt x="1243" y="2754"/>
                    </a:cubicBezTo>
                    <a:cubicBezTo>
                      <a:pt x="1284" y="2761"/>
                      <a:pt x="1315" y="2743"/>
                      <a:pt x="1325" y="2702"/>
                    </a:cubicBezTo>
                    <a:cubicBezTo>
                      <a:pt x="1329" y="2689"/>
                      <a:pt x="1330" y="2674"/>
                      <a:pt x="1328" y="2661"/>
                    </a:cubicBezTo>
                    <a:cubicBezTo>
                      <a:pt x="1325" y="2627"/>
                      <a:pt x="1307" y="2599"/>
                      <a:pt x="1269" y="2590"/>
                    </a:cubicBezTo>
                    <a:cubicBezTo>
                      <a:pt x="1257" y="2587"/>
                      <a:pt x="1245" y="2586"/>
                      <a:pt x="1232" y="2585"/>
                    </a:cubicBezTo>
                    <a:cubicBezTo>
                      <a:pt x="1227" y="2584"/>
                      <a:pt x="1221" y="2583"/>
                      <a:pt x="1214" y="2583"/>
                    </a:cubicBezTo>
                    <a:cubicBezTo>
                      <a:pt x="1225" y="2600"/>
                      <a:pt x="1225" y="2600"/>
                      <a:pt x="1224" y="2617"/>
                    </a:cubicBezTo>
                    <a:cubicBezTo>
                      <a:pt x="1222" y="2640"/>
                      <a:pt x="1220" y="2663"/>
                      <a:pt x="1218" y="2686"/>
                    </a:cubicBezTo>
                    <a:cubicBezTo>
                      <a:pt x="1216" y="2700"/>
                      <a:pt x="1215" y="2714"/>
                      <a:pt x="1212" y="2727"/>
                    </a:cubicBezTo>
                    <a:cubicBezTo>
                      <a:pt x="1212" y="2731"/>
                      <a:pt x="1207" y="2736"/>
                      <a:pt x="1203" y="2737"/>
                    </a:cubicBezTo>
                    <a:cubicBezTo>
                      <a:pt x="1201" y="2738"/>
                      <a:pt x="1195" y="2735"/>
                      <a:pt x="1194" y="2732"/>
                    </a:cubicBezTo>
                    <a:cubicBezTo>
                      <a:pt x="1191" y="2727"/>
                      <a:pt x="1189" y="2720"/>
                      <a:pt x="1188" y="2714"/>
                    </a:cubicBezTo>
                    <a:cubicBezTo>
                      <a:pt x="1181" y="2674"/>
                      <a:pt x="1174" y="2633"/>
                      <a:pt x="1167" y="2593"/>
                    </a:cubicBezTo>
                    <a:cubicBezTo>
                      <a:pt x="1166" y="2584"/>
                      <a:pt x="1163" y="2574"/>
                      <a:pt x="1162" y="2565"/>
                    </a:cubicBezTo>
                    <a:cubicBezTo>
                      <a:pt x="1161" y="2565"/>
                      <a:pt x="1159" y="2565"/>
                      <a:pt x="1158" y="2564"/>
                    </a:cubicBezTo>
                    <a:cubicBezTo>
                      <a:pt x="1155" y="2570"/>
                      <a:pt x="1151" y="2575"/>
                      <a:pt x="1148" y="2580"/>
                    </a:cubicBezTo>
                    <a:cubicBezTo>
                      <a:pt x="1125" y="2624"/>
                      <a:pt x="1106" y="2670"/>
                      <a:pt x="1078" y="2710"/>
                    </a:cubicBezTo>
                    <a:cubicBezTo>
                      <a:pt x="1078" y="2711"/>
                      <a:pt x="1077" y="2713"/>
                      <a:pt x="1076" y="2715"/>
                    </a:cubicBezTo>
                    <a:cubicBezTo>
                      <a:pt x="1087" y="2718"/>
                      <a:pt x="1098" y="2721"/>
                      <a:pt x="1109" y="2724"/>
                    </a:cubicBezTo>
                    <a:cubicBezTo>
                      <a:pt x="1099" y="2704"/>
                      <a:pt x="1099" y="2703"/>
                      <a:pt x="1109" y="2684"/>
                    </a:cubicBezTo>
                    <a:cubicBezTo>
                      <a:pt x="1116" y="2670"/>
                      <a:pt x="1117" y="2670"/>
                      <a:pt x="1132" y="2675"/>
                    </a:cubicBezTo>
                    <a:cubicBezTo>
                      <a:pt x="1134" y="2676"/>
                      <a:pt x="1136" y="2677"/>
                      <a:pt x="1138" y="2677"/>
                    </a:cubicBezTo>
                    <a:cubicBezTo>
                      <a:pt x="1160" y="2682"/>
                      <a:pt x="1163" y="2686"/>
                      <a:pt x="1165" y="2709"/>
                    </a:cubicBezTo>
                    <a:cubicBezTo>
                      <a:pt x="1166" y="2726"/>
                      <a:pt x="1166" y="2726"/>
                      <a:pt x="1147" y="2731"/>
                    </a:cubicBezTo>
                    <a:close/>
                    <a:moveTo>
                      <a:pt x="2518" y="820"/>
                    </a:moveTo>
                    <a:cubicBezTo>
                      <a:pt x="2518" y="826"/>
                      <a:pt x="2517" y="829"/>
                      <a:pt x="2517" y="832"/>
                    </a:cubicBezTo>
                    <a:cubicBezTo>
                      <a:pt x="2517" y="847"/>
                      <a:pt x="2523" y="855"/>
                      <a:pt x="2534" y="855"/>
                    </a:cubicBezTo>
                    <a:cubicBezTo>
                      <a:pt x="2552" y="855"/>
                      <a:pt x="2568" y="845"/>
                      <a:pt x="2575" y="828"/>
                    </a:cubicBezTo>
                    <a:cubicBezTo>
                      <a:pt x="2581" y="813"/>
                      <a:pt x="2590" y="804"/>
                      <a:pt x="2608" y="803"/>
                    </a:cubicBezTo>
                    <a:cubicBezTo>
                      <a:pt x="2621" y="803"/>
                      <a:pt x="2626" y="795"/>
                      <a:pt x="2621" y="782"/>
                    </a:cubicBezTo>
                    <a:cubicBezTo>
                      <a:pt x="2617" y="774"/>
                      <a:pt x="2613" y="765"/>
                      <a:pt x="2609" y="757"/>
                    </a:cubicBezTo>
                    <a:cubicBezTo>
                      <a:pt x="2603" y="745"/>
                      <a:pt x="2594" y="742"/>
                      <a:pt x="2584" y="747"/>
                    </a:cubicBezTo>
                    <a:cubicBezTo>
                      <a:pt x="2573" y="752"/>
                      <a:pt x="2570" y="763"/>
                      <a:pt x="2575" y="775"/>
                    </a:cubicBezTo>
                    <a:cubicBezTo>
                      <a:pt x="2577" y="779"/>
                      <a:pt x="2579" y="786"/>
                      <a:pt x="2577" y="789"/>
                    </a:cubicBezTo>
                    <a:cubicBezTo>
                      <a:pt x="2568" y="802"/>
                      <a:pt x="2558" y="814"/>
                      <a:pt x="2540" y="819"/>
                    </a:cubicBezTo>
                    <a:cubicBezTo>
                      <a:pt x="2538" y="811"/>
                      <a:pt x="2536" y="804"/>
                      <a:pt x="2534" y="797"/>
                    </a:cubicBezTo>
                    <a:cubicBezTo>
                      <a:pt x="2532" y="784"/>
                      <a:pt x="2527" y="779"/>
                      <a:pt x="2514" y="779"/>
                    </a:cubicBezTo>
                    <a:cubicBezTo>
                      <a:pt x="2510" y="779"/>
                      <a:pt x="2505" y="780"/>
                      <a:pt x="2501" y="780"/>
                    </a:cubicBezTo>
                    <a:cubicBezTo>
                      <a:pt x="2477" y="784"/>
                      <a:pt x="2453" y="788"/>
                      <a:pt x="2429" y="791"/>
                    </a:cubicBezTo>
                    <a:cubicBezTo>
                      <a:pt x="2400" y="795"/>
                      <a:pt x="2367" y="831"/>
                      <a:pt x="2374" y="863"/>
                    </a:cubicBezTo>
                    <a:cubicBezTo>
                      <a:pt x="2376" y="872"/>
                      <a:pt x="2381" y="876"/>
                      <a:pt x="2391" y="874"/>
                    </a:cubicBezTo>
                    <a:cubicBezTo>
                      <a:pt x="2399" y="872"/>
                      <a:pt x="2407" y="869"/>
                      <a:pt x="2414" y="867"/>
                    </a:cubicBezTo>
                    <a:cubicBezTo>
                      <a:pt x="2450" y="856"/>
                      <a:pt x="2489" y="850"/>
                      <a:pt x="2518" y="820"/>
                    </a:cubicBezTo>
                    <a:close/>
                    <a:moveTo>
                      <a:pt x="642" y="2327"/>
                    </a:moveTo>
                    <a:cubicBezTo>
                      <a:pt x="643" y="2327"/>
                      <a:pt x="643" y="2327"/>
                      <a:pt x="644" y="2327"/>
                    </a:cubicBezTo>
                    <a:cubicBezTo>
                      <a:pt x="647" y="2323"/>
                      <a:pt x="650" y="2319"/>
                      <a:pt x="653" y="2315"/>
                    </a:cubicBezTo>
                    <a:cubicBezTo>
                      <a:pt x="660" y="2302"/>
                      <a:pt x="659" y="2299"/>
                      <a:pt x="649" y="2288"/>
                    </a:cubicBezTo>
                    <a:cubicBezTo>
                      <a:pt x="635" y="2275"/>
                      <a:pt x="621" y="2261"/>
                      <a:pt x="606" y="2248"/>
                    </a:cubicBezTo>
                    <a:cubicBezTo>
                      <a:pt x="601" y="2242"/>
                      <a:pt x="594" y="2237"/>
                      <a:pt x="588" y="2231"/>
                    </a:cubicBezTo>
                    <a:cubicBezTo>
                      <a:pt x="587" y="2233"/>
                      <a:pt x="586" y="2234"/>
                      <a:pt x="586" y="2234"/>
                    </a:cubicBezTo>
                    <a:cubicBezTo>
                      <a:pt x="569" y="2270"/>
                      <a:pt x="552" y="2306"/>
                      <a:pt x="535" y="2342"/>
                    </a:cubicBezTo>
                    <a:cubicBezTo>
                      <a:pt x="530" y="2352"/>
                      <a:pt x="526" y="2363"/>
                      <a:pt x="510" y="2362"/>
                    </a:cubicBezTo>
                    <a:cubicBezTo>
                      <a:pt x="537" y="2387"/>
                      <a:pt x="563" y="2412"/>
                      <a:pt x="590" y="2438"/>
                    </a:cubicBezTo>
                    <a:cubicBezTo>
                      <a:pt x="597" y="2430"/>
                      <a:pt x="604" y="2423"/>
                      <a:pt x="612" y="2414"/>
                    </a:cubicBezTo>
                    <a:cubicBezTo>
                      <a:pt x="608" y="2429"/>
                      <a:pt x="604" y="2442"/>
                      <a:pt x="600" y="2458"/>
                    </a:cubicBezTo>
                    <a:cubicBezTo>
                      <a:pt x="612" y="2451"/>
                      <a:pt x="616" y="2459"/>
                      <a:pt x="621" y="2465"/>
                    </a:cubicBezTo>
                    <a:cubicBezTo>
                      <a:pt x="626" y="2472"/>
                      <a:pt x="632" y="2479"/>
                      <a:pt x="639" y="2484"/>
                    </a:cubicBezTo>
                    <a:cubicBezTo>
                      <a:pt x="653" y="2494"/>
                      <a:pt x="669" y="2491"/>
                      <a:pt x="680" y="2479"/>
                    </a:cubicBezTo>
                    <a:cubicBezTo>
                      <a:pt x="691" y="2465"/>
                      <a:pt x="693" y="2450"/>
                      <a:pt x="690" y="2433"/>
                    </a:cubicBezTo>
                    <a:cubicBezTo>
                      <a:pt x="687" y="2422"/>
                      <a:pt x="682" y="2412"/>
                      <a:pt x="679" y="2401"/>
                    </a:cubicBezTo>
                    <a:cubicBezTo>
                      <a:pt x="675" y="2385"/>
                      <a:pt x="671" y="2368"/>
                      <a:pt x="669" y="2352"/>
                    </a:cubicBezTo>
                    <a:cubicBezTo>
                      <a:pt x="668" y="2347"/>
                      <a:pt x="672" y="2339"/>
                      <a:pt x="676" y="2336"/>
                    </a:cubicBezTo>
                    <a:cubicBezTo>
                      <a:pt x="683" y="2332"/>
                      <a:pt x="689" y="2337"/>
                      <a:pt x="694" y="2342"/>
                    </a:cubicBezTo>
                    <a:cubicBezTo>
                      <a:pt x="705" y="2354"/>
                      <a:pt x="706" y="2369"/>
                      <a:pt x="705" y="2384"/>
                    </a:cubicBezTo>
                    <a:cubicBezTo>
                      <a:pt x="705" y="2389"/>
                      <a:pt x="705" y="2394"/>
                      <a:pt x="704" y="2399"/>
                    </a:cubicBezTo>
                    <a:cubicBezTo>
                      <a:pt x="712" y="2397"/>
                      <a:pt x="725" y="2364"/>
                      <a:pt x="725" y="2349"/>
                    </a:cubicBezTo>
                    <a:cubicBezTo>
                      <a:pt x="716" y="2352"/>
                      <a:pt x="711" y="2347"/>
                      <a:pt x="707" y="2340"/>
                    </a:cubicBezTo>
                    <a:cubicBezTo>
                      <a:pt x="703" y="2334"/>
                      <a:pt x="698" y="2329"/>
                      <a:pt x="693" y="2324"/>
                    </a:cubicBezTo>
                    <a:cubicBezTo>
                      <a:pt x="676" y="2312"/>
                      <a:pt x="651" y="2321"/>
                      <a:pt x="648" y="2342"/>
                    </a:cubicBezTo>
                    <a:cubicBezTo>
                      <a:pt x="647" y="2352"/>
                      <a:pt x="646" y="2362"/>
                      <a:pt x="648" y="2371"/>
                    </a:cubicBezTo>
                    <a:cubicBezTo>
                      <a:pt x="652" y="2390"/>
                      <a:pt x="658" y="2408"/>
                      <a:pt x="662" y="2427"/>
                    </a:cubicBezTo>
                    <a:cubicBezTo>
                      <a:pt x="665" y="2435"/>
                      <a:pt x="667" y="2444"/>
                      <a:pt x="667" y="2453"/>
                    </a:cubicBezTo>
                    <a:cubicBezTo>
                      <a:pt x="667" y="2463"/>
                      <a:pt x="659" y="2472"/>
                      <a:pt x="652" y="2473"/>
                    </a:cubicBezTo>
                    <a:cubicBezTo>
                      <a:pt x="642" y="2474"/>
                      <a:pt x="635" y="2469"/>
                      <a:pt x="632" y="2461"/>
                    </a:cubicBezTo>
                    <a:cubicBezTo>
                      <a:pt x="627" y="2451"/>
                      <a:pt x="624" y="2441"/>
                      <a:pt x="622" y="2430"/>
                    </a:cubicBezTo>
                    <a:cubicBezTo>
                      <a:pt x="621" y="2422"/>
                      <a:pt x="622" y="2413"/>
                      <a:pt x="622" y="2402"/>
                    </a:cubicBezTo>
                    <a:cubicBezTo>
                      <a:pt x="614" y="2405"/>
                      <a:pt x="607" y="2406"/>
                      <a:pt x="601" y="2409"/>
                    </a:cubicBezTo>
                    <a:cubicBezTo>
                      <a:pt x="591" y="2414"/>
                      <a:pt x="581" y="2413"/>
                      <a:pt x="573" y="2405"/>
                    </a:cubicBezTo>
                    <a:cubicBezTo>
                      <a:pt x="565" y="2398"/>
                      <a:pt x="558" y="2390"/>
                      <a:pt x="551" y="2382"/>
                    </a:cubicBezTo>
                    <a:cubicBezTo>
                      <a:pt x="548" y="2379"/>
                      <a:pt x="547" y="2372"/>
                      <a:pt x="549" y="2369"/>
                    </a:cubicBezTo>
                    <a:cubicBezTo>
                      <a:pt x="556" y="2353"/>
                      <a:pt x="564" y="2338"/>
                      <a:pt x="572" y="2323"/>
                    </a:cubicBezTo>
                    <a:cubicBezTo>
                      <a:pt x="591" y="2338"/>
                      <a:pt x="612" y="2350"/>
                      <a:pt x="599" y="2379"/>
                    </a:cubicBezTo>
                    <a:cubicBezTo>
                      <a:pt x="608" y="2379"/>
                      <a:pt x="624" y="2352"/>
                      <a:pt x="629" y="2332"/>
                    </a:cubicBezTo>
                    <a:cubicBezTo>
                      <a:pt x="625" y="2334"/>
                      <a:pt x="622" y="2335"/>
                      <a:pt x="619" y="2335"/>
                    </a:cubicBezTo>
                    <a:cubicBezTo>
                      <a:pt x="614" y="2336"/>
                      <a:pt x="608" y="2336"/>
                      <a:pt x="604" y="2333"/>
                    </a:cubicBezTo>
                    <a:cubicBezTo>
                      <a:pt x="596" y="2328"/>
                      <a:pt x="590" y="2322"/>
                      <a:pt x="584" y="2315"/>
                    </a:cubicBezTo>
                    <a:cubicBezTo>
                      <a:pt x="582" y="2313"/>
                      <a:pt x="580" y="2308"/>
                      <a:pt x="581" y="2306"/>
                    </a:cubicBezTo>
                    <a:cubicBezTo>
                      <a:pt x="588" y="2291"/>
                      <a:pt x="595" y="2277"/>
                      <a:pt x="603" y="2261"/>
                    </a:cubicBezTo>
                    <a:cubicBezTo>
                      <a:pt x="623" y="2281"/>
                      <a:pt x="650" y="2293"/>
                      <a:pt x="642" y="2327"/>
                    </a:cubicBezTo>
                    <a:close/>
                    <a:moveTo>
                      <a:pt x="2649" y="1967"/>
                    </a:moveTo>
                    <a:cubicBezTo>
                      <a:pt x="2655" y="1969"/>
                      <a:pt x="2662" y="1971"/>
                      <a:pt x="2666" y="1973"/>
                    </a:cubicBezTo>
                    <a:cubicBezTo>
                      <a:pt x="2673" y="1961"/>
                      <a:pt x="2679" y="1950"/>
                      <a:pt x="2685" y="1940"/>
                    </a:cubicBezTo>
                    <a:cubicBezTo>
                      <a:pt x="2696" y="1920"/>
                      <a:pt x="2699" y="1900"/>
                      <a:pt x="2692" y="1879"/>
                    </a:cubicBezTo>
                    <a:cubicBezTo>
                      <a:pt x="2685" y="1859"/>
                      <a:pt x="2668" y="1851"/>
                      <a:pt x="2648" y="1860"/>
                    </a:cubicBezTo>
                    <a:cubicBezTo>
                      <a:pt x="2641" y="1863"/>
                      <a:pt x="2634" y="1869"/>
                      <a:pt x="2627" y="1874"/>
                    </a:cubicBezTo>
                    <a:cubicBezTo>
                      <a:pt x="2620" y="1879"/>
                      <a:pt x="2613" y="1884"/>
                      <a:pt x="2605" y="1888"/>
                    </a:cubicBezTo>
                    <a:cubicBezTo>
                      <a:pt x="2596" y="1892"/>
                      <a:pt x="2586" y="1889"/>
                      <a:pt x="2583" y="1881"/>
                    </a:cubicBezTo>
                    <a:cubicBezTo>
                      <a:pt x="2576" y="1859"/>
                      <a:pt x="2589" y="1838"/>
                      <a:pt x="2610" y="1836"/>
                    </a:cubicBezTo>
                    <a:cubicBezTo>
                      <a:pt x="2614" y="1836"/>
                      <a:pt x="2619" y="1836"/>
                      <a:pt x="2623" y="1836"/>
                    </a:cubicBezTo>
                    <a:cubicBezTo>
                      <a:pt x="2625" y="1836"/>
                      <a:pt x="2627" y="1834"/>
                      <a:pt x="2629" y="1833"/>
                    </a:cubicBezTo>
                    <a:cubicBezTo>
                      <a:pt x="2628" y="1831"/>
                      <a:pt x="2627" y="1829"/>
                      <a:pt x="2626" y="1828"/>
                    </a:cubicBezTo>
                    <a:cubicBezTo>
                      <a:pt x="2616" y="1822"/>
                      <a:pt x="2606" y="1816"/>
                      <a:pt x="2595" y="1810"/>
                    </a:cubicBezTo>
                    <a:cubicBezTo>
                      <a:pt x="2587" y="1828"/>
                      <a:pt x="2578" y="1844"/>
                      <a:pt x="2571" y="1861"/>
                    </a:cubicBezTo>
                    <a:cubicBezTo>
                      <a:pt x="2566" y="1873"/>
                      <a:pt x="2568" y="1887"/>
                      <a:pt x="2573" y="1899"/>
                    </a:cubicBezTo>
                    <a:cubicBezTo>
                      <a:pt x="2580" y="1914"/>
                      <a:pt x="2594" y="1921"/>
                      <a:pt x="2609" y="1917"/>
                    </a:cubicBezTo>
                    <a:cubicBezTo>
                      <a:pt x="2616" y="1915"/>
                      <a:pt x="2622" y="1911"/>
                      <a:pt x="2628" y="1907"/>
                    </a:cubicBezTo>
                    <a:cubicBezTo>
                      <a:pt x="2636" y="1901"/>
                      <a:pt x="2644" y="1895"/>
                      <a:pt x="2653" y="1889"/>
                    </a:cubicBezTo>
                    <a:cubicBezTo>
                      <a:pt x="2665" y="1882"/>
                      <a:pt x="2675" y="1886"/>
                      <a:pt x="2680" y="1898"/>
                    </a:cubicBezTo>
                    <a:cubicBezTo>
                      <a:pt x="2690" y="1919"/>
                      <a:pt x="2676" y="1945"/>
                      <a:pt x="2653" y="1949"/>
                    </a:cubicBezTo>
                    <a:cubicBezTo>
                      <a:pt x="2647" y="1950"/>
                      <a:pt x="2640" y="1950"/>
                      <a:pt x="2633" y="1951"/>
                    </a:cubicBezTo>
                    <a:cubicBezTo>
                      <a:pt x="2647" y="1989"/>
                      <a:pt x="2645" y="2024"/>
                      <a:pt x="2616" y="2055"/>
                    </a:cubicBezTo>
                    <a:cubicBezTo>
                      <a:pt x="2610" y="2048"/>
                      <a:pt x="2605" y="2042"/>
                      <a:pt x="2599" y="2035"/>
                    </a:cubicBezTo>
                    <a:cubicBezTo>
                      <a:pt x="2593" y="2028"/>
                      <a:pt x="2582" y="2020"/>
                      <a:pt x="2582" y="2012"/>
                    </a:cubicBezTo>
                    <a:cubicBezTo>
                      <a:pt x="2581" y="2004"/>
                      <a:pt x="2590" y="1994"/>
                      <a:pt x="2595" y="1985"/>
                    </a:cubicBezTo>
                    <a:cubicBezTo>
                      <a:pt x="2599" y="1977"/>
                      <a:pt x="2604" y="1972"/>
                      <a:pt x="2616" y="1977"/>
                    </a:cubicBezTo>
                    <a:cubicBezTo>
                      <a:pt x="2607" y="1966"/>
                      <a:pt x="2600" y="1957"/>
                      <a:pt x="2592" y="1949"/>
                    </a:cubicBezTo>
                    <a:cubicBezTo>
                      <a:pt x="2591" y="1947"/>
                      <a:pt x="2590" y="1947"/>
                      <a:pt x="2588" y="1946"/>
                    </a:cubicBezTo>
                    <a:cubicBezTo>
                      <a:pt x="2592" y="1967"/>
                      <a:pt x="2592" y="1967"/>
                      <a:pt x="2569" y="2008"/>
                    </a:cubicBezTo>
                    <a:cubicBezTo>
                      <a:pt x="2568" y="2008"/>
                      <a:pt x="2567" y="2008"/>
                      <a:pt x="2567" y="2007"/>
                    </a:cubicBezTo>
                    <a:cubicBezTo>
                      <a:pt x="2558" y="1999"/>
                      <a:pt x="2550" y="1991"/>
                      <a:pt x="2541" y="1984"/>
                    </a:cubicBezTo>
                    <a:cubicBezTo>
                      <a:pt x="2535" y="1978"/>
                      <a:pt x="2534" y="1973"/>
                      <a:pt x="2538" y="1966"/>
                    </a:cubicBezTo>
                    <a:cubicBezTo>
                      <a:pt x="2543" y="1957"/>
                      <a:pt x="2547" y="1949"/>
                      <a:pt x="2551" y="1940"/>
                    </a:cubicBezTo>
                    <a:cubicBezTo>
                      <a:pt x="2560" y="1922"/>
                      <a:pt x="2563" y="1920"/>
                      <a:pt x="2582" y="1926"/>
                    </a:cubicBezTo>
                    <a:cubicBezTo>
                      <a:pt x="2583" y="1926"/>
                      <a:pt x="2583" y="1925"/>
                      <a:pt x="2586" y="1923"/>
                    </a:cubicBezTo>
                    <a:cubicBezTo>
                      <a:pt x="2578" y="1915"/>
                      <a:pt x="2570" y="1907"/>
                      <a:pt x="2561" y="1898"/>
                    </a:cubicBezTo>
                    <a:cubicBezTo>
                      <a:pt x="2542" y="1935"/>
                      <a:pt x="2523" y="1971"/>
                      <a:pt x="2505" y="2007"/>
                    </a:cubicBezTo>
                    <a:cubicBezTo>
                      <a:pt x="2505" y="2008"/>
                      <a:pt x="2506" y="2009"/>
                      <a:pt x="2506" y="2010"/>
                    </a:cubicBezTo>
                    <a:cubicBezTo>
                      <a:pt x="2520" y="1997"/>
                      <a:pt x="2529" y="2006"/>
                      <a:pt x="2538" y="2015"/>
                    </a:cubicBezTo>
                    <a:cubicBezTo>
                      <a:pt x="2555" y="2032"/>
                      <a:pt x="2572" y="2049"/>
                      <a:pt x="2590" y="2065"/>
                    </a:cubicBezTo>
                    <a:cubicBezTo>
                      <a:pt x="2601" y="2075"/>
                      <a:pt x="2609" y="2085"/>
                      <a:pt x="2604" y="2102"/>
                    </a:cubicBezTo>
                    <a:cubicBezTo>
                      <a:pt x="2609" y="2097"/>
                      <a:pt x="2612" y="2093"/>
                      <a:pt x="2615" y="2088"/>
                    </a:cubicBezTo>
                    <a:cubicBezTo>
                      <a:pt x="2626" y="2066"/>
                      <a:pt x="2637" y="2044"/>
                      <a:pt x="2649" y="2022"/>
                    </a:cubicBezTo>
                    <a:cubicBezTo>
                      <a:pt x="2661" y="2003"/>
                      <a:pt x="2667" y="1986"/>
                      <a:pt x="2649" y="1967"/>
                    </a:cubicBezTo>
                    <a:close/>
                    <a:moveTo>
                      <a:pt x="491" y="2172"/>
                    </a:moveTo>
                    <a:cubicBezTo>
                      <a:pt x="492" y="2172"/>
                      <a:pt x="493" y="2172"/>
                      <a:pt x="493" y="2172"/>
                    </a:cubicBezTo>
                    <a:cubicBezTo>
                      <a:pt x="492" y="2197"/>
                      <a:pt x="491" y="2222"/>
                      <a:pt x="490" y="2247"/>
                    </a:cubicBezTo>
                    <a:cubicBezTo>
                      <a:pt x="488" y="2275"/>
                      <a:pt x="487" y="2303"/>
                      <a:pt x="485" y="2331"/>
                    </a:cubicBezTo>
                    <a:cubicBezTo>
                      <a:pt x="485" y="2333"/>
                      <a:pt x="487" y="2335"/>
                      <a:pt x="488" y="2337"/>
                    </a:cubicBezTo>
                    <a:cubicBezTo>
                      <a:pt x="490" y="2336"/>
                      <a:pt x="492" y="2335"/>
                      <a:pt x="494" y="2333"/>
                    </a:cubicBezTo>
                    <a:cubicBezTo>
                      <a:pt x="498" y="2328"/>
                      <a:pt x="501" y="2323"/>
                      <a:pt x="505" y="2318"/>
                    </a:cubicBezTo>
                    <a:cubicBezTo>
                      <a:pt x="529" y="2286"/>
                      <a:pt x="545" y="2248"/>
                      <a:pt x="580" y="2224"/>
                    </a:cubicBezTo>
                    <a:cubicBezTo>
                      <a:pt x="572" y="2213"/>
                      <a:pt x="564" y="2202"/>
                      <a:pt x="556" y="2191"/>
                    </a:cubicBezTo>
                    <a:cubicBezTo>
                      <a:pt x="554" y="2195"/>
                      <a:pt x="554" y="2198"/>
                      <a:pt x="555" y="2201"/>
                    </a:cubicBezTo>
                    <a:cubicBezTo>
                      <a:pt x="558" y="2211"/>
                      <a:pt x="556" y="2220"/>
                      <a:pt x="550" y="2228"/>
                    </a:cubicBezTo>
                    <a:cubicBezTo>
                      <a:pt x="540" y="2243"/>
                      <a:pt x="531" y="2258"/>
                      <a:pt x="521" y="2273"/>
                    </a:cubicBezTo>
                    <a:cubicBezTo>
                      <a:pt x="519" y="2277"/>
                      <a:pt x="516" y="2280"/>
                      <a:pt x="512" y="2285"/>
                    </a:cubicBezTo>
                    <a:cubicBezTo>
                      <a:pt x="512" y="2279"/>
                      <a:pt x="512" y="2276"/>
                      <a:pt x="512" y="2273"/>
                    </a:cubicBezTo>
                    <a:cubicBezTo>
                      <a:pt x="514" y="2235"/>
                      <a:pt x="515" y="2197"/>
                      <a:pt x="516" y="2158"/>
                    </a:cubicBezTo>
                    <a:cubicBezTo>
                      <a:pt x="517" y="2142"/>
                      <a:pt x="508" y="2131"/>
                      <a:pt x="494" y="2120"/>
                    </a:cubicBezTo>
                    <a:cubicBezTo>
                      <a:pt x="498" y="2133"/>
                      <a:pt x="496" y="2143"/>
                      <a:pt x="489" y="2152"/>
                    </a:cubicBezTo>
                    <a:cubicBezTo>
                      <a:pt x="473" y="2175"/>
                      <a:pt x="458" y="2198"/>
                      <a:pt x="441" y="2221"/>
                    </a:cubicBezTo>
                    <a:cubicBezTo>
                      <a:pt x="437" y="2228"/>
                      <a:pt x="429" y="2233"/>
                      <a:pt x="423" y="2238"/>
                    </a:cubicBezTo>
                    <a:cubicBezTo>
                      <a:pt x="405" y="2217"/>
                      <a:pt x="405" y="2213"/>
                      <a:pt x="420" y="2193"/>
                    </a:cubicBezTo>
                    <a:cubicBezTo>
                      <a:pt x="435" y="2171"/>
                      <a:pt x="451" y="2150"/>
                      <a:pt x="467" y="2129"/>
                    </a:cubicBezTo>
                    <a:cubicBezTo>
                      <a:pt x="474" y="2120"/>
                      <a:pt x="479" y="2109"/>
                      <a:pt x="495" y="2114"/>
                    </a:cubicBezTo>
                    <a:cubicBezTo>
                      <a:pt x="483" y="2098"/>
                      <a:pt x="473" y="2084"/>
                      <a:pt x="463" y="2071"/>
                    </a:cubicBezTo>
                    <a:cubicBezTo>
                      <a:pt x="461" y="2069"/>
                      <a:pt x="458" y="2069"/>
                      <a:pt x="455" y="2068"/>
                    </a:cubicBezTo>
                    <a:cubicBezTo>
                      <a:pt x="455" y="2068"/>
                      <a:pt x="454" y="2069"/>
                      <a:pt x="453" y="2069"/>
                    </a:cubicBezTo>
                    <a:cubicBezTo>
                      <a:pt x="468" y="2084"/>
                      <a:pt x="461" y="2097"/>
                      <a:pt x="451" y="2110"/>
                    </a:cubicBezTo>
                    <a:cubicBezTo>
                      <a:pt x="434" y="2131"/>
                      <a:pt x="419" y="2153"/>
                      <a:pt x="403" y="2174"/>
                    </a:cubicBezTo>
                    <a:cubicBezTo>
                      <a:pt x="392" y="2189"/>
                      <a:pt x="392" y="2189"/>
                      <a:pt x="374" y="2184"/>
                    </a:cubicBezTo>
                    <a:cubicBezTo>
                      <a:pt x="374" y="2184"/>
                      <a:pt x="373" y="2185"/>
                      <a:pt x="373" y="2185"/>
                    </a:cubicBezTo>
                    <a:cubicBezTo>
                      <a:pt x="394" y="2214"/>
                      <a:pt x="415" y="2243"/>
                      <a:pt x="437" y="2272"/>
                    </a:cubicBezTo>
                    <a:cubicBezTo>
                      <a:pt x="438" y="2274"/>
                      <a:pt x="441" y="2274"/>
                      <a:pt x="444" y="2275"/>
                    </a:cubicBezTo>
                    <a:cubicBezTo>
                      <a:pt x="438" y="2262"/>
                      <a:pt x="437" y="2250"/>
                      <a:pt x="444" y="2240"/>
                    </a:cubicBezTo>
                    <a:cubicBezTo>
                      <a:pt x="459" y="2217"/>
                      <a:pt x="475" y="2194"/>
                      <a:pt x="491" y="2172"/>
                    </a:cubicBezTo>
                    <a:close/>
                    <a:moveTo>
                      <a:pt x="1360" y="184"/>
                    </a:moveTo>
                    <a:cubicBezTo>
                      <a:pt x="1362" y="180"/>
                      <a:pt x="1364" y="177"/>
                      <a:pt x="1366" y="175"/>
                    </a:cubicBezTo>
                    <a:cubicBezTo>
                      <a:pt x="1378" y="159"/>
                      <a:pt x="1390" y="143"/>
                      <a:pt x="1404" y="128"/>
                    </a:cubicBezTo>
                    <a:cubicBezTo>
                      <a:pt x="1413" y="118"/>
                      <a:pt x="1424" y="110"/>
                      <a:pt x="1435" y="101"/>
                    </a:cubicBezTo>
                    <a:cubicBezTo>
                      <a:pt x="1437" y="99"/>
                      <a:pt x="1440" y="93"/>
                      <a:pt x="1439" y="92"/>
                    </a:cubicBezTo>
                    <a:cubicBezTo>
                      <a:pt x="1433" y="86"/>
                      <a:pt x="1426" y="80"/>
                      <a:pt x="1418" y="76"/>
                    </a:cubicBezTo>
                    <a:cubicBezTo>
                      <a:pt x="1415" y="75"/>
                      <a:pt x="1408" y="81"/>
                      <a:pt x="1405" y="85"/>
                    </a:cubicBezTo>
                    <a:cubicBezTo>
                      <a:pt x="1398" y="95"/>
                      <a:pt x="1393" y="106"/>
                      <a:pt x="1385" y="115"/>
                    </a:cubicBezTo>
                    <a:cubicBezTo>
                      <a:pt x="1368" y="137"/>
                      <a:pt x="1350" y="158"/>
                      <a:pt x="1332" y="179"/>
                    </a:cubicBezTo>
                    <a:cubicBezTo>
                      <a:pt x="1328" y="185"/>
                      <a:pt x="1324" y="191"/>
                      <a:pt x="1323" y="198"/>
                    </a:cubicBezTo>
                    <a:cubicBezTo>
                      <a:pt x="1320" y="207"/>
                      <a:pt x="1323" y="211"/>
                      <a:pt x="1333" y="210"/>
                    </a:cubicBezTo>
                    <a:cubicBezTo>
                      <a:pt x="1350" y="208"/>
                      <a:pt x="1368" y="206"/>
                      <a:pt x="1385" y="205"/>
                    </a:cubicBezTo>
                    <a:cubicBezTo>
                      <a:pt x="1391" y="204"/>
                      <a:pt x="1395" y="206"/>
                      <a:pt x="1397" y="212"/>
                    </a:cubicBezTo>
                    <a:cubicBezTo>
                      <a:pt x="1402" y="228"/>
                      <a:pt x="1397" y="238"/>
                      <a:pt x="1380" y="246"/>
                    </a:cubicBezTo>
                    <a:cubicBezTo>
                      <a:pt x="1377" y="239"/>
                      <a:pt x="1375" y="232"/>
                      <a:pt x="1373" y="225"/>
                    </a:cubicBezTo>
                    <a:cubicBezTo>
                      <a:pt x="1363" y="232"/>
                      <a:pt x="1353" y="238"/>
                      <a:pt x="1344" y="246"/>
                    </a:cubicBezTo>
                    <a:cubicBezTo>
                      <a:pt x="1341" y="248"/>
                      <a:pt x="1338" y="254"/>
                      <a:pt x="1338" y="258"/>
                    </a:cubicBezTo>
                    <a:cubicBezTo>
                      <a:pt x="1338" y="271"/>
                      <a:pt x="1341" y="284"/>
                      <a:pt x="1350" y="296"/>
                    </a:cubicBezTo>
                    <a:cubicBezTo>
                      <a:pt x="1360" y="289"/>
                      <a:pt x="1369" y="282"/>
                      <a:pt x="1378" y="275"/>
                    </a:cubicBezTo>
                    <a:cubicBezTo>
                      <a:pt x="1392" y="265"/>
                      <a:pt x="1393" y="265"/>
                      <a:pt x="1401" y="280"/>
                    </a:cubicBezTo>
                    <a:cubicBezTo>
                      <a:pt x="1406" y="290"/>
                      <a:pt x="1411" y="300"/>
                      <a:pt x="1417" y="313"/>
                    </a:cubicBezTo>
                    <a:cubicBezTo>
                      <a:pt x="1419" y="309"/>
                      <a:pt x="1419" y="308"/>
                      <a:pt x="1420" y="306"/>
                    </a:cubicBezTo>
                    <a:cubicBezTo>
                      <a:pt x="1432" y="293"/>
                      <a:pt x="1430" y="278"/>
                      <a:pt x="1426" y="263"/>
                    </a:cubicBezTo>
                    <a:cubicBezTo>
                      <a:pt x="1421" y="248"/>
                      <a:pt x="1422" y="234"/>
                      <a:pt x="1432" y="221"/>
                    </a:cubicBezTo>
                    <a:cubicBezTo>
                      <a:pt x="1437" y="214"/>
                      <a:pt x="1439" y="206"/>
                      <a:pt x="1444" y="197"/>
                    </a:cubicBezTo>
                    <a:cubicBezTo>
                      <a:pt x="1431" y="195"/>
                      <a:pt x="1430" y="206"/>
                      <a:pt x="1423" y="209"/>
                    </a:cubicBezTo>
                    <a:cubicBezTo>
                      <a:pt x="1418" y="200"/>
                      <a:pt x="1422" y="194"/>
                      <a:pt x="1429" y="189"/>
                    </a:cubicBezTo>
                    <a:cubicBezTo>
                      <a:pt x="1434" y="183"/>
                      <a:pt x="1440" y="178"/>
                      <a:pt x="1446" y="171"/>
                    </a:cubicBezTo>
                    <a:cubicBezTo>
                      <a:pt x="1439" y="166"/>
                      <a:pt x="1434" y="163"/>
                      <a:pt x="1429" y="160"/>
                    </a:cubicBezTo>
                    <a:cubicBezTo>
                      <a:pt x="1422" y="155"/>
                      <a:pt x="1413" y="157"/>
                      <a:pt x="1410" y="164"/>
                    </a:cubicBezTo>
                    <a:cubicBezTo>
                      <a:pt x="1399" y="184"/>
                      <a:pt x="1381" y="186"/>
                      <a:pt x="1360" y="184"/>
                    </a:cubicBezTo>
                    <a:close/>
                    <a:moveTo>
                      <a:pt x="2096" y="489"/>
                    </a:moveTo>
                    <a:cubicBezTo>
                      <a:pt x="2086" y="497"/>
                      <a:pt x="2080" y="498"/>
                      <a:pt x="2070" y="490"/>
                    </a:cubicBezTo>
                    <a:cubicBezTo>
                      <a:pt x="2060" y="482"/>
                      <a:pt x="2050" y="472"/>
                      <a:pt x="2039" y="464"/>
                    </a:cubicBezTo>
                    <a:cubicBezTo>
                      <a:pt x="2031" y="457"/>
                      <a:pt x="2025" y="450"/>
                      <a:pt x="2023" y="439"/>
                    </a:cubicBezTo>
                    <a:cubicBezTo>
                      <a:pt x="2023" y="433"/>
                      <a:pt x="2017" y="430"/>
                      <a:pt x="2012" y="433"/>
                    </a:cubicBezTo>
                    <a:cubicBezTo>
                      <a:pt x="2006" y="436"/>
                      <a:pt x="1999" y="440"/>
                      <a:pt x="1997" y="446"/>
                    </a:cubicBezTo>
                    <a:cubicBezTo>
                      <a:pt x="1996" y="451"/>
                      <a:pt x="1999" y="459"/>
                      <a:pt x="2003" y="463"/>
                    </a:cubicBezTo>
                    <a:cubicBezTo>
                      <a:pt x="2009" y="470"/>
                      <a:pt x="2016" y="474"/>
                      <a:pt x="2023" y="479"/>
                    </a:cubicBezTo>
                    <a:cubicBezTo>
                      <a:pt x="2041" y="491"/>
                      <a:pt x="2059" y="503"/>
                      <a:pt x="2077" y="515"/>
                    </a:cubicBezTo>
                    <a:cubicBezTo>
                      <a:pt x="2064" y="536"/>
                      <a:pt x="2053" y="538"/>
                      <a:pt x="2036" y="523"/>
                    </a:cubicBezTo>
                    <a:cubicBezTo>
                      <a:pt x="2028" y="516"/>
                      <a:pt x="2021" y="509"/>
                      <a:pt x="2014" y="502"/>
                    </a:cubicBezTo>
                    <a:cubicBezTo>
                      <a:pt x="2008" y="496"/>
                      <a:pt x="2002" y="491"/>
                      <a:pt x="1996" y="486"/>
                    </a:cubicBezTo>
                    <a:cubicBezTo>
                      <a:pt x="1994" y="484"/>
                      <a:pt x="1991" y="485"/>
                      <a:pt x="1988" y="484"/>
                    </a:cubicBezTo>
                    <a:cubicBezTo>
                      <a:pt x="1988" y="487"/>
                      <a:pt x="1988" y="489"/>
                      <a:pt x="1989" y="491"/>
                    </a:cubicBezTo>
                    <a:cubicBezTo>
                      <a:pt x="1996" y="505"/>
                      <a:pt x="2003" y="519"/>
                      <a:pt x="2012" y="532"/>
                    </a:cubicBezTo>
                    <a:cubicBezTo>
                      <a:pt x="2030" y="557"/>
                      <a:pt x="2055" y="560"/>
                      <a:pt x="2079" y="541"/>
                    </a:cubicBezTo>
                    <a:cubicBezTo>
                      <a:pt x="2098" y="527"/>
                      <a:pt x="2098" y="527"/>
                      <a:pt x="2116" y="542"/>
                    </a:cubicBezTo>
                    <a:cubicBezTo>
                      <a:pt x="2125" y="549"/>
                      <a:pt x="2136" y="553"/>
                      <a:pt x="2149" y="550"/>
                    </a:cubicBezTo>
                    <a:cubicBezTo>
                      <a:pt x="2148" y="539"/>
                      <a:pt x="2143" y="530"/>
                      <a:pt x="2135" y="525"/>
                    </a:cubicBezTo>
                    <a:cubicBezTo>
                      <a:pt x="2127" y="519"/>
                      <a:pt x="2118" y="514"/>
                      <a:pt x="2110" y="510"/>
                    </a:cubicBezTo>
                    <a:cubicBezTo>
                      <a:pt x="2113" y="503"/>
                      <a:pt x="2117" y="498"/>
                      <a:pt x="2117" y="492"/>
                    </a:cubicBezTo>
                    <a:cubicBezTo>
                      <a:pt x="2118" y="478"/>
                      <a:pt x="2126" y="470"/>
                      <a:pt x="2137" y="463"/>
                    </a:cubicBezTo>
                    <a:cubicBezTo>
                      <a:pt x="2142" y="460"/>
                      <a:pt x="2148" y="457"/>
                      <a:pt x="2153" y="453"/>
                    </a:cubicBezTo>
                    <a:cubicBezTo>
                      <a:pt x="2163" y="445"/>
                      <a:pt x="2164" y="433"/>
                      <a:pt x="2156" y="423"/>
                    </a:cubicBezTo>
                    <a:cubicBezTo>
                      <a:pt x="2145" y="410"/>
                      <a:pt x="2131" y="403"/>
                      <a:pt x="2115" y="400"/>
                    </a:cubicBezTo>
                    <a:cubicBezTo>
                      <a:pt x="2103" y="398"/>
                      <a:pt x="2094" y="402"/>
                      <a:pt x="2087" y="415"/>
                    </a:cubicBezTo>
                    <a:cubicBezTo>
                      <a:pt x="2094" y="418"/>
                      <a:pt x="2100" y="421"/>
                      <a:pt x="2107" y="423"/>
                    </a:cubicBezTo>
                    <a:cubicBezTo>
                      <a:pt x="2118" y="426"/>
                      <a:pt x="2124" y="431"/>
                      <a:pt x="2125" y="440"/>
                    </a:cubicBezTo>
                    <a:cubicBezTo>
                      <a:pt x="2126" y="452"/>
                      <a:pt x="2117" y="451"/>
                      <a:pt x="2111" y="453"/>
                    </a:cubicBezTo>
                    <a:cubicBezTo>
                      <a:pt x="2090" y="460"/>
                      <a:pt x="2086" y="471"/>
                      <a:pt x="2096" y="489"/>
                    </a:cubicBezTo>
                    <a:close/>
                    <a:moveTo>
                      <a:pt x="2257" y="2470"/>
                    </a:moveTo>
                    <a:cubicBezTo>
                      <a:pt x="2256" y="2470"/>
                      <a:pt x="2255" y="2470"/>
                      <a:pt x="2254" y="2470"/>
                    </a:cubicBezTo>
                    <a:cubicBezTo>
                      <a:pt x="2253" y="2472"/>
                      <a:pt x="2252" y="2474"/>
                      <a:pt x="2251" y="2476"/>
                    </a:cubicBezTo>
                    <a:cubicBezTo>
                      <a:pt x="2244" y="2488"/>
                      <a:pt x="2238" y="2501"/>
                      <a:pt x="2229" y="2512"/>
                    </a:cubicBezTo>
                    <a:cubicBezTo>
                      <a:pt x="2214" y="2529"/>
                      <a:pt x="2193" y="2528"/>
                      <a:pt x="2179" y="2509"/>
                    </a:cubicBezTo>
                    <a:cubicBezTo>
                      <a:pt x="2171" y="2498"/>
                      <a:pt x="2164" y="2485"/>
                      <a:pt x="2159" y="2472"/>
                    </a:cubicBezTo>
                    <a:cubicBezTo>
                      <a:pt x="2151" y="2449"/>
                      <a:pt x="2149" y="2425"/>
                      <a:pt x="2162" y="2402"/>
                    </a:cubicBezTo>
                    <a:cubicBezTo>
                      <a:pt x="2177" y="2374"/>
                      <a:pt x="2199" y="2372"/>
                      <a:pt x="2220" y="2396"/>
                    </a:cubicBezTo>
                    <a:cubicBezTo>
                      <a:pt x="2221" y="2398"/>
                      <a:pt x="2224" y="2400"/>
                      <a:pt x="2227" y="2401"/>
                    </a:cubicBezTo>
                    <a:cubicBezTo>
                      <a:pt x="2227" y="2401"/>
                      <a:pt x="2228" y="2400"/>
                      <a:pt x="2229" y="2399"/>
                    </a:cubicBezTo>
                    <a:cubicBezTo>
                      <a:pt x="2224" y="2387"/>
                      <a:pt x="2219" y="2375"/>
                      <a:pt x="2215" y="2362"/>
                    </a:cubicBezTo>
                    <a:cubicBezTo>
                      <a:pt x="2214" y="2360"/>
                      <a:pt x="2216" y="2354"/>
                      <a:pt x="2217" y="2354"/>
                    </a:cubicBezTo>
                    <a:cubicBezTo>
                      <a:pt x="2220" y="2352"/>
                      <a:pt x="2225" y="2353"/>
                      <a:pt x="2228" y="2355"/>
                    </a:cubicBezTo>
                    <a:cubicBezTo>
                      <a:pt x="2230" y="2356"/>
                      <a:pt x="2231" y="2360"/>
                      <a:pt x="2232" y="2363"/>
                    </a:cubicBezTo>
                    <a:cubicBezTo>
                      <a:pt x="2245" y="2392"/>
                      <a:pt x="2257" y="2422"/>
                      <a:pt x="2270" y="2451"/>
                    </a:cubicBezTo>
                    <a:cubicBezTo>
                      <a:pt x="2277" y="2466"/>
                      <a:pt x="2282" y="2479"/>
                      <a:pt x="2266" y="2492"/>
                    </a:cubicBezTo>
                    <a:cubicBezTo>
                      <a:pt x="2269" y="2493"/>
                      <a:pt x="2273" y="2493"/>
                      <a:pt x="2275" y="2491"/>
                    </a:cubicBezTo>
                    <a:cubicBezTo>
                      <a:pt x="2303" y="2472"/>
                      <a:pt x="2317" y="2459"/>
                      <a:pt x="2316" y="2453"/>
                    </a:cubicBezTo>
                    <a:cubicBezTo>
                      <a:pt x="2301" y="2459"/>
                      <a:pt x="2298" y="2458"/>
                      <a:pt x="2291" y="2443"/>
                    </a:cubicBezTo>
                    <a:cubicBezTo>
                      <a:pt x="2279" y="2414"/>
                      <a:pt x="2267" y="2385"/>
                      <a:pt x="2254" y="2356"/>
                    </a:cubicBezTo>
                    <a:cubicBezTo>
                      <a:pt x="2249" y="2343"/>
                      <a:pt x="2243" y="2330"/>
                      <a:pt x="2256" y="2317"/>
                    </a:cubicBezTo>
                    <a:cubicBezTo>
                      <a:pt x="2253" y="2317"/>
                      <a:pt x="2251" y="2318"/>
                      <a:pt x="2249" y="2320"/>
                    </a:cubicBezTo>
                    <a:cubicBezTo>
                      <a:pt x="2237" y="2328"/>
                      <a:pt x="2225" y="2338"/>
                      <a:pt x="2213" y="2346"/>
                    </a:cubicBezTo>
                    <a:cubicBezTo>
                      <a:pt x="2200" y="2355"/>
                      <a:pt x="2187" y="2364"/>
                      <a:pt x="2175" y="2373"/>
                    </a:cubicBezTo>
                    <a:cubicBezTo>
                      <a:pt x="2167" y="2379"/>
                      <a:pt x="2158" y="2384"/>
                      <a:pt x="2152" y="2391"/>
                    </a:cubicBezTo>
                    <a:cubicBezTo>
                      <a:pt x="2122" y="2429"/>
                      <a:pt x="2127" y="2478"/>
                      <a:pt x="2154" y="2520"/>
                    </a:cubicBezTo>
                    <a:cubicBezTo>
                      <a:pt x="2172" y="2547"/>
                      <a:pt x="2207" y="2551"/>
                      <a:pt x="2231" y="2528"/>
                    </a:cubicBezTo>
                    <a:cubicBezTo>
                      <a:pt x="2245" y="2515"/>
                      <a:pt x="2253" y="2498"/>
                      <a:pt x="2258" y="2480"/>
                    </a:cubicBezTo>
                    <a:cubicBezTo>
                      <a:pt x="2258" y="2477"/>
                      <a:pt x="2257" y="2473"/>
                      <a:pt x="2257" y="2470"/>
                    </a:cubicBezTo>
                    <a:close/>
                    <a:moveTo>
                      <a:pt x="2169" y="439"/>
                    </a:moveTo>
                    <a:cubicBezTo>
                      <a:pt x="2178" y="456"/>
                      <a:pt x="2188" y="459"/>
                      <a:pt x="2203" y="452"/>
                    </a:cubicBezTo>
                    <a:cubicBezTo>
                      <a:pt x="2217" y="444"/>
                      <a:pt x="2226" y="432"/>
                      <a:pt x="2229" y="417"/>
                    </a:cubicBezTo>
                    <a:cubicBezTo>
                      <a:pt x="2231" y="405"/>
                      <a:pt x="2231" y="392"/>
                      <a:pt x="2232" y="379"/>
                    </a:cubicBezTo>
                    <a:cubicBezTo>
                      <a:pt x="2248" y="381"/>
                      <a:pt x="2263" y="384"/>
                      <a:pt x="2278" y="385"/>
                    </a:cubicBezTo>
                    <a:cubicBezTo>
                      <a:pt x="2284" y="386"/>
                      <a:pt x="2293" y="384"/>
                      <a:pt x="2296" y="380"/>
                    </a:cubicBezTo>
                    <a:cubicBezTo>
                      <a:pt x="2307" y="368"/>
                      <a:pt x="2298" y="342"/>
                      <a:pt x="2282" y="337"/>
                    </a:cubicBezTo>
                    <a:cubicBezTo>
                      <a:pt x="2267" y="360"/>
                      <a:pt x="2267" y="360"/>
                      <a:pt x="2239" y="358"/>
                    </a:cubicBezTo>
                    <a:cubicBezTo>
                      <a:pt x="2230" y="357"/>
                      <a:pt x="2222" y="356"/>
                      <a:pt x="2213" y="355"/>
                    </a:cubicBezTo>
                    <a:cubicBezTo>
                      <a:pt x="2187" y="353"/>
                      <a:pt x="2162" y="351"/>
                      <a:pt x="2136" y="349"/>
                    </a:cubicBezTo>
                    <a:cubicBezTo>
                      <a:pt x="2131" y="349"/>
                      <a:pt x="2126" y="348"/>
                      <a:pt x="2125" y="340"/>
                    </a:cubicBezTo>
                    <a:cubicBezTo>
                      <a:pt x="2123" y="333"/>
                      <a:pt x="2117" y="330"/>
                      <a:pt x="2110" y="333"/>
                    </a:cubicBezTo>
                    <a:cubicBezTo>
                      <a:pt x="2103" y="335"/>
                      <a:pt x="2095" y="337"/>
                      <a:pt x="2091" y="342"/>
                    </a:cubicBezTo>
                    <a:cubicBezTo>
                      <a:pt x="2080" y="355"/>
                      <a:pt x="2070" y="368"/>
                      <a:pt x="2060" y="382"/>
                    </a:cubicBezTo>
                    <a:cubicBezTo>
                      <a:pt x="2058" y="386"/>
                      <a:pt x="2058" y="393"/>
                      <a:pt x="2061" y="397"/>
                    </a:cubicBezTo>
                    <a:cubicBezTo>
                      <a:pt x="2063" y="399"/>
                      <a:pt x="2070" y="400"/>
                      <a:pt x="2074" y="398"/>
                    </a:cubicBezTo>
                    <a:cubicBezTo>
                      <a:pt x="2085" y="394"/>
                      <a:pt x="2096" y="390"/>
                      <a:pt x="2106" y="383"/>
                    </a:cubicBezTo>
                    <a:cubicBezTo>
                      <a:pt x="2136" y="364"/>
                      <a:pt x="2166" y="367"/>
                      <a:pt x="2197" y="379"/>
                    </a:cubicBezTo>
                    <a:cubicBezTo>
                      <a:pt x="2205" y="382"/>
                      <a:pt x="2210" y="389"/>
                      <a:pt x="2209" y="398"/>
                    </a:cubicBezTo>
                    <a:cubicBezTo>
                      <a:pt x="2207" y="409"/>
                      <a:pt x="2203" y="421"/>
                      <a:pt x="2200" y="432"/>
                    </a:cubicBezTo>
                    <a:cubicBezTo>
                      <a:pt x="2198" y="438"/>
                      <a:pt x="2192" y="438"/>
                      <a:pt x="2187" y="438"/>
                    </a:cubicBezTo>
                    <a:cubicBezTo>
                      <a:pt x="2181" y="437"/>
                      <a:pt x="2175" y="438"/>
                      <a:pt x="2169" y="439"/>
                    </a:cubicBezTo>
                    <a:close/>
                    <a:moveTo>
                      <a:pt x="424" y="2007"/>
                    </a:moveTo>
                    <a:cubicBezTo>
                      <a:pt x="423" y="2007"/>
                      <a:pt x="421" y="2007"/>
                      <a:pt x="420" y="2007"/>
                    </a:cubicBezTo>
                    <a:cubicBezTo>
                      <a:pt x="435" y="2040"/>
                      <a:pt x="404" y="2049"/>
                      <a:pt x="391" y="2070"/>
                    </a:cubicBezTo>
                    <a:cubicBezTo>
                      <a:pt x="379" y="2050"/>
                      <a:pt x="368" y="2032"/>
                      <a:pt x="357" y="2013"/>
                    </a:cubicBezTo>
                    <a:cubicBezTo>
                      <a:pt x="365" y="2006"/>
                      <a:pt x="371" y="1998"/>
                      <a:pt x="378" y="1990"/>
                    </a:cubicBezTo>
                    <a:cubicBezTo>
                      <a:pt x="386" y="1982"/>
                      <a:pt x="393" y="1970"/>
                      <a:pt x="408" y="1981"/>
                    </a:cubicBezTo>
                    <a:cubicBezTo>
                      <a:pt x="399" y="1964"/>
                      <a:pt x="390" y="1948"/>
                      <a:pt x="381" y="1933"/>
                    </a:cubicBezTo>
                    <a:cubicBezTo>
                      <a:pt x="380" y="1931"/>
                      <a:pt x="377" y="1930"/>
                      <a:pt x="375" y="1929"/>
                    </a:cubicBezTo>
                    <a:cubicBezTo>
                      <a:pt x="374" y="1930"/>
                      <a:pt x="373" y="1930"/>
                      <a:pt x="372" y="1930"/>
                    </a:cubicBezTo>
                    <a:cubicBezTo>
                      <a:pt x="382" y="1945"/>
                      <a:pt x="376" y="1956"/>
                      <a:pt x="366" y="1967"/>
                    </a:cubicBezTo>
                    <a:cubicBezTo>
                      <a:pt x="359" y="1974"/>
                      <a:pt x="352" y="1983"/>
                      <a:pt x="344" y="1991"/>
                    </a:cubicBezTo>
                    <a:cubicBezTo>
                      <a:pt x="329" y="2007"/>
                      <a:pt x="313" y="2024"/>
                      <a:pt x="298" y="2040"/>
                    </a:cubicBezTo>
                    <a:cubicBezTo>
                      <a:pt x="292" y="2036"/>
                      <a:pt x="288" y="2033"/>
                      <a:pt x="284" y="2031"/>
                    </a:cubicBezTo>
                    <a:cubicBezTo>
                      <a:pt x="283" y="2031"/>
                      <a:pt x="282" y="2032"/>
                      <a:pt x="281" y="2033"/>
                    </a:cubicBezTo>
                    <a:cubicBezTo>
                      <a:pt x="291" y="2050"/>
                      <a:pt x="301" y="2066"/>
                      <a:pt x="310" y="2083"/>
                    </a:cubicBezTo>
                    <a:cubicBezTo>
                      <a:pt x="311" y="2083"/>
                      <a:pt x="312" y="2083"/>
                      <a:pt x="313" y="2083"/>
                    </a:cubicBezTo>
                    <a:cubicBezTo>
                      <a:pt x="306" y="2051"/>
                      <a:pt x="337" y="2043"/>
                      <a:pt x="348" y="2021"/>
                    </a:cubicBezTo>
                    <a:cubicBezTo>
                      <a:pt x="358" y="2038"/>
                      <a:pt x="367" y="2053"/>
                      <a:pt x="375" y="2069"/>
                    </a:cubicBezTo>
                    <a:cubicBezTo>
                      <a:pt x="379" y="2075"/>
                      <a:pt x="378" y="2082"/>
                      <a:pt x="373" y="2088"/>
                    </a:cubicBezTo>
                    <a:cubicBezTo>
                      <a:pt x="367" y="2096"/>
                      <a:pt x="360" y="2104"/>
                      <a:pt x="353" y="2111"/>
                    </a:cubicBezTo>
                    <a:cubicBezTo>
                      <a:pt x="346" y="2118"/>
                      <a:pt x="341" y="2118"/>
                      <a:pt x="334" y="2111"/>
                    </a:cubicBezTo>
                    <a:cubicBezTo>
                      <a:pt x="333" y="2110"/>
                      <a:pt x="331" y="2109"/>
                      <a:pt x="330" y="2108"/>
                    </a:cubicBezTo>
                    <a:cubicBezTo>
                      <a:pt x="329" y="2108"/>
                      <a:pt x="328" y="2109"/>
                      <a:pt x="327" y="2110"/>
                    </a:cubicBezTo>
                    <a:cubicBezTo>
                      <a:pt x="337" y="2128"/>
                      <a:pt x="348" y="2145"/>
                      <a:pt x="358" y="2161"/>
                    </a:cubicBezTo>
                    <a:cubicBezTo>
                      <a:pt x="361" y="2152"/>
                      <a:pt x="361" y="2141"/>
                      <a:pt x="366" y="2134"/>
                    </a:cubicBezTo>
                    <a:cubicBezTo>
                      <a:pt x="390" y="2106"/>
                      <a:pt x="415" y="2080"/>
                      <a:pt x="440" y="2053"/>
                    </a:cubicBezTo>
                    <a:cubicBezTo>
                      <a:pt x="445" y="2057"/>
                      <a:pt x="450" y="2060"/>
                      <a:pt x="455" y="2064"/>
                    </a:cubicBezTo>
                    <a:cubicBezTo>
                      <a:pt x="456" y="2063"/>
                      <a:pt x="456" y="2062"/>
                      <a:pt x="457" y="2061"/>
                    </a:cubicBezTo>
                    <a:cubicBezTo>
                      <a:pt x="446" y="2043"/>
                      <a:pt x="435" y="2025"/>
                      <a:pt x="424" y="2007"/>
                    </a:cubicBezTo>
                    <a:close/>
                    <a:moveTo>
                      <a:pt x="1840" y="2721"/>
                    </a:moveTo>
                    <a:cubicBezTo>
                      <a:pt x="1846" y="2719"/>
                      <a:pt x="1851" y="2719"/>
                      <a:pt x="1857" y="2717"/>
                    </a:cubicBezTo>
                    <a:cubicBezTo>
                      <a:pt x="1884" y="2707"/>
                      <a:pt x="1911" y="2659"/>
                      <a:pt x="1904" y="2630"/>
                    </a:cubicBezTo>
                    <a:cubicBezTo>
                      <a:pt x="1901" y="2617"/>
                      <a:pt x="1897" y="2603"/>
                      <a:pt x="1893" y="2590"/>
                    </a:cubicBezTo>
                    <a:cubicBezTo>
                      <a:pt x="1888" y="2575"/>
                      <a:pt x="1880" y="2562"/>
                      <a:pt x="1867" y="2553"/>
                    </a:cubicBezTo>
                    <a:cubicBezTo>
                      <a:pt x="1842" y="2536"/>
                      <a:pt x="1810" y="2545"/>
                      <a:pt x="1793" y="2572"/>
                    </a:cubicBezTo>
                    <a:cubicBezTo>
                      <a:pt x="1772" y="2606"/>
                      <a:pt x="1774" y="2664"/>
                      <a:pt x="1797" y="2696"/>
                    </a:cubicBezTo>
                    <a:cubicBezTo>
                      <a:pt x="1808" y="2710"/>
                      <a:pt x="1821" y="2720"/>
                      <a:pt x="1840" y="2721"/>
                    </a:cubicBezTo>
                    <a:close/>
                    <a:moveTo>
                      <a:pt x="2476" y="2226"/>
                    </a:moveTo>
                    <a:cubicBezTo>
                      <a:pt x="2472" y="2225"/>
                      <a:pt x="2471" y="2225"/>
                      <a:pt x="2470" y="2225"/>
                    </a:cubicBezTo>
                    <a:cubicBezTo>
                      <a:pt x="2441" y="2217"/>
                      <a:pt x="2413" y="2209"/>
                      <a:pt x="2384" y="2202"/>
                    </a:cubicBezTo>
                    <a:cubicBezTo>
                      <a:pt x="2379" y="2200"/>
                      <a:pt x="2371" y="2199"/>
                      <a:pt x="2368" y="2201"/>
                    </a:cubicBezTo>
                    <a:cubicBezTo>
                      <a:pt x="2359" y="2208"/>
                      <a:pt x="2353" y="2216"/>
                      <a:pt x="2346" y="2224"/>
                    </a:cubicBezTo>
                    <a:cubicBezTo>
                      <a:pt x="2346" y="2225"/>
                      <a:pt x="2346" y="2225"/>
                      <a:pt x="2347" y="2226"/>
                    </a:cubicBezTo>
                    <a:cubicBezTo>
                      <a:pt x="2361" y="2221"/>
                      <a:pt x="2369" y="2228"/>
                      <a:pt x="2375" y="2239"/>
                    </a:cubicBezTo>
                    <a:cubicBezTo>
                      <a:pt x="2387" y="2259"/>
                      <a:pt x="2400" y="2279"/>
                      <a:pt x="2412" y="2299"/>
                    </a:cubicBezTo>
                    <a:cubicBezTo>
                      <a:pt x="2422" y="2314"/>
                      <a:pt x="2433" y="2328"/>
                      <a:pt x="2426" y="2348"/>
                    </a:cubicBezTo>
                    <a:cubicBezTo>
                      <a:pt x="2426" y="2349"/>
                      <a:pt x="2427" y="2349"/>
                      <a:pt x="2428" y="2349"/>
                    </a:cubicBezTo>
                    <a:cubicBezTo>
                      <a:pt x="2437" y="2338"/>
                      <a:pt x="2446" y="2328"/>
                      <a:pt x="2456" y="2317"/>
                    </a:cubicBezTo>
                    <a:cubicBezTo>
                      <a:pt x="2452" y="2316"/>
                      <a:pt x="2450" y="2315"/>
                      <a:pt x="2448" y="2315"/>
                    </a:cubicBezTo>
                    <a:cubicBezTo>
                      <a:pt x="2438" y="2315"/>
                      <a:pt x="2433" y="2309"/>
                      <a:pt x="2428" y="2301"/>
                    </a:cubicBezTo>
                    <a:cubicBezTo>
                      <a:pt x="2418" y="2285"/>
                      <a:pt x="2408" y="2269"/>
                      <a:pt x="2398" y="2253"/>
                    </a:cubicBezTo>
                    <a:cubicBezTo>
                      <a:pt x="2393" y="2246"/>
                      <a:pt x="2389" y="2239"/>
                      <a:pt x="2383" y="2230"/>
                    </a:cubicBezTo>
                    <a:cubicBezTo>
                      <a:pt x="2426" y="2241"/>
                      <a:pt x="2466" y="2252"/>
                      <a:pt x="2506" y="2262"/>
                    </a:cubicBezTo>
                    <a:cubicBezTo>
                      <a:pt x="2506" y="2262"/>
                      <a:pt x="2507" y="2261"/>
                      <a:pt x="2508" y="2261"/>
                    </a:cubicBezTo>
                    <a:cubicBezTo>
                      <a:pt x="2506" y="2255"/>
                      <a:pt x="2504" y="2249"/>
                      <a:pt x="2501" y="2244"/>
                    </a:cubicBezTo>
                    <a:cubicBezTo>
                      <a:pt x="2485" y="2217"/>
                      <a:pt x="2468" y="2191"/>
                      <a:pt x="2452" y="2164"/>
                    </a:cubicBezTo>
                    <a:cubicBezTo>
                      <a:pt x="2442" y="2149"/>
                      <a:pt x="2433" y="2134"/>
                      <a:pt x="2448" y="2117"/>
                    </a:cubicBezTo>
                    <a:cubicBezTo>
                      <a:pt x="2441" y="2117"/>
                      <a:pt x="2418" y="2138"/>
                      <a:pt x="2411" y="2150"/>
                    </a:cubicBezTo>
                    <a:cubicBezTo>
                      <a:pt x="2410" y="2152"/>
                      <a:pt x="2411" y="2154"/>
                      <a:pt x="2411" y="2158"/>
                    </a:cubicBezTo>
                    <a:cubicBezTo>
                      <a:pt x="2419" y="2153"/>
                      <a:pt x="2425" y="2147"/>
                      <a:pt x="2431" y="2156"/>
                    </a:cubicBezTo>
                    <a:cubicBezTo>
                      <a:pt x="2446" y="2178"/>
                      <a:pt x="2460" y="2201"/>
                      <a:pt x="2476" y="2226"/>
                    </a:cubicBezTo>
                    <a:close/>
                    <a:moveTo>
                      <a:pt x="787" y="2535"/>
                    </a:moveTo>
                    <a:cubicBezTo>
                      <a:pt x="786" y="2534"/>
                      <a:pt x="785" y="2533"/>
                      <a:pt x="785" y="2532"/>
                    </a:cubicBezTo>
                    <a:cubicBezTo>
                      <a:pt x="781" y="2533"/>
                      <a:pt x="778" y="2534"/>
                      <a:pt x="774" y="2536"/>
                    </a:cubicBezTo>
                    <a:cubicBezTo>
                      <a:pt x="753" y="2547"/>
                      <a:pt x="734" y="2543"/>
                      <a:pt x="719" y="2525"/>
                    </a:cubicBezTo>
                    <a:cubicBezTo>
                      <a:pt x="716" y="2521"/>
                      <a:pt x="714" y="2514"/>
                      <a:pt x="715" y="2510"/>
                    </a:cubicBezTo>
                    <a:cubicBezTo>
                      <a:pt x="721" y="2493"/>
                      <a:pt x="727" y="2476"/>
                      <a:pt x="734" y="2459"/>
                    </a:cubicBezTo>
                    <a:cubicBezTo>
                      <a:pt x="753" y="2471"/>
                      <a:pt x="777" y="2480"/>
                      <a:pt x="769" y="2512"/>
                    </a:cubicBezTo>
                    <a:cubicBezTo>
                      <a:pt x="780" y="2496"/>
                      <a:pt x="785" y="2477"/>
                      <a:pt x="793" y="2459"/>
                    </a:cubicBezTo>
                    <a:cubicBezTo>
                      <a:pt x="790" y="2459"/>
                      <a:pt x="789" y="2459"/>
                      <a:pt x="788" y="2460"/>
                    </a:cubicBezTo>
                    <a:cubicBezTo>
                      <a:pt x="767" y="2473"/>
                      <a:pt x="757" y="2462"/>
                      <a:pt x="741" y="2447"/>
                    </a:cubicBezTo>
                    <a:cubicBezTo>
                      <a:pt x="740" y="2446"/>
                      <a:pt x="739" y="2444"/>
                      <a:pt x="740" y="2442"/>
                    </a:cubicBezTo>
                    <a:cubicBezTo>
                      <a:pt x="746" y="2426"/>
                      <a:pt x="752" y="2410"/>
                      <a:pt x="759" y="2392"/>
                    </a:cubicBezTo>
                    <a:cubicBezTo>
                      <a:pt x="780" y="2408"/>
                      <a:pt x="809" y="2417"/>
                      <a:pt x="801" y="2454"/>
                    </a:cubicBezTo>
                    <a:cubicBezTo>
                      <a:pt x="805" y="2452"/>
                      <a:pt x="807" y="2451"/>
                      <a:pt x="808" y="2450"/>
                    </a:cubicBezTo>
                    <a:cubicBezTo>
                      <a:pt x="811" y="2441"/>
                      <a:pt x="814" y="2432"/>
                      <a:pt x="817" y="2422"/>
                    </a:cubicBezTo>
                    <a:cubicBezTo>
                      <a:pt x="818" y="2421"/>
                      <a:pt x="816" y="2418"/>
                      <a:pt x="814" y="2417"/>
                    </a:cubicBezTo>
                    <a:cubicBezTo>
                      <a:pt x="788" y="2399"/>
                      <a:pt x="762" y="2380"/>
                      <a:pt x="735" y="2362"/>
                    </a:cubicBezTo>
                    <a:cubicBezTo>
                      <a:pt x="733" y="2361"/>
                      <a:pt x="730" y="2362"/>
                      <a:pt x="728" y="2361"/>
                    </a:cubicBezTo>
                    <a:cubicBezTo>
                      <a:pt x="739" y="2373"/>
                      <a:pt x="737" y="2385"/>
                      <a:pt x="733" y="2397"/>
                    </a:cubicBezTo>
                    <a:cubicBezTo>
                      <a:pt x="721" y="2427"/>
                      <a:pt x="711" y="2456"/>
                      <a:pt x="700" y="2485"/>
                    </a:cubicBezTo>
                    <a:cubicBezTo>
                      <a:pt x="695" y="2497"/>
                      <a:pt x="692" y="2511"/>
                      <a:pt x="673" y="2506"/>
                    </a:cubicBezTo>
                    <a:cubicBezTo>
                      <a:pt x="673" y="2507"/>
                      <a:pt x="674" y="2508"/>
                      <a:pt x="674" y="2509"/>
                    </a:cubicBezTo>
                    <a:cubicBezTo>
                      <a:pt x="704" y="2529"/>
                      <a:pt x="734" y="2550"/>
                      <a:pt x="764" y="2570"/>
                    </a:cubicBezTo>
                    <a:cubicBezTo>
                      <a:pt x="772" y="2558"/>
                      <a:pt x="779" y="2546"/>
                      <a:pt x="787" y="2535"/>
                    </a:cubicBezTo>
                    <a:close/>
                    <a:moveTo>
                      <a:pt x="2330" y="2441"/>
                    </a:moveTo>
                    <a:cubicBezTo>
                      <a:pt x="2331" y="2442"/>
                      <a:pt x="2332" y="2442"/>
                      <a:pt x="2333" y="2443"/>
                    </a:cubicBezTo>
                    <a:cubicBezTo>
                      <a:pt x="2356" y="2421"/>
                      <a:pt x="2379" y="2400"/>
                      <a:pt x="2401" y="2377"/>
                    </a:cubicBezTo>
                    <a:cubicBezTo>
                      <a:pt x="2414" y="2363"/>
                      <a:pt x="2409" y="2335"/>
                      <a:pt x="2393" y="2327"/>
                    </a:cubicBezTo>
                    <a:cubicBezTo>
                      <a:pt x="2402" y="2364"/>
                      <a:pt x="2382" y="2387"/>
                      <a:pt x="2353" y="2406"/>
                    </a:cubicBezTo>
                    <a:cubicBezTo>
                      <a:pt x="2344" y="2389"/>
                      <a:pt x="2336" y="2373"/>
                      <a:pt x="2328" y="2356"/>
                    </a:cubicBezTo>
                    <a:cubicBezTo>
                      <a:pt x="2327" y="2354"/>
                      <a:pt x="2328" y="2350"/>
                      <a:pt x="2330" y="2348"/>
                    </a:cubicBezTo>
                    <a:cubicBezTo>
                      <a:pt x="2336" y="2342"/>
                      <a:pt x="2344" y="2336"/>
                      <a:pt x="2350" y="2329"/>
                    </a:cubicBezTo>
                    <a:cubicBezTo>
                      <a:pt x="2355" y="2325"/>
                      <a:pt x="2360" y="2325"/>
                      <a:pt x="2365" y="2328"/>
                    </a:cubicBezTo>
                    <a:cubicBezTo>
                      <a:pt x="2369" y="2330"/>
                      <a:pt x="2373" y="2331"/>
                      <a:pt x="2377" y="2333"/>
                    </a:cubicBezTo>
                    <a:cubicBezTo>
                      <a:pt x="2371" y="2316"/>
                      <a:pt x="2363" y="2301"/>
                      <a:pt x="2355" y="2287"/>
                    </a:cubicBezTo>
                    <a:cubicBezTo>
                      <a:pt x="2354" y="2285"/>
                      <a:pt x="2351" y="2284"/>
                      <a:pt x="2349" y="2282"/>
                    </a:cubicBezTo>
                    <a:cubicBezTo>
                      <a:pt x="2348" y="2283"/>
                      <a:pt x="2347" y="2283"/>
                      <a:pt x="2347" y="2283"/>
                    </a:cubicBezTo>
                    <a:cubicBezTo>
                      <a:pt x="2360" y="2313"/>
                      <a:pt x="2335" y="2324"/>
                      <a:pt x="2320" y="2340"/>
                    </a:cubicBezTo>
                    <a:cubicBezTo>
                      <a:pt x="2312" y="2326"/>
                      <a:pt x="2305" y="2313"/>
                      <a:pt x="2298" y="2299"/>
                    </a:cubicBezTo>
                    <a:cubicBezTo>
                      <a:pt x="2297" y="2295"/>
                      <a:pt x="2298" y="2288"/>
                      <a:pt x="2300" y="2285"/>
                    </a:cubicBezTo>
                    <a:cubicBezTo>
                      <a:pt x="2307" y="2278"/>
                      <a:pt x="2316" y="2271"/>
                      <a:pt x="2323" y="2264"/>
                    </a:cubicBezTo>
                    <a:cubicBezTo>
                      <a:pt x="2329" y="2259"/>
                      <a:pt x="2335" y="2258"/>
                      <a:pt x="2342" y="2261"/>
                    </a:cubicBezTo>
                    <a:cubicBezTo>
                      <a:pt x="2347" y="2263"/>
                      <a:pt x="2351" y="2265"/>
                      <a:pt x="2356" y="2267"/>
                    </a:cubicBezTo>
                    <a:cubicBezTo>
                      <a:pt x="2356" y="2266"/>
                      <a:pt x="2357" y="2266"/>
                      <a:pt x="2357" y="2265"/>
                    </a:cubicBezTo>
                    <a:cubicBezTo>
                      <a:pt x="2352" y="2254"/>
                      <a:pt x="2346" y="2244"/>
                      <a:pt x="2340" y="2232"/>
                    </a:cubicBezTo>
                    <a:cubicBezTo>
                      <a:pt x="2312" y="2258"/>
                      <a:pt x="2286" y="2283"/>
                      <a:pt x="2260" y="2308"/>
                    </a:cubicBezTo>
                    <a:cubicBezTo>
                      <a:pt x="2276" y="2308"/>
                      <a:pt x="2277" y="2309"/>
                      <a:pt x="2284" y="2323"/>
                    </a:cubicBezTo>
                    <a:cubicBezTo>
                      <a:pt x="2298" y="2350"/>
                      <a:pt x="2312" y="2378"/>
                      <a:pt x="2327" y="2405"/>
                    </a:cubicBezTo>
                    <a:cubicBezTo>
                      <a:pt x="2333" y="2417"/>
                      <a:pt x="2337" y="2428"/>
                      <a:pt x="2330" y="2441"/>
                    </a:cubicBezTo>
                    <a:close/>
                    <a:moveTo>
                      <a:pt x="2073" y="2565"/>
                    </a:moveTo>
                    <a:cubicBezTo>
                      <a:pt x="2068" y="2571"/>
                      <a:pt x="2075" y="2591"/>
                      <a:pt x="2088" y="2611"/>
                    </a:cubicBezTo>
                    <a:cubicBezTo>
                      <a:pt x="2097" y="2608"/>
                      <a:pt x="2106" y="2604"/>
                      <a:pt x="2115" y="2601"/>
                    </a:cubicBezTo>
                    <a:cubicBezTo>
                      <a:pt x="2139" y="2594"/>
                      <a:pt x="2153" y="2573"/>
                      <a:pt x="2152" y="2547"/>
                    </a:cubicBezTo>
                    <a:cubicBezTo>
                      <a:pt x="2152" y="2524"/>
                      <a:pt x="2137" y="2508"/>
                      <a:pt x="2113" y="2502"/>
                    </a:cubicBezTo>
                    <a:cubicBezTo>
                      <a:pt x="2103" y="2500"/>
                      <a:pt x="2093" y="2497"/>
                      <a:pt x="2083" y="2494"/>
                    </a:cubicBezTo>
                    <a:cubicBezTo>
                      <a:pt x="2074" y="2491"/>
                      <a:pt x="2067" y="2485"/>
                      <a:pt x="2067" y="2475"/>
                    </a:cubicBezTo>
                    <a:cubicBezTo>
                      <a:pt x="2066" y="2465"/>
                      <a:pt x="2074" y="2451"/>
                      <a:pt x="2083" y="2448"/>
                    </a:cubicBezTo>
                    <a:cubicBezTo>
                      <a:pt x="2093" y="2444"/>
                      <a:pt x="2101" y="2448"/>
                      <a:pt x="2108" y="2455"/>
                    </a:cubicBezTo>
                    <a:cubicBezTo>
                      <a:pt x="2109" y="2457"/>
                      <a:pt x="2110" y="2459"/>
                      <a:pt x="2112" y="2460"/>
                    </a:cubicBezTo>
                    <a:cubicBezTo>
                      <a:pt x="2116" y="2463"/>
                      <a:pt x="2119" y="2466"/>
                      <a:pt x="2123" y="2469"/>
                    </a:cubicBezTo>
                    <a:cubicBezTo>
                      <a:pt x="2122" y="2464"/>
                      <a:pt x="2123" y="2459"/>
                      <a:pt x="2121" y="2455"/>
                    </a:cubicBezTo>
                    <a:cubicBezTo>
                      <a:pt x="2117" y="2444"/>
                      <a:pt x="2112" y="2433"/>
                      <a:pt x="2108" y="2424"/>
                    </a:cubicBezTo>
                    <a:cubicBezTo>
                      <a:pt x="2097" y="2428"/>
                      <a:pt x="2088" y="2432"/>
                      <a:pt x="2078" y="2436"/>
                    </a:cubicBezTo>
                    <a:cubicBezTo>
                      <a:pt x="2065" y="2441"/>
                      <a:pt x="2055" y="2450"/>
                      <a:pt x="2052" y="2465"/>
                    </a:cubicBezTo>
                    <a:cubicBezTo>
                      <a:pt x="2044" y="2496"/>
                      <a:pt x="2059" y="2520"/>
                      <a:pt x="2090" y="2527"/>
                    </a:cubicBezTo>
                    <a:cubicBezTo>
                      <a:pt x="2099" y="2529"/>
                      <a:pt x="2107" y="2531"/>
                      <a:pt x="2115" y="2534"/>
                    </a:cubicBezTo>
                    <a:cubicBezTo>
                      <a:pt x="2128" y="2539"/>
                      <a:pt x="2132" y="2545"/>
                      <a:pt x="2133" y="2559"/>
                    </a:cubicBezTo>
                    <a:cubicBezTo>
                      <a:pt x="2133" y="2571"/>
                      <a:pt x="2131" y="2582"/>
                      <a:pt x="2118" y="2587"/>
                    </a:cubicBezTo>
                    <a:cubicBezTo>
                      <a:pt x="2107" y="2592"/>
                      <a:pt x="2096" y="2589"/>
                      <a:pt x="2086" y="2579"/>
                    </a:cubicBezTo>
                    <a:cubicBezTo>
                      <a:pt x="2082" y="2575"/>
                      <a:pt x="2078" y="2570"/>
                      <a:pt x="2073" y="2565"/>
                    </a:cubicBezTo>
                    <a:close/>
                    <a:moveTo>
                      <a:pt x="1964" y="2548"/>
                    </a:moveTo>
                    <a:cubicBezTo>
                      <a:pt x="1966" y="2573"/>
                      <a:pt x="1957" y="2582"/>
                      <a:pt x="1926" y="2587"/>
                    </a:cubicBezTo>
                    <a:cubicBezTo>
                      <a:pt x="1924" y="2576"/>
                      <a:pt x="1922" y="2564"/>
                      <a:pt x="1919" y="2553"/>
                    </a:cubicBezTo>
                    <a:cubicBezTo>
                      <a:pt x="1914" y="2531"/>
                      <a:pt x="1914" y="2530"/>
                      <a:pt x="1936" y="2523"/>
                    </a:cubicBezTo>
                    <a:cubicBezTo>
                      <a:pt x="1958" y="2516"/>
                      <a:pt x="1957" y="2509"/>
                      <a:pt x="1975" y="2532"/>
                    </a:cubicBezTo>
                    <a:cubicBezTo>
                      <a:pt x="1975" y="2533"/>
                      <a:pt x="1976" y="2533"/>
                      <a:pt x="1979" y="2533"/>
                    </a:cubicBezTo>
                    <a:cubicBezTo>
                      <a:pt x="1977" y="2520"/>
                      <a:pt x="1974" y="2508"/>
                      <a:pt x="1972" y="2495"/>
                    </a:cubicBezTo>
                    <a:cubicBezTo>
                      <a:pt x="1940" y="2507"/>
                      <a:pt x="1911" y="2519"/>
                      <a:pt x="1882" y="2531"/>
                    </a:cubicBezTo>
                    <a:cubicBezTo>
                      <a:pt x="1880" y="2532"/>
                      <a:pt x="1878" y="2535"/>
                      <a:pt x="1874" y="2539"/>
                    </a:cubicBezTo>
                    <a:cubicBezTo>
                      <a:pt x="1890" y="2537"/>
                      <a:pt x="1893" y="2540"/>
                      <a:pt x="1896" y="2553"/>
                    </a:cubicBezTo>
                    <a:cubicBezTo>
                      <a:pt x="1903" y="2587"/>
                      <a:pt x="1911" y="2622"/>
                      <a:pt x="1918" y="2656"/>
                    </a:cubicBezTo>
                    <a:cubicBezTo>
                      <a:pt x="1921" y="2669"/>
                      <a:pt x="1923" y="2681"/>
                      <a:pt x="1907" y="2688"/>
                    </a:cubicBezTo>
                    <a:cubicBezTo>
                      <a:pt x="1910" y="2690"/>
                      <a:pt x="1912" y="2693"/>
                      <a:pt x="1914" y="2692"/>
                    </a:cubicBezTo>
                    <a:cubicBezTo>
                      <a:pt x="1929" y="2687"/>
                      <a:pt x="1944" y="2681"/>
                      <a:pt x="1959" y="2675"/>
                    </a:cubicBezTo>
                    <a:cubicBezTo>
                      <a:pt x="1960" y="2674"/>
                      <a:pt x="1960" y="2673"/>
                      <a:pt x="1960" y="2672"/>
                    </a:cubicBezTo>
                    <a:cubicBezTo>
                      <a:pt x="1940" y="2667"/>
                      <a:pt x="1940" y="2650"/>
                      <a:pt x="1936" y="2635"/>
                    </a:cubicBezTo>
                    <a:cubicBezTo>
                      <a:pt x="1935" y="2632"/>
                      <a:pt x="1935" y="2629"/>
                      <a:pt x="1934" y="2627"/>
                    </a:cubicBezTo>
                    <a:cubicBezTo>
                      <a:pt x="1928" y="2598"/>
                      <a:pt x="1928" y="2598"/>
                      <a:pt x="1957" y="2592"/>
                    </a:cubicBezTo>
                    <a:cubicBezTo>
                      <a:pt x="1964" y="2591"/>
                      <a:pt x="1968" y="2593"/>
                      <a:pt x="1972" y="2598"/>
                    </a:cubicBezTo>
                    <a:cubicBezTo>
                      <a:pt x="1974" y="2601"/>
                      <a:pt x="1977" y="2604"/>
                      <a:pt x="1980" y="2607"/>
                    </a:cubicBezTo>
                    <a:cubicBezTo>
                      <a:pt x="1982" y="2591"/>
                      <a:pt x="1971" y="2551"/>
                      <a:pt x="1964" y="2548"/>
                    </a:cubicBezTo>
                    <a:close/>
                    <a:moveTo>
                      <a:pt x="2502" y="2020"/>
                    </a:moveTo>
                    <a:cubicBezTo>
                      <a:pt x="2492" y="2032"/>
                      <a:pt x="2482" y="2043"/>
                      <a:pt x="2473" y="2054"/>
                    </a:cubicBezTo>
                    <a:cubicBezTo>
                      <a:pt x="2439" y="2097"/>
                      <a:pt x="2445" y="2162"/>
                      <a:pt x="2486" y="2197"/>
                    </a:cubicBezTo>
                    <a:cubicBezTo>
                      <a:pt x="2507" y="2215"/>
                      <a:pt x="2531" y="2214"/>
                      <a:pt x="2551" y="2194"/>
                    </a:cubicBezTo>
                    <a:cubicBezTo>
                      <a:pt x="2564" y="2181"/>
                      <a:pt x="2574" y="2165"/>
                      <a:pt x="2577" y="2147"/>
                    </a:cubicBezTo>
                    <a:cubicBezTo>
                      <a:pt x="2579" y="2136"/>
                      <a:pt x="2579" y="2124"/>
                      <a:pt x="2580" y="2113"/>
                    </a:cubicBezTo>
                    <a:cubicBezTo>
                      <a:pt x="2580" y="2111"/>
                      <a:pt x="2576" y="2109"/>
                      <a:pt x="2575" y="2107"/>
                    </a:cubicBezTo>
                    <a:cubicBezTo>
                      <a:pt x="2574" y="2109"/>
                      <a:pt x="2573" y="2111"/>
                      <a:pt x="2572" y="2113"/>
                    </a:cubicBezTo>
                    <a:cubicBezTo>
                      <a:pt x="2566" y="2131"/>
                      <a:pt x="2563" y="2150"/>
                      <a:pt x="2555" y="2167"/>
                    </a:cubicBezTo>
                    <a:cubicBezTo>
                      <a:pt x="2546" y="2186"/>
                      <a:pt x="2528" y="2190"/>
                      <a:pt x="2510" y="2178"/>
                    </a:cubicBezTo>
                    <a:cubicBezTo>
                      <a:pt x="2502" y="2173"/>
                      <a:pt x="2494" y="2166"/>
                      <a:pt x="2488" y="2158"/>
                    </a:cubicBezTo>
                    <a:cubicBezTo>
                      <a:pt x="2468" y="2133"/>
                      <a:pt x="2460" y="2105"/>
                      <a:pt x="2474" y="2074"/>
                    </a:cubicBezTo>
                    <a:cubicBezTo>
                      <a:pt x="2482" y="2057"/>
                      <a:pt x="2495" y="2044"/>
                      <a:pt x="2520" y="2055"/>
                    </a:cubicBezTo>
                    <a:cubicBezTo>
                      <a:pt x="2521" y="2055"/>
                      <a:pt x="2523" y="2056"/>
                      <a:pt x="2524" y="2056"/>
                    </a:cubicBezTo>
                    <a:cubicBezTo>
                      <a:pt x="2526" y="2056"/>
                      <a:pt x="2528" y="2055"/>
                      <a:pt x="2530" y="2055"/>
                    </a:cubicBezTo>
                    <a:cubicBezTo>
                      <a:pt x="2529" y="2053"/>
                      <a:pt x="2529" y="2050"/>
                      <a:pt x="2528" y="2049"/>
                    </a:cubicBezTo>
                    <a:cubicBezTo>
                      <a:pt x="2520" y="2039"/>
                      <a:pt x="2511" y="2029"/>
                      <a:pt x="2502" y="2020"/>
                    </a:cubicBezTo>
                    <a:close/>
                    <a:moveTo>
                      <a:pt x="297" y="1985"/>
                    </a:moveTo>
                    <a:cubicBezTo>
                      <a:pt x="294" y="1984"/>
                      <a:pt x="291" y="1982"/>
                      <a:pt x="289" y="1981"/>
                    </a:cubicBezTo>
                    <a:cubicBezTo>
                      <a:pt x="274" y="1973"/>
                      <a:pt x="263" y="1961"/>
                      <a:pt x="257" y="1944"/>
                    </a:cubicBezTo>
                    <a:cubicBezTo>
                      <a:pt x="244" y="1903"/>
                      <a:pt x="266" y="1861"/>
                      <a:pt x="308" y="1848"/>
                    </a:cubicBezTo>
                    <a:cubicBezTo>
                      <a:pt x="322" y="1844"/>
                      <a:pt x="336" y="1848"/>
                      <a:pt x="345" y="1861"/>
                    </a:cubicBezTo>
                    <a:cubicBezTo>
                      <a:pt x="355" y="1875"/>
                      <a:pt x="361" y="1891"/>
                      <a:pt x="356" y="1909"/>
                    </a:cubicBezTo>
                    <a:cubicBezTo>
                      <a:pt x="354" y="1919"/>
                      <a:pt x="349" y="1929"/>
                      <a:pt x="345" y="1940"/>
                    </a:cubicBezTo>
                    <a:cubicBezTo>
                      <a:pt x="344" y="1942"/>
                      <a:pt x="344" y="1944"/>
                      <a:pt x="344" y="1946"/>
                    </a:cubicBezTo>
                    <a:cubicBezTo>
                      <a:pt x="346" y="1946"/>
                      <a:pt x="349" y="1946"/>
                      <a:pt x="350" y="1945"/>
                    </a:cubicBezTo>
                    <a:cubicBezTo>
                      <a:pt x="359" y="1939"/>
                      <a:pt x="367" y="1932"/>
                      <a:pt x="375" y="1925"/>
                    </a:cubicBezTo>
                    <a:cubicBezTo>
                      <a:pt x="376" y="1923"/>
                      <a:pt x="377" y="1919"/>
                      <a:pt x="376" y="1916"/>
                    </a:cubicBezTo>
                    <a:cubicBezTo>
                      <a:pt x="373" y="1903"/>
                      <a:pt x="370" y="1890"/>
                      <a:pt x="364" y="1877"/>
                    </a:cubicBezTo>
                    <a:cubicBezTo>
                      <a:pt x="358" y="1863"/>
                      <a:pt x="352" y="1849"/>
                      <a:pt x="342" y="1837"/>
                    </a:cubicBezTo>
                    <a:cubicBezTo>
                      <a:pt x="327" y="1818"/>
                      <a:pt x="303" y="1815"/>
                      <a:pt x="282" y="1826"/>
                    </a:cubicBezTo>
                    <a:cubicBezTo>
                      <a:pt x="256" y="1840"/>
                      <a:pt x="243" y="1863"/>
                      <a:pt x="238" y="1891"/>
                    </a:cubicBezTo>
                    <a:cubicBezTo>
                      <a:pt x="231" y="1933"/>
                      <a:pt x="253" y="1976"/>
                      <a:pt x="291" y="1993"/>
                    </a:cubicBezTo>
                    <a:cubicBezTo>
                      <a:pt x="293" y="1991"/>
                      <a:pt x="295" y="1989"/>
                      <a:pt x="297" y="1985"/>
                    </a:cubicBezTo>
                    <a:close/>
                    <a:moveTo>
                      <a:pt x="845" y="2621"/>
                    </a:moveTo>
                    <a:cubicBezTo>
                      <a:pt x="856" y="2626"/>
                      <a:pt x="867" y="2630"/>
                      <a:pt x="877" y="2635"/>
                    </a:cubicBezTo>
                    <a:cubicBezTo>
                      <a:pt x="878" y="2634"/>
                      <a:pt x="878" y="2634"/>
                      <a:pt x="879" y="2634"/>
                    </a:cubicBezTo>
                    <a:cubicBezTo>
                      <a:pt x="868" y="2620"/>
                      <a:pt x="874" y="2608"/>
                      <a:pt x="883" y="2596"/>
                    </a:cubicBezTo>
                    <a:cubicBezTo>
                      <a:pt x="892" y="2584"/>
                      <a:pt x="890" y="2585"/>
                      <a:pt x="903" y="2591"/>
                    </a:cubicBezTo>
                    <a:cubicBezTo>
                      <a:pt x="905" y="2592"/>
                      <a:pt x="908" y="2593"/>
                      <a:pt x="911" y="2594"/>
                    </a:cubicBezTo>
                    <a:cubicBezTo>
                      <a:pt x="930" y="2600"/>
                      <a:pt x="938" y="2612"/>
                      <a:pt x="935" y="2632"/>
                    </a:cubicBezTo>
                    <a:cubicBezTo>
                      <a:pt x="934" y="2641"/>
                      <a:pt x="935" y="2651"/>
                      <a:pt x="921" y="2654"/>
                    </a:cubicBezTo>
                    <a:cubicBezTo>
                      <a:pt x="935" y="2661"/>
                      <a:pt x="949" y="2667"/>
                      <a:pt x="964" y="2674"/>
                    </a:cubicBezTo>
                    <a:cubicBezTo>
                      <a:pt x="950" y="2610"/>
                      <a:pt x="954" y="2546"/>
                      <a:pt x="943" y="2483"/>
                    </a:cubicBezTo>
                    <a:cubicBezTo>
                      <a:pt x="938" y="2488"/>
                      <a:pt x="934" y="2493"/>
                      <a:pt x="931" y="2498"/>
                    </a:cubicBezTo>
                    <a:cubicBezTo>
                      <a:pt x="903" y="2539"/>
                      <a:pt x="881" y="2584"/>
                      <a:pt x="845" y="2621"/>
                    </a:cubicBezTo>
                    <a:close/>
                    <a:moveTo>
                      <a:pt x="1075" y="2678"/>
                    </a:moveTo>
                    <a:cubicBezTo>
                      <a:pt x="1070" y="2680"/>
                      <a:pt x="1067" y="2682"/>
                      <a:pt x="1063" y="2684"/>
                    </a:cubicBezTo>
                    <a:cubicBezTo>
                      <a:pt x="1036" y="2696"/>
                      <a:pt x="1013" y="2686"/>
                      <a:pt x="1004" y="2658"/>
                    </a:cubicBezTo>
                    <a:cubicBezTo>
                      <a:pt x="993" y="2622"/>
                      <a:pt x="998" y="2589"/>
                      <a:pt x="1019" y="2559"/>
                    </a:cubicBezTo>
                    <a:cubicBezTo>
                      <a:pt x="1034" y="2536"/>
                      <a:pt x="1062" y="2538"/>
                      <a:pt x="1074" y="2561"/>
                    </a:cubicBezTo>
                    <a:cubicBezTo>
                      <a:pt x="1079" y="2570"/>
                      <a:pt x="1081" y="2582"/>
                      <a:pt x="1084" y="2592"/>
                    </a:cubicBezTo>
                    <a:cubicBezTo>
                      <a:pt x="1085" y="2595"/>
                      <a:pt x="1086" y="2598"/>
                      <a:pt x="1087" y="2602"/>
                    </a:cubicBezTo>
                    <a:cubicBezTo>
                      <a:pt x="1090" y="2600"/>
                      <a:pt x="1091" y="2599"/>
                      <a:pt x="1091" y="2598"/>
                    </a:cubicBezTo>
                    <a:cubicBezTo>
                      <a:pt x="1094" y="2583"/>
                      <a:pt x="1096" y="2569"/>
                      <a:pt x="1098" y="2554"/>
                    </a:cubicBezTo>
                    <a:cubicBezTo>
                      <a:pt x="1098" y="2552"/>
                      <a:pt x="1096" y="2549"/>
                      <a:pt x="1093" y="2548"/>
                    </a:cubicBezTo>
                    <a:cubicBezTo>
                      <a:pt x="1084" y="2544"/>
                      <a:pt x="1074" y="2540"/>
                      <a:pt x="1065" y="2535"/>
                    </a:cubicBezTo>
                    <a:cubicBezTo>
                      <a:pt x="1039" y="2522"/>
                      <a:pt x="1014" y="2527"/>
                      <a:pt x="998" y="2549"/>
                    </a:cubicBezTo>
                    <a:cubicBezTo>
                      <a:pt x="972" y="2585"/>
                      <a:pt x="968" y="2624"/>
                      <a:pt x="985" y="2664"/>
                    </a:cubicBezTo>
                    <a:cubicBezTo>
                      <a:pt x="997" y="2693"/>
                      <a:pt x="1030" y="2708"/>
                      <a:pt x="1057" y="2699"/>
                    </a:cubicBezTo>
                    <a:cubicBezTo>
                      <a:pt x="1066" y="2695"/>
                      <a:pt x="1073" y="2690"/>
                      <a:pt x="1075" y="2678"/>
                    </a:cubicBezTo>
                    <a:close/>
                    <a:moveTo>
                      <a:pt x="2164" y="319"/>
                    </a:moveTo>
                    <a:cubicBezTo>
                      <a:pt x="2174" y="319"/>
                      <a:pt x="2179" y="312"/>
                      <a:pt x="2180" y="304"/>
                    </a:cubicBezTo>
                    <a:cubicBezTo>
                      <a:pt x="2184" y="287"/>
                      <a:pt x="2186" y="270"/>
                      <a:pt x="2188" y="254"/>
                    </a:cubicBezTo>
                    <a:cubicBezTo>
                      <a:pt x="2189" y="247"/>
                      <a:pt x="2184" y="244"/>
                      <a:pt x="2179" y="248"/>
                    </a:cubicBezTo>
                    <a:cubicBezTo>
                      <a:pt x="2164" y="257"/>
                      <a:pt x="2150" y="269"/>
                      <a:pt x="2142" y="285"/>
                    </a:cubicBezTo>
                    <a:cubicBezTo>
                      <a:pt x="2135" y="301"/>
                      <a:pt x="2147" y="319"/>
                      <a:pt x="2164" y="319"/>
                    </a:cubicBezTo>
                    <a:close/>
                    <a:moveTo>
                      <a:pt x="2709" y="885"/>
                    </a:moveTo>
                    <a:cubicBezTo>
                      <a:pt x="2707" y="877"/>
                      <a:pt x="2703" y="864"/>
                      <a:pt x="2698" y="851"/>
                    </a:cubicBezTo>
                    <a:cubicBezTo>
                      <a:pt x="2698" y="849"/>
                      <a:pt x="2695" y="847"/>
                      <a:pt x="2695" y="847"/>
                    </a:cubicBezTo>
                    <a:cubicBezTo>
                      <a:pt x="2693" y="848"/>
                      <a:pt x="2691" y="850"/>
                      <a:pt x="2690" y="852"/>
                    </a:cubicBezTo>
                    <a:cubicBezTo>
                      <a:pt x="2687" y="863"/>
                      <a:pt x="2680" y="868"/>
                      <a:pt x="2670" y="872"/>
                    </a:cubicBezTo>
                    <a:cubicBezTo>
                      <a:pt x="2662" y="875"/>
                      <a:pt x="2660" y="884"/>
                      <a:pt x="2666" y="890"/>
                    </a:cubicBezTo>
                    <a:cubicBezTo>
                      <a:pt x="2673" y="895"/>
                      <a:pt x="2680" y="901"/>
                      <a:pt x="2688" y="905"/>
                    </a:cubicBezTo>
                    <a:cubicBezTo>
                      <a:pt x="2700" y="911"/>
                      <a:pt x="2710" y="904"/>
                      <a:pt x="2709" y="885"/>
                    </a:cubicBezTo>
                    <a:close/>
                    <a:moveTo>
                      <a:pt x="2231" y="295"/>
                    </a:moveTo>
                    <a:cubicBezTo>
                      <a:pt x="2230" y="295"/>
                      <a:pt x="2228" y="295"/>
                      <a:pt x="2227" y="295"/>
                    </a:cubicBezTo>
                    <a:cubicBezTo>
                      <a:pt x="2222" y="302"/>
                      <a:pt x="2216" y="309"/>
                      <a:pt x="2213" y="317"/>
                    </a:cubicBezTo>
                    <a:cubicBezTo>
                      <a:pt x="2208" y="327"/>
                      <a:pt x="2216" y="338"/>
                      <a:pt x="2226" y="339"/>
                    </a:cubicBezTo>
                    <a:cubicBezTo>
                      <a:pt x="2241" y="339"/>
                      <a:pt x="2255" y="339"/>
                      <a:pt x="2269" y="339"/>
                    </a:cubicBezTo>
                    <a:cubicBezTo>
                      <a:pt x="2271" y="339"/>
                      <a:pt x="2274" y="337"/>
                      <a:pt x="2275" y="336"/>
                    </a:cubicBezTo>
                    <a:cubicBezTo>
                      <a:pt x="2275" y="334"/>
                      <a:pt x="2274" y="331"/>
                      <a:pt x="2272" y="330"/>
                    </a:cubicBezTo>
                    <a:cubicBezTo>
                      <a:pt x="2267" y="327"/>
                      <a:pt x="2261" y="324"/>
                      <a:pt x="2255" y="323"/>
                    </a:cubicBezTo>
                    <a:cubicBezTo>
                      <a:pt x="2241" y="319"/>
                      <a:pt x="2229" y="314"/>
                      <a:pt x="2231" y="295"/>
                    </a:cubicBezTo>
                    <a:close/>
                  </a:path>
                </a:pathLst>
              </a:custGeom>
              <a:grpFill/>
              <a:ln>
                <a:noFill/>
              </a:ln>
            </p:spPr>
            <p:txBody>
              <a:bodyPr vert="horz" wrap="square" lIns="91440" tIns="45720" rIns="91440" bIns="45720" numCol="1" anchor="t" anchorCtr="0" compatLnSpc="1"/>
              <a:lstStyle/>
              <a:p>
                <a:endParaRPr lang="zh-CN" altLang="en-US"/>
              </a:p>
            </p:txBody>
          </p:sp>
          <p:sp>
            <p:nvSpPr>
              <p:cNvPr id="54" name="Freeform 39"/>
              <p:cNvSpPr>
                <a:spLocks noEditPoints="1"/>
              </p:cNvSpPr>
              <p:nvPr/>
            </p:nvSpPr>
            <p:spPr bwMode="auto">
              <a:xfrm>
                <a:off x="7000875" y="1590674"/>
                <a:ext cx="3705225" cy="3694112"/>
              </a:xfrm>
              <a:custGeom>
                <a:avLst/>
                <a:gdLst>
                  <a:gd name="T0" fmla="*/ 993 w 2014"/>
                  <a:gd name="T1" fmla="*/ 2006 h 2013"/>
                  <a:gd name="T2" fmla="*/ 11 w 2014"/>
                  <a:gd name="T3" fmla="*/ 988 h 2013"/>
                  <a:gd name="T4" fmla="*/ 1028 w 2014"/>
                  <a:gd name="T5" fmla="*/ 10 h 2013"/>
                  <a:gd name="T6" fmla="*/ 2011 w 2014"/>
                  <a:gd name="T7" fmla="*/ 1012 h 2013"/>
                  <a:gd name="T8" fmla="*/ 993 w 2014"/>
                  <a:gd name="T9" fmla="*/ 2006 h 2013"/>
                  <a:gd name="T10" fmla="*/ 1009 w 2014"/>
                  <a:gd name="T11" fmla="*/ 1982 h 2013"/>
                  <a:gd name="T12" fmla="*/ 1987 w 2014"/>
                  <a:gd name="T13" fmla="*/ 1011 h 2013"/>
                  <a:gd name="T14" fmla="*/ 1011 w 2014"/>
                  <a:gd name="T15" fmla="*/ 33 h 2013"/>
                  <a:gd name="T16" fmla="*/ 35 w 2014"/>
                  <a:gd name="T17" fmla="*/ 1005 h 2013"/>
                  <a:gd name="T18" fmla="*/ 1009 w 2014"/>
                  <a:gd name="T19" fmla="*/ 1982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4" h="2013">
                    <a:moveTo>
                      <a:pt x="993" y="2006"/>
                    </a:moveTo>
                    <a:cubicBezTo>
                      <a:pt x="447" y="1999"/>
                      <a:pt x="0" y="1541"/>
                      <a:pt x="11" y="988"/>
                    </a:cubicBezTo>
                    <a:cubicBezTo>
                      <a:pt x="22" y="445"/>
                      <a:pt x="472" y="0"/>
                      <a:pt x="1028" y="10"/>
                    </a:cubicBezTo>
                    <a:cubicBezTo>
                      <a:pt x="1572" y="19"/>
                      <a:pt x="2014" y="462"/>
                      <a:pt x="2011" y="1012"/>
                    </a:cubicBezTo>
                    <a:cubicBezTo>
                      <a:pt x="2007" y="1577"/>
                      <a:pt x="1549" y="2013"/>
                      <a:pt x="993" y="2006"/>
                    </a:cubicBezTo>
                    <a:close/>
                    <a:moveTo>
                      <a:pt x="1009" y="1982"/>
                    </a:moveTo>
                    <a:cubicBezTo>
                      <a:pt x="1547" y="1982"/>
                      <a:pt x="1986" y="1546"/>
                      <a:pt x="1987" y="1011"/>
                    </a:cubicBezTo>
                    <a:cubicBezTo>
                      <a:pt x="1989" y="476"/>
                      <a:pt x="1552" y="34"/>
                      <a:pt x="1011" y="33"/>
                    </a:cubicBezTo>
                    <a:cubicBezTo>
                      <a:pt x="479" y="33"/>
                      <a:pt x="36" y="468"/>
                      <a:pt x="35" y="1005"/>
                    </a:cubicBezTo>
                    <a:cubicBezTo>
                      <a:pt x="35" y="1537"/>
                      <a:pt x="467" y="1981"/>
                      <a:pt x="1009" y="1982"/>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40"/>
              <p:cNvSpPr>
                <a:spLocks noEditPoints="1"/>
              </p:cNvSpPr>
              <p:nvPr/>
            </p:nvSpPr>
            <p:spPr bwMode="auto">
              <a:xfrm>
                <a:off x="7456487" y="1327149"/>
                <a:ext cx="377825" cy="458787"/>
              </a:xfrm>
              <a:custGeom>
                <a:avLst/>
                <a:gdLst>
                  <a:gd name="T0" fmla="*/ 94 w 205"/>
                  <a:gd name="T1" fmla="*/ 176 h 250"/>
                  <a:gd name="T2" fmla="*/ 94 w 205"/>
                  <a:gd name="T3" fmla="*/ 162 h 250"/>
                  <a:gd name="T4" fmla="*/ 77 w 205"/>
                  <a:gd name="T5" fmla="*/ 120 h 250"/>
                  <a:gd name="T6" fmla="*/ 52 w 205"/>
                  <a:gd name="T7" fmla="*/ 96 h 250"/>
                  <a:gd name="T8" fmla="*/ 32 w 205"/>
                  <a:gd name="T9" fmla="*/ 91 h 250"/>
                  <a:gd name="T10" fmla="*/ 2 w 205"/>
                  <a:gd name="T11" fmla="*/ 92 h 250"/>
                  <a:gd name="T12" fmla="*/ 0 w 205"/>
                  <a:gd name="T13" fmla="*/ 88 h 250"/>
                  <a:gd name="T14" fmla="*/ 25 w 205"/>
                  <a:gd name="T15" fmla="*/ 30 h 250"/>
                  <a:gd name="T16" fmla="*/ 97 w 205"/>
                  <a:gd name="T17" fmla="*/ 28 h 250"/>
                  <a:gd name="T18" fmla="*/ 201 w 205"/>
                  <a:gd name="T19" fmla="*/ 181 h 250"/>
                  <a:gd name="T20" fmla="*/ 201 w 205"/>
                  <a:gd name="T21" fmla="*/ 198 h 250"/>
                  <a:gd name="T22" fmla="*/ 122 w 205"/>
                  <a:gd name="T23" fmla="*/ 249 h 250"/>
                  <a:gd name="T24" fmla="*/ 112 w 205"/>
                  <a:gd name="T25" fmla="*/ 247 h 250"/>
                  <a:gd name="T26" fmla="*/ 116 w 205"/>
                  <a:gd name="T27" fmla="*/ 237 h 250"/>
                  <a:gd name="T28" fmla="*/ 140 w 205"/>
                  <a:gd name="T29" fmla="*/ 214 h 250"/>
                  <a:gd name="T30" fmla="*/ 145 w 205"/>
                  <a:gd name="T31" fmla="*/ 185 h 250"/>
                  <a:gd name="T32" fmla="*/ 134 w 205"/>
                  <a:gd name="T33" fmla="*/ 171 h 250"/>
                  <a:gd name="T34" fmla="*/ 130 w 205"/>
                  <a:gd name="T35" fmla="*/ 139 h 250"/>
                  <a:gd name="T36" fmla="*/ 138 w 205"/>
                  <a:gd name="T37" fmla="*/ 116 h 250"/>
                  <a:gd name="T38" fmla="*/ 127 w 205"/>
                  <a:gd name="T39" fmla="*/ 109 h 250"/>
                  <a:gd name="T40" fmla="*/ 106 w 205"/>
                  <a:gd name="T41" fmla="*/ 127 h 250"/>
                  <a:gd name="T42" fmla="*/ 106 w 205"/>
                  <a:gd name="T43" fmla="*/ 150 h 250"/>
                  <a:gd name="T44" fmla="*/ 94 w 205"/>
                  <a:gd name="T45" fmla="*/ 176 h 250"/>
                  <a:gd name="T46" fmla="*/ 56 w 205"/>
                  <a:gd name="T47" fmla="*/ 66 h 250"/>
                  <a:gd name="T48" fmla="*/ 54 w 205"/>
                  <a:gd name="T49" fmla="*/ 70 h 250"/>
                  <a:gd name="T50" fmla="*/ 62 w 205"/>
                  <a:gd name="T51" fmla="*/ 93 h 250"/>
                  <a:gd name="T52" fmla="*/ 79 w 205"/>
                  <a:gd name="T53" fmla="*/ 102 h 250"/>
                  <a:gd name="T54" fmla="*/ 94 w 205"/>
                  <a:gd name="T55" fmla="*/ 87 h 250"/>
                  <a:gd name="T56" fmla="*/ 83 w 205"/>
                  <a:gd name="T57" fmla="*/ 69 h 250"/>
                  <a:gd name="T58" fmla="*/ 56 w 205"/>
                  <a:gd name="T59" fmla="*/ 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5" h="250">
                    <a:moveTo>
                      <a:pt x="94" y="176"/>
                    </a:moveTo>
                    <a:cubicBezTo>
                      <a:pt x="94" y="170"/>
                      <a:pt x="94" y="166"/>
                      <a:pt x="94" y="162"/>
                    </a:cubicBezTo>
                    <a:cubicBezTo>
                      <a:pt x="96" y="145"/>
                      <a:pt x="90" y="131"/>
                      <a:pt x="77" y="120"/>
                    </a:cubicBezTo>
                    <a:cubicBezTo>
                      <a:pt x="69" y="112"/>
                      <a:pt x="60" y="104"/>
                      <a:pt x="52" y="96"/>
                    </a:cubicBezTo>
                    <a:cubicBezTo>
                      <a:pt x="46" y="91"/>
                      <a:pt x="42" y="87"/>
                      <a:pt x="32" y="91"/>
                    </a:cubicBezTo>
                    <a:cubicBezTo>
                      <a:pt x="23" y="95"/>
                      <a:pt x="12" y="92"/>
                      <a:pt x="2" y="92"/>
                    </a:cubicBezTo>
                    <a:cubicBezTo>
                      <a:pt x="1" y="90"/>
                      <a:pt x="0" y="89"/>
                      <a:pt x="0" y="88"/>
                    </a:cubicBezTo>
                    <a:cubicBezTo>
                      <a:pt x="8" y="69"/>
                      <a:pt x="14" y="48"/>
                      <a:pt x="25" y="30"/>
                    </a:cubicBezTo>
                    <a:cubicBezTo>
                      <a:pt x="43" y="1"/>
                      <a:pt x="77" y="0"/>
                      <a:pt x="97" y="28"/>
                    </a:cubicBezTo>
                    <a:cubicBezTo>
                      <a:pt x="133" y="78"/>
                      <a:pt x="167" y="130"/>
                      <a:pt x="201" y="181"/>
                    </a:cubicBezTo>
                    <a:cubicBezTo>
                      <a:pt x="205" y="186"/>
                      <a:pt x="205" y="193"/>
                      <a:pt x="201" y="198"/>
                    </a:cubicBezTo>
                    <a:cubicBezTo>
                      <a:pt x="181" y="226"/>
                      <a:pt x="155" y="242"/>
                      <a:pt x="122" y="249"/>
                    </a:cubicBezTo>
                    <a:cubicBezTo>
                      <a:pt x="119" y="250"/>
                      <a:pt x="116" y="248"/>
                      <a:pt x="112" y="247"/>
                    </a:cubicBezTo>
                    <a:cubicBezTo>
                      <a:pt x="113" y="243"/>
                      <a:pt x="113" y="239"/>
                      <a:pt x="116" y="237"/>
                    </a:cubicBezTo>
                    <a:cubicBezTo>
                      <a:pt x="123" y="229"/>
                      <a:pt x="132" y="221"/>
                      <a:pt x="140" y="214"/>
                    </a:cubicBezTo>
                    <a:cubicBezTo>
                      <a:pt x="152" y="205"/>
                      <a:pt x="153" y="198"/>
                      <a:pt x="145" y="185"/>
                    </a:cubicBezTo>
                    <a:cubicBezTo>
                      <a:pt x="142" y="180"/>
                      <a:pt x="138" y="175"/>
                      <a:pt x="134" y="171"/>
                    </a:cubicBezTo>
                    <a:cubicBezTo>
                      <a:pt x="125" y="161"/>
                      <a:pt x="125" y="150"/>
                      <a:pt x="130" y="139"/>
                    </a:cubicBezTo>
                    <a:cubicBezTo>
                      <a:pt x="133" y="132"/>
                      <a:pt x="136" y="124"/>
                      <a:pt x="138" y="116"/>
                    </a:cubicBezTo>
                    <a:cubicBezTo>
                      <a:pt x="139" y="109"/>
                      <a:pt x="133" y="105"/>
                      <a:pt x="127" y="109"/>
                    </a:cubicBezTo>
                    <a:cubicBezTo>
                      <a:pt x="120" y="114"/>
                      <a:pt x="111" y="119"/>
                      <a:pt x="106" y="127"/>
                    </a:cubicBezTo>
                    <a:cubicBezTo>
                      <a:pt x="103" y="133"/>
                      <a:pt x="105" y="142"/>
                      <a:pt x="106" y="150"/>
                    </a:cubicBezTo>
                    <a:cubicBezTo>
                      <a:pt x="107" y="160"/>
                      <a:pt x="103" y="168"/>
                      <a:pt x="94" y="176"/>
                    </a:cubicBezTo>
                    <a:close/>
                    <a:moveTo>
                      <a:pt x="56" y="66"/>
                    </a:moveTo>
                    <a:cubicBezTo>
                      <a:pt x="55" y="68"/>
                      <a:pt x="54" y="69"/>
                      <a:pt x="54" y="70"/>
                    </a:cubicBezTo>
                    <a:cubicBezTo>
                      <a:pt x="56" y="78"/>
                      <a:pt x="59" y="86"/>
                      <a:pt x="62" y="93"/>
                    </a:cubicBezTo>
                    <a:cubicBezTo>
                      <a:pt x="65" y="100"/>
                      <a:pt x="71" y="104"/>
                      <a:pt x="79" y="102"/>
                    </a:cubicBezTo>
                    <a:cubicBezTo>
                      <a:pt x="87" y="99"/>
                      <a:pt x="93" y="95"/>
                      <a:pt x="94" y="87"/>
                    </a:cubicBezTo>
                    <a:cubicBezTo>
                      <a:pt x="95" y="78"/>
                      <a:pt x="92" y="71"/>
                      <a:pt x="83" y="69"/>
                    </a:cubicBezTo>
                    <a:cubicBezTo>
                      <a:pt x="74" y="67"/>
                      <a:pt x="65" y="67"/>
                      <a:pt x="56" y="66"/>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41"/>
              <p:cNvSpPr/>
              <p:nvPr/>
            </p:nvSpPr>
            <p:spPr bwMode="auto">
              <a:xfrm>
                <a:off x="7424737" y="1541462"/>
                <a:ext cx="203200" cy="231775"/>
              </a:xfrm>
              <a:custGeom>
                <a:avLst/>
                <a:gdLst>
                  <a:gd name="T0" fmla="*/ 17 w 111"/>
                  <a:gd name="T1" fmla="*/ 0 h 126"/>
                  <a:gd name="T2" fmla="*/ 17 w 111"/>
                  <a:gd name="T3" fmla="*/ 10 h 126"/>
                  <a:gd name="T4" fmla="*/ 26 w 111"/>
                  <a:gd name="T5" fmla="*/ 20 h 126"/>
                  <a:gd name="T6" fmla="*/ 44 w 111"/>
                  <a:gd name="T7" fmla="*/ 44 h 126"/>
                  <a:gd name="T8" fmla="*/ 53 w 111"/>
                  <a:gd name="T9" fmla="*/ 62 h 126"/>
                  <a:gd name="T10" fmla="*/ 62 w 111"/>
                  <a:gd name="T11" fmla="*/ 78 h 126"/>
                  <a:gd name="T12" fmla="*/ 79 w 111"/>
                  <a:gd name="T13" fmla="*/ 102 h 126"/>
                  <a:gd name="T14" fmla="*/ 87 w 111"/>
                  <a:gd name="T15" fmla="*/ 99 h 126"/>
                  <a:gd name="T16" fmla="*/ 103 w 111"/>
                  <a:gd name="T17" fmla="*/ 81 h 126"/>
                  <a:gd name="T18" fmla="*/ 108 w 111"/>
                  <a:gd name="T19" fmla="*/ 73 h 126"/>
                  <a:gd name="T20" fmla="*/ 111 w 111"/>
                  <a:gd name="T21" fmla="*/ 74 h 126"/>
                  <a:gd name="T22" fmla="*/ 105 w 111"/>
                  <a:gd name="T23" fmla="*/ 123 h 126"/>
                  <a:gd name="T24" fmla="*/ 17 w 111"/>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26">
                    <a:moveTo>
                      <a:pt x="17" y="0"/>
                    </a:moveTo>
                    <a:cubicBezTo>
                      <a:pt x="17" y="3"/>
                      <a:pt x="17" y="7"/>
                      <a:pt x="17" y="10"/>
                    </a:cubicBezTo>
                    <a:cubicBezTo>
                      <a:pt x="17" y="16"/>
                      <a:pt x="19" y="19"/>
                      <a:pt x="26" y="20"/>
                    </a:cubicBezTo>
                    <a:cubicBezTo>
                      <a:pt x="40" y="21"/>
                      <a:pt x="47" y="30"/>
                      <a:pt x="44" y="44"/>
                    </a:cubicBezTo>
                    <a:cubicBezTo>
                      <a:pt x="41" y="53"/>
                      <a:pt x="44" y="58"/>
                      <a:pt x="53" y="62"/>
                    </a:cubicBezTo>
                    <a:cubicBezTo>
                      <a:pt x="58" y="64"/>
                      <a:pt x="61" y="72"/>
                      <a:pt x="62" y="78"/>
                    </a:cubicBezTo>
                    <a:cubicBezTo>
                      <a:pt x="63" y="84"/>
                      <a:pt x="72" y="100"/>
                      <a:pt x="79" y="102"/>
                    </a:cubicBezTo>
                    <a:cubicBezTo>
                      <a:pt x="82" y="102"/>
                      <a:pt x="85" y="101"/>
                      <a:pt x="87" y="99"/>
                    </a:cubicBezTo>
                    <a:cubicBezTo>
                      <a:pt x="93" y="93"/>
                      <a:pt x="98" y="87"/>
                      <a:pt x="103" y="81"/>
                    </a:cubicBezTo>
                    <a:cubicBezTo>
                      <a:pt x="105" y="78"/>
                      <a:pt x="106" y="76"/>
                      <a:pt x="108" y="73"/>
                    </a:cubicBezTo>
                    <a:cubicBezTo>
                      <a:pt x="109" y="73"/>
                      <a:pt x="110" y="74"/>
                      <a:pt x="111" y="74"/>
                    </a:cubicBezTo>
                    <a:cubicBezTo>
                      <a:pt x="109" y="90"/>
                      <a:pt x="107" y="107"/>
                      <a:pt x="105" y="123"/>
                    </a:cubicBezTo>
                    <a:cubicBezTo>
                      <a:pt x="59" y="126"/>
                      <a:pt x="0" y="52"/>
                      <a:pt x="17" y="0"/>
                    </a:cubicBezTo>
                    <a:close/>
                  </a:path>
                </a:pathLst>
              </a:custGeom>
              <a:grpFill/>
              <a:ln>
                <a:noFill/>
              </a:ln>
            </p:spPr>
            <p:txBody>
              <a:bodyPr vert="horz" wrap="square" lIns="91440" tIns="45720" rIns="91440" bIns="45720" numCol="1" anchor="t" anchorCtr="0" compatLnSpc="1"/>
              <a:lstStyle/>
              <a:p>
                <a:endParaRPr lang="zh-CN" altLang="en-US"/>
              </a:p>
            </p:txBody>
          </p:sp>
          <p:sp>
            <p:nvSpPr>
              <p:cNvPr id="57" name="Freeform 42"/>
              <p:cNvSpPr/>
              <p:nvPr/>
            </p:nvSpPr>
            <p:spPr bwMode="auto">
              <a:xfrm>
                <a:off x="7653337" y="1666874"/>
                <a:ext cx="31750" cy="52387"/>
              </a:xfrm>
              <a:custGeom>
                <a:avLst/>
                <a:gdLst>
                  <a:gd name="T0" fmla="*/ 0 w 17"/>
                  <a:gd name="T1" fmla="*/ 27 h 29"/>
                  <a:gd name="T2" fmla="*/ 7 w 17"/>
                  <a:gd name="T3" fmla="*/ 1 h 29"/>
                  <a:gd name="T4" fmla="*/ 10 w 17"/>
                  <a:gd name="T5" fmla="*/ 0 h 29"/>
                  <a:gd name="T6" fmla="*/ 16 w 17"/>
                  <a:gd name="T7" fmla="*/ 13 h 29"/>
                  <a:gd name="T8" fmla="*/ 4 w 17"/>
                  <a:gd name="T9" fmla="*/ 29 h 29"/>
                  <a:gd name="T10" fmla="*/ 0 w 17"/>
                  <a:gd name="T11" fmla="*/ 27 h 29"/>
                </a:gdLst>
                <a:ahLst/>
                <a:cxnLst>
                  <a:cxn ang="0">
                    <a:pos x="T0" y="T1"/>
                  </a:cxn>
                  <a:cxn ang="0">
                    <a:pos x="T2" y="T3"/>
                  </a:cxn>
                  <a:cxn ang="0">
                    <a:pos x="T4" y="T5"/>
                  </a:cxn>
                  <a:cxn ang="0">
                    <a:pos x="T6" y="T7"/>
                  </a:cxn>
                  <a:cxn ang="0">
                    <a:pos x="T8" y="T9"/>
                  </a:cxn>
                  <a:cxn ang="0">
                    <a:pos x="T10" y="T11"/>
                  </a:cxn>
                </a:cxnLst>
                <a:rect l="0" t="0" r="r" b="b"/>
                <a:pathLst>
                  <a:path w="17" h="29">
                    <a:moveTo>
                      <a:pt x="0" y="27"/>
                    </a:moveTo>
                    <a:cubicBezTo>
                      <a:pt x="3" y="18"/>
                      <a:pt x="5" y="10"/>
                      <a:pt x="7" y="1"/>
                    </a:cubicBezTo>
                    <a:cubicBezTo>
                      <a:pt x="8" y="1"/>
                      <a:pt x="9" y="0"/>
                      <a:pt x="10" y="0"/>
                    </a:cubicBezTo>
                    <a:cubicBezTo>
                      <a:pt x="12" y="4"/>
                      <a:pt x="17" y="10"/>
                      <a:pt x="16" y="13"/>
                    </a:cubicBezTo>
                    <a:cubicBezTo>
                      <a:pt x="14" y="19"/>
                      <a:pt x="8" y="24"/>
                      <a:pt x="4" y="29"/>
                    </a:cubicBezTo>
                    <a:cubicBezTo>
                      <a:pt x="3" y="29"/>
                      <a:pt x="2" y="28"/>
                      <a:pt x="0" y="27"/>
                    </a:cubicBezTo>
                    <a:close/>
                  </a:path>
                </a:pathLst>
              </a:custGeom>
              <a:grpFill/>
              <a:ln>
                <a:noFill/>
              </a:ln>
            </p:spPr>
            <p:txBody>
              <a:bodyPr vert="horz" wrap="square" lIns="91440" tIns="45720" rIns="91440" bIns="45720" numCol="1" anchor="t" anchorCtr="0" compatLnSpc="1"/>
              <a:lstStyle/>
              <a:p>
                <a:endParaRPr lang="zh-CN" altLang="en-US"/>
              </a:p>
            </p:txBody>
          </p:sp>
          <p:sp>
            <p:nvSpPr>
              <p:cNvPr id="58" name="Freeform 43"/>
              <p:cNvSpPr/>
              <p:nvPr/>
            </p:nvSpPr>
            <p:spPr bwMode="auto">
              <a:xfrm>
                <a:off x="7572375" y="1585912"/>
                <a:ext cx="26987" cy="44450"/>
              </a:xfrm>
              <a:custGeom>
                <a:avLst/>
                <a:gdLst>
                  <a:gd name="T0" fmla="*/ 12 w 14"/>
                  <a:gd name="T1" fmla="*/ 24 h 24"/>
                  <a:gd name="T2" fmla="*/ 5 w 14"/>
                  <a:gd name="T3" fmla="*/ 3 h 24"/>
                  <a:gd name="T4" fmla="*/ 12 w 14"/>
                  <a:gd name="T5" fmla="*/ 24 h 24"/>
                </a:gdLst>
                <a:ahLst/>
                <a:cxnLst>
                  <a:cxn ang="0">
                    <a:pos x="T0" y="T1"/>
                  </a:cxn>
                  <a:cxn ang="0">
                    <a:pos x="T2" y="T3"/>
                  </a:cxn>
                  <a:cxn ang="0">
                    <a:pos x="T4" y="T5"/>
                  </a:cxn>
                </a:cxnLst>
                <a:rect l="0" t="0" r="r" b="b"/>
                <a:pathLst>
                  <a:path w="14" h="24">
                    <a:moveTo>
                      <a:pt x="12" y="24"/>
                    </a:moveTo>
                    <a:cubicBezTo>
                      <a:pt x="0" y="19"/>
                      <a:pt x="8" y="9"/>
                      <a:pt x="5" y="3"/>
                    </a:cubicBezTo>
                    <a:cubicBezTo>
                      <a:pt x="14" y="0"/>
                      <a:pt x="14" y="1"/>
                      <a:pt x="12" y="24"/>
                    </a:cubicBezTo>
                    <a:close/>
                  </a:path>
                </a:pathLst>
              </a:custGeom>
              <a:grpFill/>
              <a:ln>
                <a:noFill/>
              </a:ln>
            </p:spPr>
            <p:txBody>
              <a:bodyPr vert="horz" wrap="square" lIns="91440" tIns="45720" rIns="91440" bIns="45720" numCol="1" anchor="t" anchorCtr="0" compatLnSpc="1"/>
              <a:lstStyle/>
              <a:p>
                <a:endParaRPr lang="zh-CN" altLang="en-US"/>
              </a:p>
            </p:txBody>
          </p:sp>
          <p:sp>
            <p:nvSpPr>
              <p:cNvPr id="59" name="Freeform 44"/>
              <p:cNvSpPr/>
              <p:nvPr/>
            </p:nvSpPr>
            <p:spPr bwMode="auto">
              <a:xfrm>
                <a:off x="6702425" y="2408237"/>
                <a:ext cx="53975" cy="65087"/>
              </a:xfrm>
              <a:custGeom>
                <a:avLst/>
                <a:gdLst>
                  <a:gd name="T0" fmla="*/ 10 w 29"/>
                  <a:gd name="T1" fmla="*/ 0 h 36"/>
                  <a:gd name="T2" fmla="*/ 29 w 29"/>
                  <a:gd name="T3" fmla="*/ 36 h 36"/>
                  <a:gd name="T4" fmla="*/ 10 w 29"/>
                  <a:gd name="T5" fmla="*/ 0 h 36"/>
                </a:gdLst>
                <a:ahLst/>
                <a:cxnLst>
                  <a:cxn ang="0">
                    <a:pos x="T0" y="T1"/>
                  </a:cxn>
                  <a:cxn ang="0">
                    <a:pos x="T2" y="T3"/>
                  </a:cxn>
                  <a:cxn ang="0">
                    <a:pos x="T4" y="T5"/>
                  </a:cxn>
                </a:cxnLst>
                <a:rect l="0" t="0" r="r" b="b"/>
                <a:pathLst>
                  <a:path w="29" h="36">
                    <a:moveTo>
                      <a:pt x="10" y="0"/>
                    </a:moveTo>
                    <a:cubicBezTo>
                      <a:pt x="21" y="10"/>
                      <a:pt x="26" y="22"/>
                      <a:pt x="29" y="36"/>
                    </a:cubicBezTo>
                    <a:cubicBezTo>
                      <a:pt x="7" y="35"/>
                      <a:pt x="0" y="23"/>
                      <a:pt x="10" y="0"/>
                    </a:cubicBezTo>
                    <a:close/>
                  </a:path>
                </a:pathLst>
              </a:custGeom>
              <a:grpFill/>
              <a:ln>
                <a:noFill/>
              </a:ln>
            </p:spPr>
            <p:txBody>
              <a:bodyPr vert="horz" wrap="square" lIns="91440" tIns="45720" rIns="91440" bIns="45720" numCol="1" anchor="t" anchorCtr="0" compatLnSpc="1"/>
              <a:lstStyle/>
              <a:p>
                <a:endParaRPr lang="zh-CN" altLang="en-US"/>
              </a:p>
            </p:txBody>
          </p:sp>
          <p:sp>
            <p:nvSpPr>
              <p:cNvPr id="60" name="Freeform 45"/>
              <p:cNvSpPr/>
              <p:nvPr/>
            </p:nvSpPr>
            <p:spPr bwMode="auto">
              <a:xfrm>
                <a:off x="10953750" y="2446337"/>
                <a:ext cx="150812" cy="125412"/>
              </a:xfrm>
              <a:custGeom>
                <a:avLst/>
                <a:gdLst>
                  <a:gd name="T0" fmla="*/ 82 w 82"/>
                  <a:gd name="T1" fmla="*/ 49 h 68"/>
                  <a:gd name="T2" fmla="*/ 55 w 82"/>
                  <a:gd name="T3" fmla="*/ 61 h 68"/>
                  <a:gd name="T4" fmla="*/ 3 w 82"/>
                  <a:gd name="T5" fmla="*/ 10 h 68"/>
                  <a:gd name="T6" fmla="*/ 0 w 82"/>
                  <a:gd name="T7" fmla="*/ 0 h 68"/>
                  <a:gd name="T8" fmla="*/ 82 w 82"/>
                  <a:gd name="T9" fmla="*/ 49 h 68"/>
                </a:gdLst>
                <a:ahLst/>
                <a:cxnLst>
                  <a:cxn ang="0">
                    <a:pos x="T0" y="T1"/>
                  </a:cxn>
                  <a:cxn ang="0">
                    <a:pos x="T2" y="T3"/>
                  </a:cxn>
                  <a:cxn ang="0">
                    <a:pos x="T4" y="T5"/>
                  </a:cxn>
                  <a:cxn ang="0">
                    <a:pos x="T6" y="T7"/>
                  </a:cxn>
                  <a:cxn ang="0">
                    <a:pos x="T8" y="T9"/>
                  </a:cxn>
                </a:cxnLst>
                <a:rect l="0" t="0" r="r" b="b"/>
                <a:pathLst>
                  <a:path w="82" h="68">
                    <a:moveTo>
                      <a:pt x="82" y="49"/>
                    </a:moveTo>
                    <a:cubicBezTo>
                      <a:pt x="76" y="66"/>
                      <a:pt x="69" y="68"/>
                      <a:pt x="55" y="61"/>
                    </a:cubicBezTo>
                    <a:cubicBezTo>
                      <a:pt x="32" y="50"/>
                      <a:pt x="12" y="35"/>
                      <a:pt x="3" y="10"/>
                    </a:cubicBezTo>
                    <a:cubicBezTo>
                      <a:pt x="2" y="7"/>
                      <a:pt x="2" y="4"/>
                      <a:pt x="0" y="0"/>
                    </a:cubicBezTo>
                    <a:cubicBezTo>
                      <a:pt x="33" y="10"/>
                      <a:pt x="58" y="29"/>
                      <a:pt x="82" y="49"/>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46"/>
              <p:cNvSpPr/>
              <p:nvPr/>
            </p:nvSpPr>
            <p:spPr bwMode="auto">
              <a:xfrm>
                <a:off x="8923337" y="1049337"/>
                <a:ext cx="47625" cy="149225"/>
              </a:xfrm>
              <a:custGeom>
                <a:avLst/>
                <a:gdLst>
                  <a:gd name="T0" fmla="*/ 25 w 26"/>
                  <a:gd name="T1" fmla="*/ 0 h 81"/>
                  <a:gd name="T2" fmla="*/ 25 w 26"/>
                  <a:gd name="T3" fmla="*/ 65 h 81"/>
                  <a:gd name="T4" fmla="*/ 20 w 26"/>
                  <a:gd name="T5" fmla="*/ 72 h 81"/>
                  <a:gd name="T6" fmla="*/ 0 w 26"/>
                  <a:gd name="T7" fmla="*/ 81 h 81"/>
                  <a:gd name="T8" fmla="*/ 12 w 26"/>
                  <a:gd name="T9" fmla="*/ 63 h 81"/>
                  <a:gd name="T10" fmla="*/ 17 w 26"/>
                  <a:gd name="T11" fmla="*/ 21 h 81"/>
                  <a:gd name="T12" fmla="*/ 25 w 26"/>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26" h="81">
                    <a:moveTo>
                      <a:pt x="25" y="0"/>
                    </a:moveTo>
                    <a:cubicBezTo>
                      <a:pt x="25" y="22"/>
                      <a:pt x="26" y="44"/>
                      <a:pt x="25" y="65"/>
                    </a:cubicBezTo>
                    <a:cubicBezTo>
                      <a:pt x="25" y="67"/>
                      <a:pt x="22" y="70"/>
                      <a:pt x="20" y="72"/>
                    </a:cubicBezTo>
                    <a:cubicBezTo>
                      <a:pt x="14" y="76"/>
                      <a:pt x="8" y="79"/>
                      <a:pt x="0" y="81"/>
                    </a:cubicBezTo>
                    <a:cubicBezTo>
                      <a:pt x="4" y="75"/>
                      <a:pt x="7" y="68"/>
                      <a:pt x="12" y="63"/>
                    </a:cubicBezTo>
                    <a:cubicBezTo>
                      <a:pt x="23" y="50"/>
                      <a:pt x="26" y="36"/>
                      <a:pt x="17" y="21"/>
                    </a:cubicBezTo>
                    <a:cubicBezTo>
                      <a:pt x="12" y="13"/>
                      <a:pt x="15" y="6"/>
                      <a:pt x="25" y="0"/>
                    </a:cubicBezTo>
                    <a:close/>
                  </a:path>
                </a:pathLst>
              </a:custGeom>
              <a:grpFill/>
              <a:ln>
                <a:noFill/>
              </a:ln>
            </p:spPr>
            <p:txBody>
              <a:bodyPr vert="horz" wrap="square" lIns="91440" tIns="45720" rIns="91440" bIns="45720" numCol="1" anchor="t" anchorCtr="0" compatLnSpc="1"/>
              <a:lstStyle/>
              <a:p>
                <a:endParaRPr lang="zh-CN" altLang="en-US"/>
              </a:p>
            </p:txBody>
          </p:sp>
          <p:sp>
            <p:nvSpPr>
              <p:cNvPr id="62" name="Freeform 47"/>
              <p:cNvSpPr/>
              <p:nvPr/>
            </p:nvSpPr>
            <p:spPr bwMode="auto">
              <a:xfrm>
                <a:off x="8474075" y="5570537"/>
                <a:ext cx="150812" cy="271462"/>
              </a:xfrm>
              <a:custGeom>
                <a:avLst/>
                <a:gdLst>
                  <a:gd name="T0" fmla="*/ 3 w 82"/>
                  <a:gd name="T1" fmla="*/ 128 h 148"/>
                  <a:gd name="T2" fmla="*/ 14 w 82"/>
                  <a:gd name="T3" fmla="*/ 12 h 148"/>
                  <a:gd name="T4" fmla="*/ 28 w 82"/>
                  <a:gd name="T5" fmla="*/ 2 h 148"/>
                  <a:gd name="T6" fmla="*/ 67 w 82"/>
                  <a:gd name="T7" fmla="*/ 35 h 148"/>
                  <a:gd name="T8" fmla="*/ 58 w 82"/>
                  <a:gd name="T9" fmla="*/ 128 h 148"/>
                  <a:gd name="T10" fmla="*/ 10 w 82"/>
                  <a:gd name="T11" fmla="*/ 144 h 148"/>
                  <a:gd name="T12" fmla="*/ 3 w 82"/>
                  <a:gd name="T13" fmla="*/ 128 h 148"/>
                </a:gdLst>
                <a:ahLst/>
                <a:cxnLst>
                  <a:cxn ang="0">
                    <a:pos x="T0" y="T1"/>
                  </a:cxn>
                  <a:cxn ang="0">
                    <a:pos x="T2" y="T3"/>
                  </a:cxn>
                  <a:cxn ang="0">
                    <a:pos x="T4" y="T5"/>
                  </a:cxn>
                  <a:cxn ang="0">
                    <a:pos x="T6" y="T7"/>
                  </a:cxn>
                  <a:cxn ang="0">
                    <a:pos x="T8" y="T9"/>
                  </a:cxn>
                  <a:cxn ang="0">
                    <a:pos x="T10" y="T11"/>
                  </a:cxn>
                  <a:cxn ang="0">
                    <a:pos x="T12" y="T13"/>
                  </a:cxn>
                </a:cxnLst>
                <a:rect l="0" t="0" r="r" b="b"/>
                <a:pathLst>
                  <a:path w="82" h="148">
                    <a:moveTo>
                      <a:pt x="3" y="128"/>
                    </a:moveTo>
                    <a:cubicBezTo>
                      <a:pt x="7" y="88"/>
                      <a:pt x="10" y="50"/>
                      <a:pt x="14" y="12"/>
                    </a:cubicBezTo>
                    <a:cubicBezTo>
                      <a:pt x="15" y="1"/>
                      <a:pt x="18" y="0"/>
                      <a:pt x="28" y="2"/>
                    </a:cubicBezTo>
                    <a:cubicBezTo>
                      <a:pt x="47" y="6"/>
                      <a:pt x="60" y="18"/>
                      <a:pt x="67" y="35"/>
                    </a:cubicBezTo>
                    <a:cubicBezTo>
                      <a:pt x="82" y="68"/>
                      <a:pt x="74" y="99"/>
                      <a:pt x="58" y="128"/>
                    </a:cubicBezTo>
                    <a:cubicBezTo>
                      <a:pt x="48" y="147"/>
                      <a:pt x="29" y="148"/>
                      <a:pt x="10" y="144"/>
                    </a:cubicBezTo>
                    <a:cubicBezTo>
                      <a:pt x="0" y="142"/>
                      <a:pt x="3" y="133"/>
                      <a:pt x="3" y="128"/>
                    </a:cubicBezTo>
                    <a:close/>
                  </a:path>
                </a:pathLst>
              </a:custGeom>
              <a:grpFill/>
              <a:ln>
                <a:noFill/>
              </a:ln>
            </p:spPr>
            <p:txBody>
              <a:bodyPr vert="horz" wrap="square" lIns="91440" tIns="45720" rIns="91440" bIns="45720" numCol="1" anchor="t" anchorCtr="0" compatLnSpc="1"/>
              <a:lstStyle/>
              <a:p>
                <a:endParaRPr lang="zh-CN" altLang="en-US"/>
              </a:p>
            </p:txBody>
          </p:sp>
          <p:sp>
            <p:nvSpPr>
              <p:cNvPr id="63" name="Freeform 49"/>
              <p:cNvSpPr/>
              <p:nvPr/>
            </p:nvSpPr>
            <p:spPr bwMode="auto">
              <a:xfrm>
                <a:off x="9517062" y="5494337"/>
                <a:ext cx="149225" cy="284162"/>
              </a:xfrm>
              <a:custGeom>
                <a:avLst/>
                <a:gdLst>
                  <a:gd name="T0" fmla="*/ 0 w 81"/>
                  <a:gd name="T1" fmla="*/ 58 h 155"/>
                  <a:gd name="T2" fmla="*/ 8 w 81"/>
                  <a:gd name="T3" fmla="*/ 21 h 155"/>
                  <a:gd name="T4" fmla="*/ 36 w 81"/>
                  <a:gd name="T5" fmla="*/ 0 h 155"/>
                  <a:gd name="T6" fmla="*/ 62 w 81"/>
                  <a:gd name="T7" fmla="*/ 20 h 155"/>
                  <a:gd name="T8" fmla="*/ 79 w 81"/>
                  <a:gd name="T9" fmla="*/ 83 h 155"/>
                  <a:gd name="T10" fmla="*/ 64 w 81"/>
                  <a:gd name="T11" fmla="*/ 140 h 155"/>
                  <a:gd name="T12" fmla="*/ 22 w 81"/>
                  <a:gd name="T13" fmla="*/ 137 h 155"/>
                  <a:gd name="T14" fmla="*/ 0 w 81"/>
                  <a:gd name="T15" fmla="*/ 58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55">
                    <a:moveTo>
                      <a:pt x="0" y="58"/>
                    </a:moveTo>
                    <a:cubicBezTo>
                      <a:pt x="2" y="50"/>
                      <a:pt x="4" y="35"/>
                      <a:pt x="8" y="21"/>
                    </a:cubicBezTo>
                    <a:cubicBezTo>
                      <a:pt x="13" y="7"/>
                      <a:pt x="23" y="0"/>
                      <a:pt x="36" y="0"/>
                    </a:cubicBezTo>
                    <a:cubicBezTo>
                      <a:pt x="48" y="0"/>
                      <a:pt x="58" y="6"/>
                      <a:pt x="62" y="20"/>
                    </a:cubicBezTo>
                    <a:cubicBezTo>
                      <a:pt x="69" y="41"/>
                      <a:pt x="77" y="62"/>
                      <a:pt x="79" y="83"/>
                    </a:cubicBezTo>
                    <a:cubicBezTo>
                      <a:pt x="81" y="103"/>
                      <a:pt x="77" y="123"/>
                      <a:pt x="64" y="140"/>
                    </a:cubicBezTo>
                    <a:cubicBezTo>
                      <a:pt x="52" y="155"/>
                      <a:pt x="33" y="153"/>
                      <a:pt x="22" y="137"/>
                    </a:cubicBezTo>
                    <a:cubicBezTo>
                      <a:pt x="7" y="116"/>
                      <a:pt x="1" y="91"/>
                      <a:pt x="0" y="58"/>
                    </a:cubicBezTo>
                    <a:close/>
                  </a:path>
                </a:pathLst>
              </a:custGeom>
              <a:grpFill/>
              <a:ln>
                <a:noFill/>
              </a:ln>
            </p:spPr>
            <p:txBody>
              <a:bodyPr vert="horz" wrap="square" lIns="91440" tIns="45720" rIns="91440" bIns="45720" numCol="1" anchor="t" anchorCtr="0" compatLnSpc="1"/>
              <a:lstStyle/>
              <a:p>
                <a:endParaRPr lang="zh-CN" altLang="en-US"/>
              </a:p>
            </p:txBody>
          </p:sp>
          <p:sp>
            <p:nvSpPr>
              <p:cNvPr id="64" name="Freeform 50"/>
              <p:cNvSpPr/>
              <p:nvPr/>
            </p:nvSpPr>
            <p:spPr bwMode="auto">
              <a:xfrm>
                <a:off x="7853362" y="5434012"/>
                <a:ext cx="71437" cy="119062"/>
              </a:xfrm>
              <a:custGeom>
                <a:avLst/>
                <a:gdLst>
                  <a:gd name="T0" fmla="*/ 34 w 39"/>
                  <a:gd name="T1" fmla="*/ 0 h 65"/>
                  <a:gd name="T2" fmla="*/ 39 w 39"/>
                  <a:gd name="T3" fmla="*/ 65 h 65"/>
                  <a:gd name="T4" fmla="*/ 0 w 39"/>
                  <a:gd name="T5" fmla="*/ 49 h 65"/>
                  <a:gd name="T6" fmla="*/ 32 w 39"/>
                  <a:gd name="T7" fmla="*/ 0 h 65"/>
                  <a:gd name="T8" fmla="*/ 34 w 39"/>
                  <a:gd name="T9" fmla="*/ 0 h 65"/>
                </a:gdLst>
                <a:ahLst/>
                <a:cxnLst>
                  <a:cxn ang="0">
                    <a:pos x="T0" y="T1"/>
                  </a:cxn>
                  <a:cxn ang="0">
                    <a:pos x="T2" y="T3"/>
                  </a:cxn>
                  <a:cxn ang="0">
                    <a:pos x="T4" y="T5"/>
                  </a:cxn>
                  <a:cxn ang="0">
                    <a:pos x="T6" y="T7"/>
                  </a:cxn>
                  <a:cxn ang="0">
                    <a:pos x="T8" y="T9"/>
                  </a:cxn>
                </a:cxnLst>
                <a:rect l="0" t="0" r="r" b="b"/>
                <a:pathLst>
                  <a:path w="39" h="65">
                    <a:moveTo>
                      <a:pt x="34" y="0"/>
                    </a:moveTo>
                    <a:cubicBezTo>
                      <a:pt x="36" y="21"/>
                      <a:pt x="37" y="42"/>
                      <a:pt x="39" y="65"/>
                    </a:cubicBezTo>
                    <a:cubicBezTo>
                      <a:pt x="26" y="59"/>
                      <a:pt x="14" y="54"/>
                      <a:pt x="0" y="49"/>
                    </a:cubicBezTo>
                    <a:cubicBezTo>
                      <a:pt x="11" y="32"/>
                      <a:pt x="21" y="16"/>
                      <a:pt x="32" y="0"/>
                    </a:cubicBezTo>
                    <a:cubicBezTo>
                      <a:pt x="33" y="0"/>
                      <a:pt x="33" y="0"/>
                      <a:pt x="34" y="0"/>
                    </a:cubicBezTo>
                    <a:close/>
                  </a:path>
                </a:pathLst>
              </a:custGeom>
              <a:grpFill/>
              <a:ln>
                <a:noFill/>
              </a:ln>
            </p:spPr>
            <p:txBody>
              <a:bodyPr vert="horz" wrap="square" lIns="91440" tIns="45720" rIns="91440" bIns="45720" numCol="1" anchor="t" anchorCtr="0" compatLnSpc="1"/>
              <a:lstStyle/>
              <a:p>
                <a:endParaRPr lang="zh-CN" altLang="en-US"/>
              </a:p>
            </p:txBody>
          </p:sp>
          <p:sp>
            <p:nvSpPr>
              <p:cNvPr id="65" name="Freeform 53"/>
              <p:cNvSpPr>
                <a:spLocks noEditPoints="1"/>
              </p:cNvSpPr>
              <p:nvPr/>
            </p:nvSpPr>
            <p:spPr bwMode="auto">
              <a:xfrm>
                <a:off x="7204075" y="1722437"/>
                <a:ext cx="3311525" cy="3430587"/>
              </a:xfrm>
              <a:custGeom>
                <a:avLst/>
                <a:gdLst>
                  <a:gd name="T0" fmla="*/ 679 w 1801"/>
                  <a:gd name="T1" fmla="*/ 472 h 1869"/>
                  <a:gd name="T2" fmla="*/ 809 w 1801"/>
                  <a:gd name="T3" fmla="*/ 114 h 1869"/>
                  <a:gd name="T4" fmla="*/ 1085 w 1801"/>
                  <a:gd name="T5" fmla="*/ 10 h 1869"/>
                  <a:gd name="T6" fmla="*/ 1226 w 1801"/>
                  <a:gd name="T7" fmla="*/ 291 h 1869"/>
                  <a:gd name="T8" fmla="*/ 1128 w 1801"/>
                  <a:gd name="T9" fmla="*/ 525 h 1869"/>
                  <a:gd name="T10" fmla="*/ 1499 w 1801"/>
                  <a:gd name="T11" fmla="*/ 445 h 1869"/>
                  <a:gd name="T12" fmla="*/ 1567 w 1801"/>
                  <a:gd name="T13" fmla="*/ 446 h 1869"/>
                  <a:gd name="T14" fmla="*/ 1801 w 1801"/>
                  <a:gd name="T15" fmla="*/ 621 h 1869"/>
                  <a:gd name="T16" fmla="*/ 1644 w 1801"/>
                  <a:gd name="T17" fmla="*/ 879 h 1869"/>
                  <a:gd name="T18" fmla="*/ 1444 w 1801"/>
                  <a:gd name="T19" fmla="*/ 917 h 1869"/>
                  <a:gd name="T20" fmla="*/ 1370 w 1801"/>
                  <a:gd name="T21" fmla="*/ 928 h 1869"/>
                  <a:gd name="T22" fmla="*/ 1651 w 1801"/>
                  <a:gd name="T23" fmla="*/ 1237 h 1869"/>
                  <a:gd name="T24" fmla="*/ 1638 w 1801"/>
                  <a:gd name="T25" fmla="*/ 1429 h 1869"/>
                  <a:gd name="T26" fmla="*/ 1613 w 1801"/>
                  <a:gd name="T27" fmla="*/ 1556 h 1869"/>
                  <a:gd name="T28" fmla="*/ 1295 w 1801"/>
                  <a:gd name="T29" fmla="*/ 1538 h 1869"/>
                  <a:gd name="T30" fmla="*/ 1141 w 1801"/>
                  <a:gd name="T31" fmla="*/ 1337 h 1869"/>
                  <a:gd name="T32" fmla="*/ 1015 w 1801"/>
                  <a:gd name="T33" fmla="*/ 1731 h 1869"/>
                  <a:gd name="T34" fmla="*/ 731 w 1801"/>
                  <a:gd name="T35" fmla="*/ 1866 h 1869"/>
                  <a:gd name="T36" fmla="*/ 579 w 1801"/>
                  <a:gd name="T37" fmla="*/ 1610 h 1869"/>
                  <a:gd name="T38" fmla="*/ 663 w 1801"/>
                  <a:gd name="T39" fmla="*/ 1367 h 1869"/>
                  <a:gd name="T40" fmla="*/ 627 w 1801"/>
                  <a:gd name="T41" fmla="*/ 1353 h 1869"/>
                  <a:gd name="T42" fmla="*/ 233 w 1801"/>
                  <a:gd name="T43" fmla="*/ 1424 h 1869"/>
                  <a:gd name="T44" fmla="*/ 0 w 1801"/>
                  <a:gd name="T45" fmla="*/ 1248 h 1869"/>
                  <a:gd name="T46" fmla="*/ 148 w 1801"/>
                  <a:gd name="T47" fmla="*/ 1003 h 1869"/>
                  <a:gd name="T48" fmla="*/ 391 w 1801"/>
                  <a:gd name="T49" fmla="*/ 948 h 1869"/>
                  <a:gd name="T50" fmla="*/ 431 w 1801"/>
                  <a:gd name="T51" fmla="*/ 942 h 1869"/>
                  <a:gd name="T52" fmla="*/ 151 w 1801"/>
                  <a:gd name="T53" fmla="*/ 636 h 1869"/>
                  <a:gd name="T54" fmla="*/ 161 w 1801"/>
                  <a:gd name="T55" fmla="*/ 452 h 1869"/>
                  <a:gd name="T56" fmla="*/ 186 w 1801"/>
                  <a:gd name="T57" fmla="*/ 315 h 1869"/>
                  <a:gd name="T58" fmla="*/ 476 w 1801"/>
                  <a:gd name="T59" fmla="*/ 320 h 1869"/>
                  <a:gd name="T60" fmla="*/ 646 w 1801"/>
                  <a:gd name="T61" fmla="*/ 517 h 1869"/>
                  <a:gd name="T62" fmla="*/ 1031 w 1801"/>
                  <a:gd name="T63" fmla="*/ 1092 h 1869"/>
                  <a:gd name="T64" fmla="*/ 1063 w 1801"/>
                  <a:gd name="T65" fmla="*/ 899 h 1869"/>
                  <a:gd name="T66" fmla="*/ 1104 w 1801"/>
                  <a:gd name="T67" fmla="*/ 898 h 1869"/>
                  <a:gd name="T68" fmla="*/ 969 w 1801"/>
                  <a:gd name="T69" fmla="*/ 751 h 1869"/>
                  <a:gd name="T70" fmla="*/ 964 w 1801"/>
                  <a:gd name="T71" fmla="*/ 743 h 1869"/>
                  <a:gd name="T72" fmla="*/ 833 w 1801"/>
                  <a:gd name="T73" fmla="*/ 796 h 1869"/>
                  <a:gd name="T74" fmla="*/ 767 w 1801"/>
                  <a:gd name="T75" fmla="*/ 777 h 1869"/>
                  <a:gd name="T76" fmla="*/ 700 w 1801"/>
                  <a:gd name="T77" fmla="*/ 970 h 1869"/>
                  <a:gd name="T78" fmla="*/ 853 w 1801"/>
                  <a:gd name="T79" fmla="*/ 1092 h 1869"/>
                  <a:gd name="T80" fmla="*/ 832 w 1801"/>
                  <a:gd name="T81" fmla="*/ 1129 h 1869"/>
                  <a:gd name="T82" fmla="*/ 1031 w 1801"/>
                  <a:gd name="T83" fmla="*/ 1092 h 1869"/>
                  <a:gd name="T84" fmla="*/ 569 w 1801"/>
                  <a:gd name="T85" fmla="*/ 1119 h 1869"/>
                  <a:gd name="T86" fmla="*/ 694 w 1801"/>
                  <a:gd name="T87" fmla="*/ 1122 h 1869"/>
                  <a:gd name="T88" fmla="*/ 938 w 1801"/>
                  <a:gd name="T89" fmla="*/ 611 h 1869"/>
                  <a:gd name="T90" fmla="*/ 813 w 1801"/>
                  <a:gd name="T91" fmla="*/ 610 h 1869"/>
                  <a:gd name="T92" fmla="*/ 938 w 1801"/>
                  <a:gd name="T93" fmla="*/ 611 h 1869"/>
                  <a:gd name="T94" fmla="*/ 1170 w 1801"/>
                  <a:gd name="T95" fmla="*/ 688 h 1869"/>
                  <a:gd name="T96" fmla="*/ 1169 w 1801"/>
                  <a:gd name="T97" fmla="*/ 813 h 1869"/>
                  <a:gd name="T98" fmla="*/ 989 w 1801"/>
                  <a:gd name="T99" fmla="*/ 1260 h 1869"/>
                  <a:gd name="T100" fmla="*/ 864 w 1801"/>
                  <a:gd name="T101" fmla="*/ 1260 h 1869"/>
                  <a:gd name="T102" fmla="*/ 989 w 1801"/>
                  <a:gd name="T103" fmla="*/ 1260 h 1869"/>
                  <a:gd name="T104" fmla="*/ 606 w 1801"/>
                  <a:gd name="T105" fmla="*/ 733 h 1869"/>
                  <a:gd name="T106" fmla="*/ 605 w 1801"/>
                  <a:gd name="T107" fmla="*/ 857 h 1869"/>
                  <a:gd name="T108" fmla="*/ 1257 w 1801"/>
                  <a:gd name="T109" fmla="*/ 1076 h 1869"/>
                  <a:gd name="T110" fmla="*/ 1133 w 1801"/>
                  <a:gd name="T111" fmla="*/ 1075 h 1869"/>
                  <a:gd name="T112" fmla="*/ 1257 w 1801"/>
                  <a:gd name="T113" fmla="*/ 1076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1" h="1869">
                    <a:moveTo>
                      <a:pt x="659" y="533"/>
                    </a:moveTo>
                    <a:cubicBezTo>
                      <a:pt x="666" y="512"/>
                      <a:pt x="673" y="492"/>
                      <a:pt x="679" y="472"/>
                    </a:cubicBezTo>
                    <a:cubicBezTo>
                      <a:pt x="714" y="362"/>
                      <a:pt x="750" y="251"/>
                      <a:pt x="785" y="140"/>
                    </a:cubicBezTo>
                    <a:cubicBezTo>
                      <a:pt x="789" y="127"/>
                      <a:pt x="796" y="119"/>
                      <a:pt x="809" y="114"/>
                    </a:cubicBezTo>
                    <a:cubicBezTo>
                      <a:pt x="895" y="78"/>
                      <a:pt x="981" y="41"/>
                      <a:pt x="1067" y="4"/>
                    </a:cubicBezTo>
                    <a:cubicBezTo>
                      <a:pt x="1076" y="0"/>
                      <a:pt x="1080" y="1"/>
                      <a:pt x="1085" y="10"/>
                    </a:cubicBezTo>
                    <a:cubicBezTo>
                      <a:pt x="1131" y="95"/>
                      <a:pt x="1178" y="180"/>
                      <a:pt x="1224" y="266"/>
                    </a:cubicBezTo>
                    <a:cubicBezTo>
                      <a:pt x="1229" y="274"/>
                      <a:pt x="1230" y="282"/>
                      <a:pt x="1226" y="291"/>
                    </a:cubicBezTo>
                    <a:cubicBezTo>
                      <a:pt x="1195" y="364"/>
                      <a:pt x="1164" y="438"/>
                      <a:pt x="1134" y="511"/>
                    </a:cubicBezTo>
                    <a:cubicBezTo>
                      <a:pt x="1132" y="515"/>
                      <a:pt x="1131" y="519"/>
                      <a:pt x="1128" y="525"/>
                    </a:cubicBezTo>
                    <a:cubicBezTo>
                      <a:pt x="1144" y="522"/>
                      <a:pt x="1157" y="520"/>
                      <a:pt x="1171" y="517"/>
                    </a:cubicBezTo>
                    <a:cubicBezTo>
                      <a:pt x="1280" y="493"/>
                      <a:pt x="1390" y="469"/>
                      <a:pt x="1499" y="445"/>
                    </a:cubicBezTo>
                    <a:cubicBezTo>
                      <a:pt x="1510" y="443"/>
                      <a:pt x="1521" y="441"/>
                      <a:pt x="1532" y="438"/>
                    </a:cubicBezTo>
                    <a:cubicBezTo>
                      <a:pt x="1546" y="434"/>
                      <a:pt x="1556" y="438"/>
                      <a:pt x="1567" y="446"/>
                    </a:cubicBezTo>
                    <a:cubicBezTo>
                      <a:pt x="1643" y="503"/>
                      <a:pt x="1719" y="560"/>
                      <a:pt x="1795" y="616"/>
                    </a:cubicBezTo>
                    <a:cubicBezTo>
                      <a:pt x="1797" y="618"/>
                      <a:pt x="1798" y="619"/>
                      <a:pt x="1801" y="621"/>
                    </a:cubicBezTo>
                    <a:cubicBezTo>
                      <a:pt x="1788" y="644"/>
                      <a:pt x="1774" y="665"/>
                      <a:pt x="1761" y="687"/>
                    </a:cubicBezTo>
                    <a:cubicBezTo>
                      <a:pt x="1722" y="751"/>
                      <a:pt x="1683" y="815"/>
                      <a:pt x="1644" y="879"/>
                    </a:cubicBezTo>
                    <a:cubicBezTo>
                      <a:pt x="1638" y="889"/>
                      <a:pt x="1630" y="894"/>
                      <a:pt x="1618" y="895"/>
                    </a:cubicBezTo>
                    <a:cubicBezTo>
                      <a:pt x="1560" y="902"/>
                      <a:pt x="1502" y="910"/>
                      <a:pt x="1444" y="917"/>
                    </a:cubicBezTo>
                    <a:cubicBezTo>
                      <a:pt x="1423" y="920"/>
                      <a:pt x="1402" y="923"/>
                      <a:pt x="1380" y="926"/>
                    </a:cubicBezTo>
                    <a:cubicBezTo>
                      <a:pt x="1377" y="926"/>
                      <a:pt x="1374" y="927"/>
                      <a:pt x="1370" y="928"/>
                    </a:cubicBezTo>
                    <a:cubicBezTo>
                      <a:pt x="1378" y="938"/>
                      <a:pt x="1386" y="946"/>
                      <a:pt x="1394" y="955"/>
                    </a:cubicBezTo>
                    <a:cubicBezTo>
                      <a:pt x="1479" y="1049"/>
                      <a:pt x="1565" y="1143"/>
                      <a:pt x="1651" y="1237"/>
                    </a:cubicBezTo>
                    <a:cubicBezTo>
                      <a:pt x="1658" y="1244"/>
                      <a:pt x="1660" y="1252"/>
                      <a:pt x="1659" y="1263"/>
                    </a:cubicBezTo>
                    <a:cubicBezTo>
                      <a:pt x="1652" y="1318"/>
                      <a:pt x="1645" y="1374"/>
                      <a:pt x="1638" y="1429"/>
                    </a:cubicBezTo>
                    <a:cubicBezTo>
                      <a:pt x="1634" y="1468"/>
                      <a:pt x="1628" y="1508"/>
                      <a:pt x="1624" y="1547"/>
                    </a:cubicBezTo>
                    <a:cubicBezTo>
                      <a:pt x="1623" y="1554"/>
                      <a:pt x="1620" y="1556"/>
                      <a:pt x="1613" y="1556"/>
                    </a:cubicBezTo>
                    <a:cubicBezTo>
                      <a:pt x="1515" y="1554"/>
                      <a:pt x="1416" y="1552"/>
                      <a:pt x="1318" y="1550"/>
                    </a:cubicBezTo>
                    <a:cubicBezTo>
                      <a:pt x="1308" y="1550"/>
                      <a:pt x="1301" y="1545"/>
                      <a:pt x="1295" y="1538"/>
                    </a:cubicBezTo>
                    <a:cubicBezTo>
                      <a:pt x="1247" y="1475"/>
                      <a:pt x="1199" y="1412"/>
                      <a:pt x="1151" y="1349"/>
                    </a:cubicBezTo>
                    <a:cubicBezTo>
                      <a:pt x="1149" y="1346"/>
                      <a:pt x="1146" y="1342"/>
                      <a:pt x="1141" y="1337"/>
                    </a:cubicBezTo>
                    <a:cubicBezTo>
                      <a:pt x="1138" y="1346"/>
                      <a:pt x="1136" y="1352"/>
                      <a:pt x="1133" y="1359"/>
                    </a:cubicBezTo>
                    <a:cubicBezTo>
                      <a:pt x="1094" y="1483"/>
                      <a:pt x="1054" y="1607"/>
                      <a:pt x="1015" y="1731"/>
                    </a:cubicBezTo>
                    <a:cubicBezTo>
                      <a:pt x="1011" y="1743"/>
                      <a:pt x="1005" y="1750"/>
                      <a:pt x="993" y="1755"/>
                    </a:cubicBezTo>
                    <a:cubicBezTo>
                      <a:pt x="905" y="1792"/>
                      <a:pt x="818" y="1829"/>
                      <a:pt x="731" y="1866"/>
                    </a:cubicBezTo>
                    <a:cubicBezTo>
                      <a:pt x="724" y="1869"/>
                      <a:pt x="720" y="1869"/>
                      <a:pt x="716" y="1861"/>
                    </a:cubicBezTo>
                    <a:cubicBezTo>
                      <a:pt x="671" y="1777"/>
                      <a:pt x="625" y="1693"/>
                      <a:pt x="579" y="1610"/>
                    </a:cubicBezTo>
                    <a:cubicBezTo>
                      <a:pt x="572" y="1597"/>
                      <a:pt x="572" y="1586"/>
                      <a:pt x="577" y="1572"/>
                    </a:cubicBezTo>
                    <a:cubicBezTo>
                      <a:pt x="606" y="1504"/>
                      <a:pt x="635" y="1436"/>
                      <a:pt x="663" y="1367"/>
                    </a:cubicBezTo>
                    <a:cubicBezTo>
                      <a:pt x="666" y="1360"/>
                      <a:pt x="668" y="1353"/>
                      <a:pt x="672" y="1344"/>
                    </a:cubicBezTo>
                    <a:cubicBezTo>
                      <a:pt x="656" y="1347"/>
                      <a:pt x="642" y="1350"/>
                      <a:pt x="627" y="1353"/>
                    </a:cubicBezTo>
                    <a:cubicBezTo>
                      <a:pt x="508" y="1379"/>
                      <a:pt x="389" y="1406"/>
                      <a:pt x="269" y="1432"/>
                    </a:cubicBezTo>
                    <a:cubicBezTo>
                      <a:pt x="255" y="1435"/>
                      <a:pt x="244" y="1433"/>
                      <a:pt x="233" y="1424"/>
                    </a:cubicBezTo>
                    <a:cubicBezTo>
                      <a:pt x="158" y="1368"/>
                      <a:pt x="84" y="1312"/>
                      <a:pt x="10" y="1256"/>
                    </a:cubicBezTo>
                    <a:cubicBezTo>
                      <a:pt x="6" y="1254"/>
                      <a:pt x="4" y="1252"/>
                      <a:pt x="0" y="1248"/>
                    </a:cubicBezTo>
                    <a:cubicBezTo>
                      <a:pt x="7" y="1235"/>
                      <a:pt x="15" y="1222"/>
                      <a:pt x="23" y="1209"/>
                    </a:cubicBezTo>
                    <a:cubicBezTo>
                      <a:pt x="65" y="1140"/>
                      <a:pt x="107" y="1072"/>
                      <a:pt x="148" y="1003"/>
                    </a:cubicBezTo>
                    <a:cubicBezTo>
                      <a:pt x="160" y="983"/>
                      <a:pt x="174" y="975"/>
                      <a:pt x="197" y="972"/>
                    </a:cubicBezTo>
                    <a:cubicBezTo>
                      <a:pt x="262" y="965"/>
                      <a:pt x="326" y="956"/>
                      <a:pt x="391" y="948"/>
                    </a:cubicBezTo>
                    <a:cubicBezTo>
                      <a:pt x="398" y="947"/>
                      <a:pt x="406" y="946"/>
                      <a:pt x="414" y="945"/>
                    </a:cubicBezTo>
                    <a:cubicBezTo>
                      <a:pt x="419" y="945"/>
                      <a:pt x="424" y="943"/>
                      <a:pt x="431" y="942"/>
                    </a:cubicBezTo>
                    <a:cubicBezTo>
                      <a:pt x="418" y="928"/>
                      <a:pt x="407" y="915"/>
                      <a:pt x="395" y="903"/>
                    </a:cubicBezTo>
                    <a:cubicBezTo>
                      <a:pt x="314" y="814"/>
                      <a:pt x="233" y="724"/>
                      <a:pt x="151" y="636"/>
                    </a:cubicBezTo>
                    <a:cubicBezTo>
                      <a:pt x="143" y="627"/>
                      <a:pt x="141" y="618"/>
                      <a:pt x="142" y="606"/>
                    </a:cubicBezTo>
                    <a:cubicBezTo>
                      <a:pt x="149" y="554"/>
                      <a:pt x="155" y="503"/>
                      <a:pt x="161" y="452"/>
                    </a:cubicBezTo>
                    <a:cubicBezTo>
                      <a:pt x="166" y="409"/>
                      <a:pt x="171" y="366"/>
                      <a:pt x="176" y="323"/>
                    </a:cubicBezTo>
                    <a:cubicBezTo>
                      <a:pt x="177" y="316"/>
                      <a:pt x="180" y="315"/>
                      <a:pt x="186" y="315"/>
                    </a:cubicBezTo>
                    <a:cubicBezTo>
                      <a:pt x="239" y="316"/>
                      <a:pt x="292" y="316"/>
                      <a:pt x="346" y="316"/>
                    </a:cubicBezTo>
                    <a:cubicBezTo>
                      <a:pt x="389" y="317"/>
                      <a:pt x="433" y="319"/>
                      <a:pt x="476" y="320"/>
                    </a:cubicBezTo>
                    <a:cubicBezTo>
                      <a:pt x="489" y="320"/>
                      <a:pt x="498" y="324"/>
                      <a:pt x="506" y="334"/>
                    </a:cubicBezTo>
                    <a:cubicBezTo>
                      <a:pt x="553" y="396"/>
                      <a:pt x="600" y="456"/>
                      <a:pt x="646" y="517"/>
                    </a:cubicBezTo>
                    <a:cubicBezTo>
                      <a:pt x="650" y="522"/>
                      <a:pt x="654" y="527"/>
                      <a:pt x="659" y="533"/>
                    </a:cubicBezTo>
                    <a:close/>
                    <a:moveTo>
                      <a:pt x="1031" y="1092"/>
                    </a:moveTo>
                    <a:cubicBezTo>
                      <a:pt x="1032" y="1091"/>
                      <a:pt x="1034" y="1091"/>
                      <a:pt x="1035" y="1091"/>
                    </a:cubicBezTo>
                    <a:cubicBezTo>
                      <a:pt x="1044" y="1027"/>
                      <a:pt x="1053" y="963"/>
                      <a:pt x="1063" y="899"/>
                    </a:cubicBezTo>
                    <a:cubicBezTo>
                      <a:pt x="1077" y="899"/>
                      <a:pt x="1090" y="900"/>
                      <a:pt x="1103" y="901"/>
                    </a:cubicBezTo>
                    <a:cubicBezTo>
                      <a:pt x="1103" y="900"/>
                      <a:pt x="1103" y="899"/>
                      <a:pt x="1104" y="898"/>
                    </a:cubicBezTo>
                    <a:cubicBezTo>
                      <a:pt x="1052" y="858"/>
                      <a:pt x="1001" y="818"/>
                      <a:pt x="949" y="778"/>
                    </a:cubicBezTo>
                    <a:cubicBezTo>
                      <a:pt x="956" y="769"/>
                      <a:pt x="963" y="760"/>
                      <a:pt x="969" y="751"/>
                    </a:cubicBezTo>
                    <a:cubicBezTo>
                      <a:pt x="971" y="749"/>
                      <a:pt x="970" y="746"/>
                      <a:pt x="971" y="744"/>
                    </a:cubicBezTo>
                    <a:cubicBezTo>
                      <a:pt x="968" y="744"/>
                      <a:pt x="966" y="743"/>
                      <a:pt x="964" y="743"/>
                    </a:cubicBezTo>
                    <a:cubicBezTo>
                      <a:pt x="962" y="744"/>
                      <a:pt x="961" y="745"/>
                      <a:pt x="959" y="745"/>
                    </a:cubicBezTo>
                    <a:cubicBezTo>
                      <a:pt x="917" y="762"/>
                      <a:pt x="875" y="779"/>
                      <a:pt x="833" y="796"/>
                    </a:cubicBezTo>
                    <a:cubicBezTo>
                      <a:pt x="818" y="802"/>
                      <a:pt x="803" y="808"/>
                      <a:pt x="789" y="814"/>
                    </a:cubicBezTo>
                    <a:cubicBezTo>
                      <a:pt x="781" y="802"/>
                      <a:pt x="779" y="788"/>
                      <a:pt x="767" y="777"/>
                    </a:cubicBezTo>
                    <a:cubicBezTo>
                      <a:pt x="758" y="843"/>
                      <a:pt x="749" y="907"/>
                      <a:pt x="739" y="972"/>
                    </a:cubicBezTo>
                    <a:cubicBezTo>
                      <a:pt x="726" y="971"/>
                      <a:pt x="713" y="970"/>
                      <a:pt x="700" y="970"/>
                    </a:cubicBezTo>
                    <a:cubicBezTo>
                      <a:pt x="700" y="971"/>
                      <a:pt x="699" y="972"/>
                      <a:pt x="699" y="973"/>
                    </a:cubicBezTo>
                    <a:cubicBezTo>
                      <a:pt x="750" y="1013"/>
                      <a:pt x="801" y="1052"/>
                      <a:pt x="853" y="1092"/>
                    </a:cubicBezTo>
                    <a:cubicBezTo>
                      <a:pt x="844" y="1104"/>
                      <a:pt x="837" y="1115"/>
                      <a:pt x="829" y="1125"/>
                    </a:cubicBezTo>
                    <a:cubicBezTo>
                      <a:pt x="830" y="1127"/>
                      <a:pt x="831" y="1128"/>
                      <a:pt x="832" y="1129"/>
                    </a:cubicBezTo>
                    <a:cubicBezTo>
                      <a:pt x="892" y="1105"/>
                      <a:pt x="952" y="1080"/>
                      <a:pt x="1013" y="1056"/>
                    </a:cubicBezTo>
                    <a:cubicBezTo>
                      <a:pt x="1019" y="1068"/>
                      <a:pt x="1025" y="1080"/>
                      <a:pt x="1031" y="1092"/>
                    </a:cubicBezTo>
                    <a:close/>
                    <a:moveTo>
                      <a:pt x="633" y="1058"/>
                    </a:moveTo>
                    <a:cubicBezTo>
                      <a:pt x="597" y="1058"/>
                      <a:pt x="569" y="1084"/>
                      <a:pt x="569" y="1119"/>
                    </a:cubicBezTo>
                    <a:cubicBezTo>
                      <a:pt x="569" y="1153"/>
                      <a:pt x="598" y="1183"/>
                      <a:pt x="632" y="1184"/>
                    </a:cubicBezTo>
                    <a:cubicBezTo>
                      <a:pt x="666" y="1184"/>
                      <a:pt x="694" y="1156"/>
                      <a:pt x="694" y="1122"/>
                    </a:cubicBezTo>
                    <a:cubicBezTo>
                      <a:pt x="695" y="1086"/>
                      <a:pt x="668" y="1058"/>
                      <a:pt x="633" y="1058"/>
                    </a:cubicBezTo>
                    <a:close/>
                    <a:moveTo>
                      <a:pt x="938" y="611"/>
                    </a:moveTo>
                    <a:cubicBezTo>
                      <a:pt x="938" y="576"/>
                      <a:pt x="910" y="548"/>
                      <a:pt x="876" y="548"/>
                    </a:cubicBezTo>
                    <a:cubicBezTo>
                      <a:pt x="840" y="547"/>
                      <a:pt x="813" y="575"/>
                      <a:pt x="813" y="610"/>
                    </a:cubicBezTo>
                    <a:cubicBezTo>
                      <a:pt x="813" y="644"/>
                      <a:pt x="842" y="673"/>
                      <a:pt x="876" y="673"/>
                    </a:cubicBezTo>
                    <a:cubicBezTo>
                      <a:pt x="910" y="673"/>
                      <a:pt x="938" y="645"/>
                      <a:pt x="938" y="611"/>
                    </a:cubicBezTo>
                    <a:close/>
                    <a:moveTo>
                      <a:pt x="1232" y="751"/>
                    </a:moveTo>
                    <a:cubicBezTo>
                      <a:pt x="1232" y="717"/>
                      <a:pt x="1204" y="688"/>
                      <a:pt x="1170" y="688"/>
                    </a:cubicBezTo>
                    <a:cubicBezTo>
                      <a:pt x="1136" y="688"/>
                      <a:pt x="1108" y="715"/>
                      <a:pt x="1107" y="749"/>
                    </a:cubicBezTo>
                    <a:cubicBezTo>
                      <a:pt x="1107" y="783"/>
                      <a:pt x="1135" y="813"/>
                      <a:pt x="1169" y="813"/>
                    </a:cubicBezTo>
                    <a:cubicBezTo>
                      <a:pt x="1204" y="813"/>
                      <a:pt x="1232" y="786"/>
                      <a:pt x="1232" y="751"/>
                    </a:cubicBezTo>
                    <a:close/>
                    <a:moveTo>
                      <a:pt x="989" y="1260"/>
                    </a:moveTo>
                    <a:cubicBezTo>
                      <a:pt x="989" y="1226"/>
                      <a:pt x="960" y="1198"/>
                      <a:pt x="925" y="1198"/>
                    </a:cubicBezTo>
                    <a:cubicBezTo>
                      <a:pt x="891" y="1198"/>
                      <a:pt x="864" y="1226"/>
                      <a:pt x="864" y="1260"/>
                    </a:cubicBezTo>
                    <a:cubicBezTo>
                      <a:pt x="864" y="1295"/>
                      <a:pt x="892" y="1322"/>
                      <a:pt x="928" y="1322"/>
                    </a:cubicBezTo>
                    <a:cubicBezTo>
                      <a:pt x="962" y="1322"/>
                      <a:pt x="989" y="1294"/>
                      <a:pt x="989" y="1260"/>
                    </a:cubicBezTo>
                    <a:close/>
                    <a:moveTo>
                      <a:pt x="668" y="795"/>
                    </a:moveTo>
                    <a:cubicBezTo>
                      <a:pt x="668" y="761"/>
                      <a:pt x="639" y="733"/>
                      <a:pt x="606" y="733"/>
                    </a:cubicBezTo>
                    <a:cubicBezTo>
                      <a:pt x="571" y="733"/>
                      <a:pt x="544" y="760"/>
                      <a:pt x="544" y="794"/>
                    </a:cubicBezTo>
                    <a:cubicBezTo>
                      <a:pt x="544" y="829"/>
                      <a:pt x="571" y="857"/>
                      <a:pt x="605" y="857"/>
                    </a:cubicBezTo>
                    <a:cubicBezTo>
                      <a:pt x="639" y="857"/>
                      <a:pt x="668" y="829"/>
                      <a:pt x="668" y="795"/>
                    </a:cubicBezTo>
                    <a:close/>
                    <a:moveTo>
                      <a:pt x="1257" y="1076"/>
                    </a:moveTo>
                    <a:cubicBezTo>
                      <a:pt x="1257" y="1041"/>
                      <a:pt x="1230" y="1013"/>
                      <a:pt x="1196" y="1013"/>
                    </a:cubicBezTo>
                    <a:cubicBezTo>
                      <a:pt x="1162" y="1013"/>
                      <a:pt x="1133" y="1041"/>
                      <a:pt x="1133" y="1075"/>
                    </a:cubicBezTo>
                    <a:cubicBezTo>
                      <a:pt x="1133" y="1108"/>
                      <a:pt x="1162" y="1138"/>
                      <a:pt x="1195" y="1138"/>
                    </a:cubicBezTo>
                    <a:cubicBezTo>
                      <a:pt x="1230" y="1138"/>
                      <a:pt x="1257" y="1111"/>
                      <a:pt x="1257" y="1076"/>
                    </a:cubicBezTo>
                    <a:close/>
                  </a:path>
                </a:pathLst>
              </a:custGeom>
              <a:grpFill/>
              <a:ln>
                <a:noFill/>
              </a:ln>
            </p:spPr>
            <p:txBody>
              <a:bodyPr vert="horz" wrap="square" lIns="91440" tIns="45720" rIns="91440" bIns="45720" numCol="1" anchor="t" anchorCtr="0" compatLnSpc="1"/>
              <a:lstStyle/>
              <a:p>
                <a:endParaRPr lang="zh-CN" altLang="en-US"/>
              </a:p>
            </p:txBody>
          </p:sp>
          <p:sp>
            <p:nvSpPr>
              <p:cNvPr id="66" name="Freeform 61"/>
              <p:cNvSpPr/>
              <p:nvPr/>
            </p:nvSpPr>
            <p:spPr bwMode="auto">
              <a:xfrm>
                <a:off x="8689975" y="3268662"/>
                <a:ext cx="342900" cy="342900"/>
              </a:xfrm>
              <a:custGeom>
                <a:avLst/>
                <a:gdLst>
                  <a:gd name="T0" fmla="*/ 93 w 187"/>
                  <a:gd name="T1" fmla="*/ 187 h 187"/>
                  <a:gd name="T2" fmla="*/ 0 w 187"/>
                  <a:gd name="T3" fmla="*/ 94 h 187"/>
                  <a:gd name="T4" fmla="*/ 94 w 187"/>
                  <a:gd name="T5" fmla="*/ 0 h 187"/>
                  <a:gd name="T6" fmla="*/ 187 w 187"/>
                  <a:gd name="T7" fmla="*/ 94 h 187"/>
                  <a:gd name="T8" fmla="*/ 93 w 187"/>
                  <a:gd name="T9" fmla="*/ 187 h 187"/>
                </a:gdLst>
                <a:ahLst/>
                <a:cxnLst>
                  <a:cxn ang="0">
                    <a:pos x="T0" y="T1"/>
                  </a:cxn>
                  <a:cxn ang="0">
                    <a:pos x="T2" y="T3"/>
                  </a:cxn>
                  <a:cxn ang="0">
                    <a:pos x="T4" y="T5"/>
                  </a:cxn>
                  <a:cxn ang="0">
                    <a:pos x="T6" y="T7"/>
                  </a:cxn>
                  <a:cxn ang="0">
                    <a:pos x="T8" y="T9"/>
                  </a:cxn>
                </a:cxnLst>
                <a:rect l="0" t="0" r="r" b="b"/>
                <a:pathLst>
                  <a:path w="187" h="187">
                    <a:moveTo>
                      <a:pt x="93" y="187"/>
                    </a:moveTo>
                    <a:cubicBezTo>
                      <a:pt x="42" y="187"/>
                      <a:pt x="0" y="145"/>
                      <a:pt x="0" y="94"/>
                    </a:cubicBezTo>
                    <a:cubicBezTo>
                      <a:pt x="0" y="41"/>
                      <a:pt x="41" y="0"/>
                      <a:pt x="94" y="0"/>
                    </a:cubicBezTo>
                    <a:cubicBezTo>
                      <a:pt x="146" y="0"/>
                      <a:pt x="187" y="42"/>
                      <a:pt x="187" y="94"/>
                    </a:cubicBezTo>
                    <a:cubicBezTo>
                      <a:pt x="187" y="145"/>
                      <a:pt x="145" y="187"/>
                      <a:pt x="93" y="187"/>
                    </a:cubicBezTo>
                    <a:close/>
                  </a:path>
                </a:pathLst>
              </a:custGeom>
              <a:grpFill/>
              <a:ln>
                <a:noFill/>
              </a:ln>
            </p:spPr>
            <p:txBody>
              <a:bodyPr vert="horz" wrap="square" lIns="91440" tIns="45720" rIns="91440" bIns="45720" numCol="1" anchor="t" anchorCtr="0" compatLnSpc="1"/>
              <a:lstStyle/>
              <a:p>
                <a:endParaRPr lang="zh-CN" altLang="en-US"/>
              </a:p>
            </p:txBody>
          </p:sp>
          <p:sp>
            <p:nvSpPr>
              <p:cNvPr id="67" name="Freeform 50"/>
              <p:cNvSpPr/>
              <p:nvPr/>
            </p:nvSpPr>
            <p:spPr bwMode="auto">
              <a:xfrm rot="21354236">
                <a:off x="8270583" y="5580162"/>
                <a:ext cx="71437" cy="119062"/>
              </a:xfrm>
              <a:custGeom>
                <a:avLst/>
                <a:gdLst>
                  <a:gd name="T0" fmla="*/ 34 w 39"/>
                  <a:gd name="T1" fmla="*/ 0 h 65"/>
                  <a:gd name="T2" fmla="*/ 39 w 39"/>
                  <a:gd name="T3" fmla="*/ 65 h 65"/>
                  <a:gd name="T4" fmla="*/ 0 w 39"/>
                  <a:gd name="T5" fmla="*/ 49 h 65"/>
                  <a:gd name="T6" fmla="*/ 32 w 39"/>
                  <a:gd name="T7" fmla="*/ 0 h 65"/>
                  <a:gd name="T8" fmla="*/ 34 w 39"/>
                  <a:gd name="T9" fmla="*/ 0 h 65"/>
                </a:gdLst>
                <a:ahLst/>
                <a:cxnLst>
                  <a:cxn ang="0">
                    <a:pos x="T0" y="T1"/>
                  </a:cxn>
                  <a:cxn ang="0">
                    <a:pos x="T2" y="T3"/>
                  </a:cxn>
                  <a:cxn ang="0">
                    <a:pos x="T4" y="T5"/>
                  </a:cxn>
                  <a:cxn ang="0">
                    <a:pos x="T6" y="T7"/>
                  </a:cxn>
                  <a:cxn ang="0">
                    <a:pos x="T8" y="T9"/>
                  </a:cxn>
                </a:cxnLst>
                <a:rect l="0" t="0" r="r" b="b"/>
                <a:pathLst>
                  <a:path w="39" h="65">
                    <a:moveTo>
                      <a:pt x="34" y="0"/>
                    </a:moveTo>
                    <a:cubicBezTo>
                      <a:pt x="36" y="21"/>
                      <a:pt x="37" y="42"/>
                      <a:pt x="39" y="65"/>
                    </a:cubicBezTo>
                    <a:cubicBezTo>
                      <a:pt x="26" y="59"/>
                      <a:pt x="14" y="54"/>
                      <a:pt x="0" y="49"/>
                    </a:cubicBezTo>
                    <a:cubicBezTo>
                      <a:pt x="11" y="32"/>
                      <a:pt x="21" y="16"/>
                      <a:pt x="32" y="0"/>
                    </a:cubicBezTo>
                    <a:cubicBezTo>
                      <a:pt x="33" y="0"/>
                      <a:pt x="33" y="0"/>
                      <a:pt x="34" y="0"/>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转场-长标题">
    <p:spTree>
      <p:nvGrpSpPr>
        <p:cNvPr id="1" name=""/>
        <p:cNvGrpSpPr/>
        <p:nvPr/>
      </p:nvGrpSpPr>
      <p:grpSpPr>
        <a:xfrm>
          <a:off x="0" y="0"/>
          <a:ext cx="0" cy="0"/>
          <a:chOff x="0" y="0"/>
          <a:chExt cx="0" cy="0"/>
        </a:xfrm>
      </p:grpSpPr>
      <p:sp>
        <p:nvSpPr>
          <p:cNvPr id="7" name="箭头: 五边形 6"/>
          <p:cNvSpPr/>
          <p:nvPr userDrawn="1"/>
        </p:nvSpPr>
        <p:spPr>
          <a:xfrm rot="19659736">
            <a:off x="-59387" y="6355211"/>
            <a:ext cx="1593667" cy="240022"/>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五边形 24"/>
          <p:cNvSpPr/>
          <p:nvPr userDrawn="1"/>
        </p:nvSpPr>
        <p:spPr>
          <a:xfrm rot="19659736">
            <a:off x="501875" y="5626509"/>
            <a:ext cx="1198809" cy="202681"/>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五边形 25"/>
          <p:cNvSpPr/>
          <p:nvPr userDrawn="1"/>
        </p:nvSpPr>
        <p:spPr>
          <a:xfrm rot="19659736">
            <a:off x="11343042" y="442070"/>
            <a:ext cx="869215" cy="124045"/>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五边形 26"/>
          <p:cNvSpPr/>
          <p:nvPr userDrawn="1"/>
        </p:nvSpPr>
        <p:spPr>
          <a:xfrm rot="19659736">
            <a:off x="10829985" y="427917"/>
            <a:ext cx="542830" cy="99029"/>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1091255" y="237834"/>
            <a:ext cx="8168208" cy="790865"/>
          </a:xfrm>
        </p:spPr>
        <p:txBody>
          <a:bodyPr wrap="square" lIns="0" tIns="0" rIns="0" bIns="0">
            <a:normAutofit/>
          </a:bodyPr>
          <a:lstStyle>
            <a:lvl1pPr>
              <a:lnSpc>
                <a:spcPct val="100000"/>
              </a:lnSpc>
              <a:defRPr sz="3200" b="1">
                <a:solidFill>
                  <a:schemeClr val="accent1"/>
                </a:solidFill>
              </a:defRPr>
            </a:lvl1pPr>
          </a:lstStyle>
          <a:p>
            <a:r>
              <a:rPr lang="zh-CN" altLang="en-US" dirty="0"/>
              <a:t>单击此处编辑母版标题样式</a:t>
            </a:r>
          </a:p>
        </p:txBody>
      </p:sp>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形状 11"/>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dirty="0">
              <a:solidFill>
                <a:schemeClr val="accent3"/>
              </a:solidFill>
              <a:cs typeface="+mn-ea"/>
              <a:sym typeface="+mn-lt"/>
            </a:endParaRPr>
          </a:p>
        </p:txBody>
      </p:sp>
      <p:sp>
        <p:nvSpPr>
          <p:cNvPr id="7" name="灯片编号占位符 6"/>
          <p:cNvSpPr>
            <a:spLocks noGrp="1"/>
          </p:cNvSpPr>
          <p:nvPr>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t>‹#›</a:t>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横向图片">
    <p:spTree>
      <p:nvGrpSpPr>
        <p:cNvPr id="1" name=""/>
        <p:cNvGrpSpPr/>
        <p:nvPr/>
      </p:nvGrpSpPr>
      <p:grpSpPr>
        <a:xfrm>
          <a:off x="0" y="0"/>
          <a:ext cx="0" cy="0"/>
          <a:chOff x="0" y="0"/>
          <a:chExt cx="0" cy="0"/>
        </a:xfrm>
      </p:grpSpPr>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t>‹#›</a:t>
            </a:fld>
            <a:endParaRPr lang="zh-CN" altLang="en-US" dirty="0"/>
          </a:p>
        </p:txBody>
      </p:sp>
      <p:grpSp>
        <p:nvGrpSpPr>
          <p:cNvPr id="47" name="组合 46"/>
          <p:cNvGrpSpPr>
            <a:grpSpLocks noChangeAspect="1"/>
          </p:cNvGrpSpPr>
          <p:nvPr userDrawn="1"/>
        </p:nvGrpSpPr>
        <p:grpSpPr>
          <a:xfrm>
            <a:off x="667474" y="6466911"/>
            <a:ext cx="514410" cy="144000"/>
            <a:chOff x="1913731" y="2709767"/>
            <a:chExt cx="1412079" cy="395287"/>
          </a:xfrm>
        </p:grpSpPr>
        <p:sp>
          <p:nvSpPr>
            <p:cNvPr id="48" name="Freeform 9"/>
            <p:cNvSpPr>
              <a:spLocks noEditPoints="1"/>
            </p:cNvSpPr>
            <p:nvPr/>
          </p:nvSpPr>
          <p:spPr bwMode="auto">
            <a:xfrm>
              <a:off x="2314573" y="2734013"/>
              <a:ext cx="282575" cy="360362"/>
            </a:xfrm>
            <a:custGeom>
              <a:avLst/>
              <a:gdLst>
                <a:gd name="T0" fmla="*/ 41 w 153"/>
                <a:gd name="T1" fmla="*/ 70 h 196"/>
                <a:gd name="T2" fmla="*/ 37 w 153"/>
                <a:gd name="T3" fmla="*/ 30 h 196"/>
                <a:gd name="T4" fmla="*/ 81 w 153"/>
                <a:gd name="T5" fmla="*/ 17 h 196"/>
                <a:gd name="T6" fmla="*/ 92 w 153"/>
                <a:gd name="T7" fmla="*/ 35 h 196"/>
                <a:gd name="T8" fmla="*/ 115 w 153"/>
                <a:gd name="T9" fmla="*/ 18 h 196"/>
                <a:gd name="T10" fmla="*/ 105 w 153"/>
                <a:gd name="T11" fmla="*/ 10 h 196"/>
                <a:gd name="T12" fmla="*/ 124 w 153"/>
                <a:gd name="T13" fmla="*/ 6 h 196"/>
                <a:gd name="T14" fmla="*/ 139 w 153"/>
                <a:gd name="T15" fmla="*/ 28 h 196"/>
                <a:gd name="T16" fmla="*/ 119 w 153"/>
                <a:gd name="T17" fmla="*/ 33 h 196"/>
                <a:gd name="T18" fmla="*/ 90 w 153"/>
                <a:gd name="T19" fmla="*/ 47 h 196"/>
                <a:gd name="T20" fmla="*/ 113 w 153"/>
                <a:gd name="T21" fmla="*/ 43 h 196"/>
                <a:gd name="T22" fmla="*/ 142 w 153"/>
                <a:gd name="T23" fmla="*/ 49 h 196"/>
                <a:gd name="T24" fmla="*/ 145 w 153"/>
                <a:gd name="T25" fmla="*/ 70 h 196"/>
                <a:gd name="T26" fmla="*/ 111 w 153"/>
                <a:gd name="T27" fmla="*/ 95 h 196"/>
                <a:gd name="T28" fmla="*/ 92 w 153"/>
                <a:gd name="T29" fmla="*/ 115 h 196"/>
                <a:gd name="T30" fmla="*/ 146 w 153"/>
                <a:gd name="T31" fmla="*/ 115 h 196"/>
                <a:gd name="T32" fmla="*/ 151 w 153"/>
                <a:gd name="T33" fmla="*/ 123 h 196"/>
                <a:gd name="T34" fmla="*/ 104 w 153"/>
                <a:gd name="T35" fmla="*/ 133 h 196"/>
                <a:gd name="T36" fmla="*/ 111 w 153"/>
                <a:gd name="T37" fmla="*/ 153 h 196"/>
                <a:gd name="T38" fmla="*/ 114 w 153"/>
                <a:gd name="T39" fmla="*/ 166 h 196"/>
                <a:gd name="T40" fmla="*/ 102 w 153"/>
                <a:gd name="T41" fmla="*/ 194 h 196"/>
                <a:gd name="T42" fmla="*/ 71 w 153"/>
                <a:gd name="T43" fmla="*/ 184 h 196"/>
                <a:gd name="T44" fmla="*/ 80 w 153"/>
                <a:gd name="T45" fmla="*/ 143 h 196"/>
                <a:gd name="T46" fmla="*/ 19 w 153"/>
                <a:gd name="T47" fmla="*/ 163 h 196"/>
                <a:gd name="T48" fmla="*/ 11 w 153"/>
                <a:gd name="T49" fmla="*/ 165 h 196"/>
                <a:gd name="T50" fmla="*/ 0 w 153"/>
                <a:gd name="T51" fmla="*/ 161 h 196"/>
                <a:gd name="T52" fmla="*/ 8 w 153"/>
                <a:gd name="T53" fmla="*/ 152 h 196"/>
                <a:gd name="T54" fmla="*/ 57 w 153"/>
                <a:gd name="T55" fmla="*/ 136 h 196"/>
                <a:gd name="T56" fmla="*/ 74 w 153"/>
                <a:gd name="T57" fmla="*/ 112 h 196"/>
                <a:gd name="T58" fmla="*/ 48 w 153"/>
                <a:gd name="T59" fmla="*/ 100 h 196"/>
                <a:gd name="T60" fmla="*/ 41 w 153"/>
                <a:gd name="T61" fmla="*/ 114 h 196"/>
                <a:gd name="T62" fmla="*/ 19 w 153"/>
                <a:gd name="T63" fmla="*/ 107 h 196"/>
                <a:gd name="T64" fmla="*/ 30 w 153"/>
                <a:gd name="T65" fmla="*/ 80 h 196"/>
                <a:gd name="T66" fmla="*/ 41 w 153"/>
                <a:gd name="T67" fmla="*/ 70 h 196"/>
                <a:gd name="T68" fmla="*/ 54 w 153"/>
                <a:gd name="T69" fmla="*/ 91 h 196"/>
                <a:gd name="T70" fmla="*/ 108 w 153"/>
                <a:gd name="T71" fmla="*/ 77 h 196"/>
                <a:gd name="T72" fmla="*/ 121 w 153"/>
                <a:gd name="T73" fmla="*/ 66 h 196"/>
                <a:gd name="T74" fmla="*/ 122 w 153"/>
                <a:gd name="T75" fmla="*/ 55 h 196"/>
                <a:gd name="T76" fmla="*/ 112 w 153"/>
                <a:gd name="T77" fmla="*/ 53 h 196"/>
                <a:gd name="T78" fmla="*/ 56 w 153"/>
                <a:gd name="T79" fmla="*/ 83 h 196"/>
                <a:gd name="T80" fmla="*/ 54 w 153"/>
                <a:gd name="T81" fmla="*/ 91 h 196"/>
                <a:gd name="T82" fmla="*/ 84 w 153"/>
                <a:gd name="T83" fmla="*/ 41 h 196"/>
                <a:gd name="T84" fmla="*/ 62 w 153"/>
                <a:gd name="T85" fmla="*/ 33 h 196"/>
                <a:gd name="T86" fmla="*/ 62 w 153"/>
                <a:gd name="T87" fmla="*/ 56 h 196"/>
                <a:gd name="T88" fmla="*/ 84 w 153"/>
                <a:gd name="T89" fmla="*/ 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 h="196">
                  <a:moveTo>
                    <a:pt x="41" y="70"/>
                  </a:moveTo>
                  <a:cubicBezTo>
                    <a:pt x="28" y="57"/>
                    <a:pt x="27" y="43"/>
                    <a:pt x="37" y="30"/>
                  </a:cubicBezTo>
                  <a:cubicBezTo>
                    <a:pt x="42" y="22"/>
                    <a:pt x="74" y="12"/>
                    <a:pt x="81" y="17"/>
                  </a:cubicBezTo>
                  <a:cubicBezTo>
                    <a:pt x="86" y="21"/>
                    <a:pt x="88" y="28"/>
                    <a:pt x="92" y="35"/>
                  </a:cubicBezTo>
                  <a:cubicBezTo>
                    <a:pt x="98" y="30"/>
                    <a:pt x="106" y="24"/>
                    <a:pt x="115" y="18"/>
                  </a:cubicBezTo>
                  <a:cubicBezTo>
                    <a:pt x="111" y="14"/>
                    <a:pt x="108" y="12"/>
                    <a:pt x="105" y="10"/>
                  </a:cubicBezTo>
                  <a:cubicBezTo>
                    <a:pt x="110" y="0"/>
                    <a:pt x="118" y="0"/>
                    <a:pt x="124" y="6"/>
                  </a:cubicBezTo>
                  <a:cubicBezTo>
                    <a:pt x="131" y="12"/>
                    <a:pt x="134" y="20"/>
                    <a:pt x="139" y="28"/>
                  </a:cubicBezTo>
                  <a:cubicBezTo>
                    <a:pt x="132" y="30"/>
                    <a:pt x="126" y="34"/>
                    <a:pt x="119" y="33"/>
                  </a:cubicBezTo>
                  <a:cubicBezTo>
                    <a:pt x="107" y="31"/>
                    <a:pt x="98" y="35"/>
                    <a:pt x="90" y="47"/>
                  </a:cubicBezTo>
                  <a:cubicBezTo>
                    <a:pt x="99" y="45"/>
                    <a:pt x="106" y="43"/>
                    <a:pt x="113" y="43"/>
                  </a:cubicBezTo>
                  <a:cubicBezTo>
                    <a:pt x="123" y="44"/>
                    <a:pt x="133" y="45"/>
                    <a:pt x="142" y="49"/>
                  </a:cubicBezTo>
                  <a:cubicBezTo>
                    <a:pt x="150" y="53"/>
                    <a:pt x="153" y="61"/>
                    <a:pt x="145" y="70"/>
                  </a:cubicBezTo>
                  <a:cubicBezTo>
                    <a:pt x="136" y="80"/>
                    <a:pt x="131" y="95"/>
                    <a:pt x="111" y="95"/>
                  </a:cubicBezTo>
                  <a:cubicBezTo>
                    <a:pt x="106" y="94"/>
                    <a:pt x="99" y="107"/>
                    <a:pt x="92" y="115"/>
                  </a:cubicBezTo>
                  <a:cubicBezTo>
                    <a:pt x="113" y="123"/>
                    <a:pt x="129" y="97"/>
                    <a:pt x="146" y="115"/>
                  </a:cubicBezTo>
                  <a:cubicBezTo>
                    <a:pt x="148" y="117"/>
                    <a:pt x="149" y="121"/>
                    <a:pt x="151" y="123"/>
                  </a:cubicBezTo>
                  <a:cubicBezTo>
                    <a:pt x="134" y="126"/>
                    <a:pt x="120" y="129"/>
                    <a:pt x="104" y="133"/>
                  </a:cubicBezTo>
                  <a:cubicBezTo>
                    <a:pt x="106" y="141"/>
                    <a:pt x="109" y="147"/>
                    <a:pt x="111" y="153"/>
                  </a:cubicBezTo>
                  <a:cubicBezTo>
                    <a:pt x="112" y="157"/>
                    <a:pt x="114" y="162"/>
                    <a:pt x="114" y="166"/>
                  </a:cubicBezTo>
                  <a:cubicBezTo>
                    <a:pt x="116" y="178"/>
                    <a:pt x="113" y="191"/>
                    <a:pt x="102" y="194"/>
                  </a:cubicBezTo>
                  <a:cubicBezTo>
                    <a:pt x="93" y="196"/>
                    <a:pt x="82" y="189"/>
                    <a:pt x="71" y="184"/>
                  </a:cubicBezTo>
                  <a:cubicBezTo>
                    <a:pt x="89" y="172"/>
                    <a:pt x="91" y="159"/>
                    <a:pt x="80" y="143"/>
                  </a:cubicBezTo>
                  <a:cubicBezTo>
                    <a:pt x="59" y="150"/>
                    <a:pt x="39" y="156"/>
                    <a:pt x="19" y="163"/>
                  </a:cubicBezTo>
                  <a:cubicBezTo>
                    <a:pt x="16" y="163"/>
                    <a:pt x="13" y="166"/>
                    <a:pt x="11" y="165"/>
                  </a:cubicBezTo>
                  <a:cubicBezTo>
                    <a:pt x="7" y="165"/>
                    <a:pt x="3" y="162"/>
                    <a:pt x="0" y="161"/>
                  </a:cubicBezTo>
                  <a:cubicBezTo>
                    <a:pt x="2" y="158"/>
                    <a:pt x="4" y="153"/>
                    <a:pt x="8" y="152"/>
                  </a:cubicBezTo>
                  <a:cubicBezTo>
                    <a:pt x="24" y="146"/>
                    <a:pt x="40" y="141"/>
                    <a:pt x="57" y="136"/>
                  </a:cubicBezTo>
                  <a:cubicBezTo>
                    <a:pt x="70" y="132"/>
                    <a:pt x="77" y="124"/>
                    <a:pt x="74" y="112"/>
                  </a:cubicBezTo>
                  <a:cubicBezTo>
                    <a:pt x="64" y="107"/>
                    <a:pt x="56" y="104"/>
                    <a:pt x="48" y="100"/>
                  </a:cubicBezTo>
                  <a:cubicBezTo>
                    <a:pt x="47" y="103"/>
                    <a:pt x="44" y="108"/>
                    <a:pt x="41" y="114"/>
                  </a:cubicBezTo>
                  <a:cubicBezTo>
                    <a:pt x="33" y="112"/>
                    <a:pt x="26" y="109"/>
                    <a:pt x="19" y="107"/>
                  </a:cubicBezTo>
                  <a:cubicBezTo>
                    <a:pt x="22" y="98"/>
                    <a:pt x="25" y="88"/>
                    <a:pt x="30" y="80"/>
                  </a:cubicBezTo>
                  <a:cubicBezTo>
                    <a:pt x="32" y="76"/>
                    <a:pt x="38" y="74"/>
                    <a:pt x="41" y="70"/>
                  </a:cubicBezTo>
                  <a:close/>
                  <a:moveTo>
                    <a:pt x="54" y="91"/>
                  </a:moveTo>
                  <a:cubicBezTo>
                    <a:pt x="72" y="86"/>
                    <a:pt x="90" y="83"/>
                    <a:pt x="108" y="77"/>
                  </a:cubicBezTo>
                  <a:cubicBezTo>
                    <a:pt x="113" y="76"/>
                    <a:pt x="117" y="70"/>
                    <a:pt x="121" y="66"/>
                  </a:cubicBezTo>
                  <a:cubicBezTo>
                    <a:pt x="123" y="63"/>
                    <a:pt x="123" y="58"/>
                    <a:pt x="122" y="55"/>
                  </a:cubicBezTo>
                  <a:cubicBezTo>
                    <a:pt x="121" y="53"/>
                    <a:pt x="115" y="52"/>
                    <a:pt x="112" y="53"/>
                  </a:cubicBezTo>
                  <a:cubicBezTo>
                    <a:pt x="94" y="63"/>
                    <a:pt x="75" y="72"/>
                    <a:pt x="56" y="83"/>
                  </a:cubicBezTo>
                  <a:cubicBezTo>
                    <a:pt x="54" y="84"/>
                    <a:pt x="54" y="88"/>
                    <a:pt x="54" y="91"/>
                  </a:cubicBezTo>
                  <a:close/>
                  <a:moveTo>
                    <a:pt x="84" y="41"/>
                  </a:moveTo>
                  <a:cubicBezTo>
                    <a:pt x="76" y="38"/>
                    <a:pt x="70" y="36"/>
                    <a:pt x="62" y="33"/>
                  </a:cubicBezTo>
                  <a:cubicBezTo>
                    <a:pt x="62" y="40"/>
                    <a:pt x="62" y="47"/>
                    <a:pt x="62" y="56"/>
                  </a:cubicBezTo>
                  <a:cubicBezTo>
                    <a:pt x="70" y="51"/>
                    <a:pt x="76" y="47"/>
                    <a:pt x="84" y="4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49" name="组合 48"/>
            <p:cNvGrpSpPr/>
            <p:nvPr/>
          </p:nvGrpSpPr>
          <p:grpSpPr>
            <a:xfrm>
              <a:off x="3011484" y="2709767"/>
              <a:ext cx="314326" cy="395287"/>
              <a:chOff x="2400694" y="3942167"/>
              <a:chExt cx="314326" cy="395287"/>
            </a:xfrm>
          </p:grpSpPr>
          <p:sp>
            <p:nvSpPr>
              <p:cNvPr id="56" name="Freeform 15"/>
              <p:cNvSpPr/>
              <p:nvPr/>
            </p:nvSpPr>
            <p:spPr bwMode="auto">
              <a:xfrm>
                <a:off x="2449907" y="3942167"/>
                <a:ext cx="171450" cy="209550"/>
              </a:xfrm>
              <a:custGeom>
                <a:avLst/>
                <a:gdLst>
                  <a:gd name="T0" fmla="*/ 71 w 93"/>
                  <a:gd name="T1" fmla="*/ 65 h 114"/>
                  <a:gd name="T2" fmla="*/ 90 w 93"/>
                  <a:gd name="T3" fmla="*/ 83 h 114"/>
                  <a:gd name="T4" fmla="*/ 70 w 93"/>
                  <a:gd name="T5" fmla="*/ 95 h 114"/>
                  <a:gd name="T6" fmla="*/ 33 w 93"/>
                  <a:gd name="T7" fmla="*/ 107 h 114"/>
                  <a:gd name="T8" fmla="*/ 0 w 93"/>
                  <a:gd name="T9" fmla="*/ 102 h 114"/>
                  <a:gd name="T10" fmla="*/ 40 w 93"/>
                  <a:gd name="T11" fmla="*/ 64 h 114"/>
                  <a:gd name="T12" fmla="*/ 5 w 93"/>
                  <a:gd name="T13" fmla="*/ 68 h 114"/>
                  <a:gd name="T14" fmla="*/ 0 w 93"/>
                  <a:gd name="T15" fmla="*/ 58 h 114"/>
                  <a:gd name="T16" fmla="*/ 20 w 93"/>
                  <a:gd name="T17" fmla="*/ 53 h 114"/>
                  <a:gd name="T18" fmla="*/ 45 w 93"/>
                  <a:gd name="T19" fmla="*/ 20 h 114"/>
                  <a:gd name="T20" fmla="*/ 54 w 93"/>
                  <a:gd name="T21" fmla="*/ 0 h 114"/>
                  <a:gd name="T22" fmla="*/ 74 w 93"/>
                  <a:gd name="T23" fmla="*/ 13 h 114"/>
                  <a:gd name="T24" fmla="*/ 87 w 93"/>
                  <a:gd name="T25" fmla="*/ 25 h 114"/>
                  <a:gd name="T26" fmla="*/ 93 w 93"/>
                  <a:gd name="T27" fmla="*/ 34 h 114"/>
                  <a:gd name="T28" fmla="*/ 87 w 93"/>
                  <a:gd name="T29" fmla="*/ 41 h 114"/>
                  <a:gd name="T30" fmla="*/ 71 w 93"/>
                  <a:gd name="T31"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14">
                    <a:moveTo>
                      <a:pt x="71" y="65"/>
                    </a:moveTo>
                    <a:cubicBezTo>
                      <a:pt x="80" y="72"/>
                      <a:pt x="90" y="77"/>
                      <a:pt x="90" y="83"/>
                    </a:cubicBezTo>
                    <a:cubicBezTo>
                      <a:pt x="91" y="95"/>
                      <a:pt x="78" y="92"/>
                      <a:pt x="70" y="95"/>
                    </a:cubicBezTo>
                    <a:cubicBezTo>
                      <a:pt x="58" y="99"/>
                      <a:pt x="45" y="103"/>
                      <a:pt x="33" y="107"/>
                    </a:cubicBezTo>
                    <a:cubicBezTo>
                      <a:pt x="22" y="110"/>
                      <a:pt x="11" y="114"/>
                      <a:pt x="0" y="102"/>
                    </a:cubicBezTo>
                    <a:cubicBezTo>
                      <a:pt x="17" y="92"/>
                      <a:pt x="47" y="95"/>
                      <a:pt x="40" y="64"/>
                    </a:cubicBezTo>
                    <a:cubicBezTo>
                      <a:pt x="29" y="65"/>
                      <a:pt x="17" y="67"/>
                      <a:pt x="5" y="68"/>
                    </a:cubicBezTo>
                    <a:cubicBezTo>
                      <a:pt x="4" y="68"/>
                      <a:pt x="2" y="62"/>
                      <a:pt x="0" y="58"/>
                    </a:cubicBezTo>
                    <a:cubicBezTo>
                      <a:pt x="8" y="56"/>
                      <a:pt x="14" y="55"/>
                      <a:pt x="20" y="53"/>
                    </a:cubicBezTo>
                    <a:cubicBezTo>
                      <a:pt x="36" y="48"/>
                      <a:pt x="47" y="40"/>
                      <a:pt x="45" y="20"/>
                    </a:cubicBezTo>
                    <a:cubicBezTo>
                      <a:pt x="45" y="14"/>
                      <a:pt x="51" y="7"/>
                      <a:pt x="54" y="0"/>
                    </a:cubicBezTo>
                    <a:cubicBezTo>
                      <a:pt x="61" y="4"/>
                      <a:pt x="68" y="8"/>
                      <a:pt x="74" y="13"/>
                    </a:cubicBezTo>
                    <a:cubicBezTo>
                      <a:pt x="79" y="17"/>
                      <a:pt x="83" y="21"/>
                      <a:pt x="87" y="25"/>
                    </a:cubicBezTo>
                    <a:cubicBezTo>
                      <a:pt x="89" y="28"/>
                      <a:pt x="93" y="30"/>
                      <a:pt x="93" y="34"/>
                    </a:cubicBezTo>
                    <a:cubicBezTo>
                      <a:pt x="93" y="36"/>
                      <a:pt x="89" y="40"/>
                      <a:pt x="87" y="41"/>
                    </a:cubicBezTo>
                    <a:cubicBezTo>
                      <a:pt x="70" y="44"/>
                      <a:pt x="69" y="56"/>
                      <a:pt x="71" y="6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6"/>
              <p:cNvSpPr/>
              <p:nvPr/>
            </p:nvSpPr>
            <p:spPr bwMode="auto">
              <a:xfrm>
                <a:off x="2400694" y="4162829"/>
                <a:ext cx="279400" cy="174625"/>
              </a:xfrm>
              <a:custGeom>
                <a:avLst/>
                <a:gdLst>
                  <a:gd name="T0" fmla="*/ 57 w 151"/>
                  <a:gd name="T1" fmla="*/ 0 h 95"/>
                  <a:gd name="T2" fmla="*/ 50 w 151"/>
                  <a:gd name="T3" fmla="*/ 27 h 95"/>
                  <a:gd name="T4" fmla="*/ 66 w 151"/>
                  <a:gd name="T5" fmla="*/ 48 h 95"/>
                  <a:gd name="T6" fmla="*/ 127 w 151"/>
                  <a:gd name="T7" fmla="*/ 56 h 95"/>
                  <a:gd name="T8" fmla="*/ 145 w 151"/>
                  <a:gd name="T9" fmla="*/ 52 h 95"/>
                  <a:gd name="T10" fmla="*/ 150 w 151"/>
                  <a:gd name="T11" fmla="*/ 62 h 95"/>
                  <a:gd name="T12" fmla="*/ 137 w 151"/>
                  <a:gd name="T13" fmla="*/ 78 h 95"/>
                  <a:gd name="T14" fmla="*/ 38 w 151"/>
                  <a:gd name="T15" fmla="*/ 46 h 95"/>
                  <a:gd name="T16" fmla="*/ 36 w 151"/>
                  <a:gd name="T17" fmla="*/ 42 h 95"/>
                  <a:gd name="T18" fmla="*/ 17 w 151"/>
                  <a:gd name="T19" fmla="*/ 58 h 95"/>
                  <a:gd name="T20" fmla="*/ 0 w 151"/>
                  <a:gd name="T21" fmla="*/ 51 h 95"/>
                  <a:gd name="T22" fmla="*/ 57 w 151"/>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95">
                    <a:moveTo>
                      <a:pt x="57" y="0"/>
                    </a:moveTo>
                    <a:cubicBezTo>
                      <a:pt x="56" y="6"/>
                      <a:pt x="53" y="16"/>
                      <a:pt x="50" y="27"/>
                    </a:cubicBezTo>
                    <a:cubicBezTo>
                      <a:pt x="55" y="33"/>
                      <a:pt x="60" y="41"/>
                      <a:pt x="66" y="48"/>
                    </a:cubicBezTo>
                    <a:cubicBezTo>
                      <a:pt x="80" y="67"/>
                      <a:pt x="110" y="71"/>
                      <a:pt x="127" y="56"/>
                    </a:cubicBezTo>
                    <a:cubicBezTo>
                      <a:pt x="131" y="53"/>
                      <a:pt x="139" y="52"/>
                      <a:pt x="145" y="52"/>
                    </a:cubicBezTo>
                    <a:cubicBezTo>
                      <a:pt x="146" y="52"/>
                      <a:pt x="151" y="60"/>
                      <a:pt x="150" y="62"/>
                    </a:cubicBezTo>
                    <a:cubicBezTo>
                      <a:pt x="146" y="68"/>
                      <a:pt x="143" y="76"/>
                      <a:pt x="137" y="78"/>
                    </a:cubicBezTo>
                    <a:cubicBezTo>
                      <a:pt x="98" y="95"/>
                      <a:pt x="60" y="82"/>
                      <a:pt x="38" y="46"/>
                    </a:cubicBezTo>
                    <a:cubicBezTo>
                      <a:pt x="37" y="45"/>
                      <a:pt x="37" y="44"/>
                      <a:pt x="36" y="42"/>
                    </a:cubicBezTo>
                    <a:cubicBezTo>
                      <a:pt x="29" y="48"/>
                      <a:pt x="24" y="55"/>
                      <a:pt x="17" y="58"/>
                    </a:cubicBezTo>
                    <a:cubicBezTo>
                      <a:pt x="13" y="59"/>
                      <a:pt x="6" y="54"/>
                      <a:pt x="0" y="51"/>
                    </a:cubicBezTo>
                    <a:cubicBezTo>
                      <a:pt x="20" y="33"/>
                      <a:pt x="39" y="16"/>
                      <a:pt x="5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1"/>
              <p:cNvSpPr/>
              <p:nvPr/>
            </p:nvSpPr>
            <p:spPr bwMode="auto">
              <a:xfrm>
                <a:off x="2526107" y="4119967"/>
                <a:ext cx="188913" cy="109537"/>
              </a:xfrm>
              <a:custGeom>
                <a:avLst/>
                <a:gdLst>
                  <a:gd name="T0" fmla="*/ 34 w 102"/>
                  <a:gd name="T1" fmla="*/ 50 h 60"/>
                  <a:gd name="T2" fmla="*/ 19 w 102"/>
                  <a:gd name="T3" fmla="*/ 59 h 60"/>
                  <a:gd name="T4" fmla="*/ 0 w 102"/>
                  <a:gd name="T5" fmla="*/ 44 h 60"/>
                  <a:gd name="T6" fmla="*/ 9 w 102"/>
                  <a:gd name="T7" fmla="*/ 36 h 60"/>
                  <a:gd name="T8" fmla="*/ 55 w 102"/>
                  <a:gd name="T9" fmla="*/ 15 h 60"/>
                  <a:gd name="T10" fmla="*/ 94 w 102"/>
                  <a:gd name="T11" fmla="*/ 11 h 60"/>
                  <a:gd name="T12" fmla="*/ 101 w 102"/>
                  <a:gd name="T13" fmla="*/ 22 h 60"/>
                  <a:gd name="T14" fmla="*/ 92 w 102"/>
                  <a:gd name="T15" fmla="*/ 32 h 60"/>
                  <a:gd name="T16" fmla="*/ 64 w 102"/>
                  <a:gd name="T17" fmla="*/ 28 h 60"/>
                  <a:gd name="T18" fmla="*/ 34 w 102"/>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0">
                    <a:moveTo>
                      <a:pt x="34" y="50"/>
                    </a:moveTo>
                    <a:cubicBezTo>
                      <a:pt x="33" y="55"/>
                      <a:pt x="28" y="60"/>
                      <a:pt x="19" y="59"/>
                    </a:cubicBezTo>
                    <a:cubicBezTo>
                      <a:pt x="9" y="59"/>
                      <a:pt x="0" y="56"/>
                      <a:pt x="0" y="44"/>
                    </a:cubicBezTo>
                    <a:cubicBezTo>
                      <a:pt x="0" y="41"/>
                      <a:pt x="5" y="37"/>
                      <a:pt x="9" y="36"/>
                    </a:cubicBezTo>
                    <a:cubicBezTo>
                      <a:pt x="24" y="28"/>
                      <a:pt x="40" y="22"/>
                      <a:pt x="55" y="15"/>
                    </a:cubicBezTo>
                    <a:cubicBezTo>
                      <a:pt x="68" y="9"/>
                      <a:pt x="80" y="0"/>
                      <a:pt x="94" y="11"/>
                    </a:cubicBezTo>
                    <a:cubicBezTo>
                      <a:pt x="98" y="13"/>
                      <a:pt x="102" y="19"/>
                      <a:pt x="101" y="22"/>
                    </a:cubicBezTo>
                    <a:cubicBezTo>
                      <a:pt x="101" y="26"/>
                      <a:pt x="95" y="32"/>
                      <a:pt x="92" y="32"/>
                    </a:cubicBezTo>
                    <a:cubicBezTo>
                      <a:pt x="82" y="32"/>
                      <a:pt x="73" y="31"/>
                      <a:pt x="64" y="28"/>
                    </a:cubicBezTo>
                    <a:cubicBezTo>
                      <a:pt x="49" y="23"/>
                      <a:pt x="34" y="31"/>
                      <a:pt x="34" y="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2675728" y="2733579"/>
              <a:ext cx="257176" cy="347662"/>
              <a:chOff x="2406650" y="3605213"/>
              <a:chExt cx="257176" cy="347662"/>
            </a:xfrm>
          </p:grpSpPr>
          <p:sp>
            <p:nvSpPr>
              <p:cNvPr id="54" name="Freeform 10"/>
              <p:cNvSpPr>
                <a:spLocks noEditPoints="1"/>
              </p:cNvSpPr>
              <p:nvPr/>
            </p:nvSpPr>
            <p:spPr bwMode="auto">
              <a:xfrm>
                <a:off x="2414588" y="3605213"/>
                <a:ext cx="249238" cy="347662"/>
              </a:xfrm>
              <a:custGeom>
                <a:avLst/>
                <a:gdLst>
                  <a:gd name="T0" fmla="*/ 34 w 135"/>
                  <a:gd name="T1" fmla="*/ 74 h 189"/>
                  <a:gd name="T2" fmla="*/ 17 w 135"/>
                  <a:gd name="T3" fmla="*/ 73 h 189"/>
                  <a:gd name="T4" fmla="*/ 1 w 135"/>
                  <a:gd name="T5" fmla="*/ 57 h 189"/>
                  <a:gd name="T6" fmla="*/ 39 w 135"/>
                  <a:gd name="T7" fmla="*/ 9 h 189"/>
                  <a:gd name="T8" fmla="*/ 68 w 135"/>
                  <a:gd name="T9" fmla="*/ 36 h 189"/>
                  <a:gd name="T10" fmla="*/ 92 w 135"/>
                  <a:gd name="T11" fmla="*/ 9 h 189"/>
                  <a:gd name="T12" fmla="*/ 109 w 135"/>
                  <a:gd name="T13" fmla="*/ 9 h 189"/>
                  <a:gd name="T14" fmla="*/ 115 w 135"/>
                  <a:gd name="T15" fmla="*/ 15 h 189"/>
                  <a:gd name="T16" fmla="*/ 128 w 135"/>
                  <a:gd name="T17" fmla="*/ 29 h 189"/>
                  <a:gd name="T18" fmla="*/ 112 w 135"/>
                  <a:gd name="T19" fmla="*/ 37 h 189"/>
                  <a:gd name="T20" fmla="*/ 105 w 135"/>
                  <a:gd name="T21" fmla="*/ 72 h 189"/>
                  <a:gd name="T22" fmla="*/ 92 w 135"/>
                  <a:gd name="T23" fmla="*/ 101 h 189"/>
                  <a:gd name="T24" fmla="*/ 98 w 135"/>
                  <a:gd name="T25" fmla="*/ 102 h 189"/>
                  <a:gd name="T26" fmla="*/ 135 w 135"/>
                  <a:gd name="T27" fmla="*/ 135 h 189"/>
                  <a:gd name="T28" fmla="*/ 125 w 135"/>
                  <a:gd name="T29" fmla="*/ 178 h 189"/>
                  <a:gd name="T30" fmla="*/ 99 w 135"/>
                  <a:gd name="T31" fmla="*/ 176 h 189"/>
                  <a:gd name="T32" fmla="*/ 95 w 135"/>
                  <a:gd name="T33" fmla="*/ 168 h 189"/>
                  <a:gd name="T34" fmla="*/ 111 w 135"/>
                  <a:gd name="T35" fmla="*/ 155 h 189"/>
                  <a:gd name="T36" fmla="*/ 110 w 135"/>
                  <a:gd name="T37" fmla="*/ 119 h 189"/>
                  <a:gd name="T38" fmla="*/ 96 w 135"/>
                  <a:gd name="T39" fmla="*/ 115 h 189"/>
                  <a:gd name="T40" fmla="*/ 58 w 135"/>
                  <a:gd name="T41" fmla="*/ 130 h 189"/>
                  <a:gd name="T42" fmla="*/ 40 w 135"/>
                  <a:gd name="T43" fmla="*/ 132 h 189"/>
                  <a:gd name="T44" fmla="*/ 41 w 135"/>
                  <a:gd name="T45" fmla="*/ 115 h 189"/>
                  <a:gd name="T46" fmla="*/ 54 w 135"/>
                  <a:gd name="T47" fmla="*/ 86 h 189"/>
                  <a:gd name="T48" fmla="*/ 44 w 135"/>
                  <a:gd name="T49" fmla="*/ 91 h 189"/>
                  <a:gd name="T50" fmla="*/ 25 w 135"/>
                  <a:gd name="T51" fmla="*/ 93 h 189"/>
                  <a:gd name="T52" fmla="*/ 34 w 135"/>
                  <a:gd name="T53" fmla="*/ 74 h 189"/>
                  <a:gd name="T54" fmla="*/ 90 w 135"/>
                  <a:gd name="T55" fmla="*/ 71 h 189"/>
                  <a:gd name="T56" fmla="*/ 88 w 135"/>
                  <a:gd name="T57" fmla="*/ 66 h 189"/>
                  <a:gd name="T58" fmla="*/ 76 w 135"/>
                  <a:gd name="T59" fmla="*/ 71 h 189"/>
                  <a:gd name="T60" fmla="*/ 65 w 135"/>
                  <a:gd name="T61" fmla="*/ 107 h 189"/>
                  <a:gd name="T62" fmla="*/ 69 w 135"/>
                  <a:gd name="T63" fmla="*/ 109 h 189"/>
                  <a:gd name="T64" fmla="*/ 90 w 135"/>
                  <a:gd name="T65" fmla="*/ 7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89">
                    <a:moveTo>
                      <a:pt x="34" y="74"/>
                    </a:moveTo>
                    <a:cubicBezTo>
                      <a:pt x="30" y="74"/>
                      <a:pt x="23" y="72"/>
                      <a:pt x="17" y="73"/>
                    </a:cubicBezTo>
                    <a:cubicBezTo>
                      <a:pt x="5" y="73"/>
                      <a:pt x="0" y="68"/>
                      <a:pt x="1" y="57"/>
                    </a:cubicBezTo>
                    <a:cubicBezTo>
                      <a:pt x="2" y="38"/>
                      <a:pt x="20" y="14"/>
                      <a:pt x="39" y="9"/>
                    </a:cubicBezTo>
                    <a:cubicBezTo>
                      <a:pt x="52" y="6"/>
                      <a:pt x="62" y="14"/>
                      <a:pt x="68" y="36"/>
                    </a:cubicBezTo>
                    <a:cubicBezTo>
                      <a:pt x="76" y="26"/>
                      <a:pt x="84" y="17"/>
                      <a:pt x="92" y="9"/>
                    </a:cubicBezTo>
                    <a:cubicBezTo>
                      <a:pt x="98" y="3"/>
                      <a:pt x="103" y="0"/>
                      <a:pt x="109" y="9"/>
                    </a:cubicBezTo>
                    <a:cubicBezTo>
                      <a:pt x="111" y="11"/>
                      <a:pt x="113" y="13"/>
                      <a:pt x="115" y="15"/>
                    </a:cubicBezTo>
                    <a:cubicBezTo>
                      <a:pt x="120" y="19"/>
                      <a:pt x="124" y="24"/>
                      <a:pt x="128" y="29"/>
                    </a:cubicBezTo>
                    <a:cubicBezTo>
                      <a:pt x="123" y="31"/>
                      <a:pt x="118" y="34"/>
                      <a:pt x="112" y="37"/>
                    </a:cubicBezTo>
                    <a:cubicBezTo>
                      <a:pt x="123" y="50"/>
                      <a:pt x="109" y="60"/>
                      <a:pt x="105" y="72"/>
                    </a:cubicBezTo>
                    <a:cubicBezTo>
                      <a:pt x="102" y="82"/>
                      <a:pt x="97" y="91"/>
                      <a:pt x="92" y="101"/>
                    </a:cubicBezTo>
                    <a:cubicBezTo>
                      <a:pt x="94" y="102"/>
                      <a:pt x="96" y="102"/>
                      <a:pt x="98" y="102"/>
                    </a:cubicBezTo>
                    <a:cubicBezTo>
                      <a:pt x="128" y="99"/>
                      <a:pt x="135" y="106"/>
                      <a:pt x="135" y="135"/>
                    </a:cubicBezTo>
                    <a:cubicBezTo>
                      <a:pt x="135" y="150"/>
                      <a:pt x="135" y="165"/>
                      <a:pt x="125" y="178"/>
                    </a:cubicBezTo>
                    <a:cubicBezTo>
                      <a:pt x="115" y="189"/>
                      <a:pt x="107" y="189"/>
                      <a:pt x="99" y="176"/>
                    </a:cubicBezTo>
                    <a:cubicBezTo>
                      <a:pt x="97" y="172"/>
                      <a:pt x="96" y="169"/>
                      <a:pt x="95" y="168"/>
                    </a:cubicBezTo>
                    <a:cubicBezTo>
                      <a:pt x="102" y="163"/>
                      <a:pt x="111" y="159"/>
                      <a:pt x="111" y="155"/>
                    </a:cubicBezTo>
                    <a:cubicBezTo>
                      <a:pt x="113" y="143"/>
                      <a:pt x="111" y="131"/>
                      <a:pt x="110" y="119"/>
                    </a:cubicBezTo>
                    <a:cubicBezTo>
                      <a:pt x="109" y="117"/>
                      <a:pt x="100" y="114"/>
                      <a:pt x="96" y="115"/>
                    </a:cubicBezTo>
                    <a:cubicBezTo>
                      <a:pt x="84" y="119"/>
                      <a:pt x="71" y="125"/>
                      <a:pt x="58" y="130"/>
                    </a:cubicBezTo>
                    <a:cubicBezTo>
                      <a:pt x="53" y="132"/>
                      <a:pt x="46" y="132"/>
                      <a:pt x="40" y="132"/>
                    </a:cubicBezTo>
                    <a:cubicBezTo>
                      <a:pt x="40" y="127"/>
                      <a:pt x="39" y="120"/>
                      <a:pt x="41" y="115"/>
                    </a:cubicBezTo>
                    <a:cubicBezTo>
                      <a:pt x="45" y="105"/>
                      <a:pt x="51" y="97"/>
                      <a:pt x="54" y="86"/>
                    </a:cubicBezTo>
                    <a:cubicBezTo>
                      <a:pt x="51" y="88"/>
                      <a:pt x="48" y="91"/>
                      <a:pt x="44" y="91"/>
                    </a:cubicBezTo>
                    <a:cubicBezTo>
                      <a:pt x="38" y="92"/>
                      <a:pt x="31" y="92"/>
                      <a:pt x="25" y="93"/>
                    </a:cubicBezTo>
                    <a:cubicBezTo>
                      <a:pt x="27" y="87"/>
                      <a:pt x="30" y="82"/>
                      <a:pt x="34" y="74"/>
                    </a:cubicBezTo>
                    <a:close/>
                    <a:moveTo>
                      <a:pt x="90" y="71"/>
                    </a:moveTo>
                    <a:cubicBezTo>
                      <a:pt x="89" y="69"/>
                      <a:pt x="89" y="68"/>
                      <a:pt x="88" y="66"/>
                    </a:cubicBezTo>
                    <a:cubicBezTo>
                      <a:pt x="84" y="68"/>
                      <a:pt x="77" y="68"/>
                      <a:pt x="76" y="71"/>
                    </a:cubicBezTo>
                    <a:cubicBezTo>
                      <a:pt x="72" y="83"/>
                      <a:pt x="69" y="95"/>
                      <a:pt x="65" y="107"/>
                    </a:cubicBezTo>
                    <a:cubicBezTo>
                      <a:pt x="66" y="108"/>
                      <a:pt x="68" y="109"/>
                      <a:pt x="69" y="109"/>
                    </a:cubicBezTo>
                    <a:cubicBezTo>
                      <a:pt x="76" y="96"/>
                      <a:pt x="83" y="84"/>
                      <a:pt x="90" y="7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2"/>
              <p:cNvSpPr/>
              <p:nvPr/>
            </p:nvSpPr>
            <p:spPr bwMode="auto">
              <a:xfrm>
                <a:off x="2406650" y="3860800"/>
                <a:ext cx="187325" cy="87312"/>
              </a:xfrm>
              <a:custGeom>
                <a:avLst/>
                <a:gdLst>
                  <a:gd name="T0" fmla="*/ 25 w 101"/>
                  <a:gd name="T1" fmla="*/ 22 h 47"/>
                  <a:gd name="T2" fmla="*/ 21 w 101"/>
                  <a:gd name="T3" fmla="*/ 34 h 47"/>
                  <a:gd name="T4" fmla="*/ 14 w 101"/>
                  <a:gd name="T5" fmla="*/ 47 h 47"/>
                  <a:gd name="T6" fmla="*/ 1 w 101"/>
                  <a:gd name="T7" fmla="*/ 37 h 47"/>
                  <a:gd name="T8" fmla="*/ 9 w 101"/>
                  <a:gd name="T9" fmla="*/ 20 h 47"/>
                  <a:gd name="T10" fmla="*/ 39 w 101"/>
                  <a:gd name="T11" fmla="*/ 12 h 47"/>
                  <a:gd name="T12" fmla="*/ 74 w 101"/>
                  <a:gd name="T13" fmla="*/ 2 h 47"/>
                  <a:gd name="T14" fmla="*/ 92 w 101"/>
                  <a:gd name="T15" fmla="*/ 1 h 47"/>
                  <a:gd name="T16" fmla="*/ 101 w 101"/>
                  <a:gd name="T17" fmla="*/ 11 h 47"/>
                  <a:gd name="T18" fmla="*/ 87 w 101"/>
                  <a:gd name="T19" fmla="*/ 19 h 47"/>
                  <a:gd name="T20" fmla="*/ 74 w 101"/>
                  <a:gd name="T21" fmla="*/ 16 h 47"/>
                  <a:gd name="T22" fmla="*/ 63 w 101"/>
                  <a:gd name="T23" fmla="*/ 19 h 47"/>
                  <a:gd name="T24" fmla="*/ 34 w 101"/>
                  <a:gd name="T25" fmla="*/ 26 h 47"/>
                  <a:gd name="T26" fmla="*/ 25 w 101"/>
                  <a:gd name="T27" fmla="*/ 2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47">
                    <a:moveTo>
                      <a:pt x="25" y="22"/>
                    </a:moveTo>
                    <a:cubicBezTo>
                      <a:pt x="24" y="26"/>
                      <a:pt x="23" y="30"/>
                      <a:pt x="21" y="34"/>
                    </a:cubicBezTo>
                    <a:cubicBezTo>
                      <a:pt x="19" y="38"/>
                      <a:pt x="17" y="43"/>
                      <a:pt x="14" y="47"/>
                    </a:cubicBezTo>
                    <a:cubicBezTo>
                      <a:pt x="10" y="44"/>
                      <a:pt x="1" y="41"/>
                      <a:pt x="1" y="37"/>
                    </a:cubicBezTo>
                    <a:cubicBezTo>
                      <a:pt x="0" y="31"/>
                      <a:pt x="4" y="22"/>
                      <a:pt x="9" y="20"/>
                    </a:cubicBezTo>
                    <a:cubicBezTo>
                      <a:pt x="18" y="16"/>
                      <a:pt x="29" y="15"/>
                      <a:pt x="39" y="12"/>
                    </a:cubicBezTo>
                    <a:cubicBezTo>
                      <a:pt x="51" y="9"/>
                      <a:pt x="62" y="5"/>
                      <a:pt x="74" y="2"/>
                    </a:cubicBezTo>
                    <a:cubicBezTo>
                      <a:pt x="80" y="1"/>
                      <a:pt x="86" y="0"/>
                      <a:pt x="92" y="1"/>
                    </a:cubicBezTo>
                    <a:cubicBezTo>
                      <a:pt x="95" y="2"/>
                      <a:pt x="98" y="7"/>
                      <a:pt x="101" y="11"/>
                    </a:cubicBezTo>
                    <a:cubicBezTo>
                      <a:pt x="96" y="14"/>
                      <a:pt x="92" y="18"/>
                      <a:pt x="87" y="19"/>
                    </a:cubicBezTo>
                    <a:cubicBezTo>
                      <a:pt x="83" y="20"/>
                      <a:pt x="79" y="16"/>
                      <a:pt x="74" y="16"/>
                    </a:cubicBezTo>
                    <a:cubicBezTo>
                      <a:pt x="71" y="15"/>
                      <a:pt x="65" y="17"/>
                      <a:pt x="63" y="19"/>
                    </a:cubicBezTo>
                    <a:cubicBezTo>
                      <a:pt x="52" y="38"/>
                      <a:pt x="52" y="38"/>
                      <a:pt x="34" y="26"/>
                    </a:cubicBezTo>
                    <a:cubicBezTo>
                      <a:pt x="32" y="24"/>
                      <a:pt x="29" y="23"/>
                      <a:pt x="25" y="2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1" name="组合 50"/>
            <p:cNvGrpSpPr/>
            <p:nvPr/>
          </p:nvGrpSpPr>
          <p:grpSpPr>
            <a:xfrm>
              <a:off x="1913731" y="2720879"/>
              <a:ext cx="322262" cy="373062"/>
              <a:chOff x="2395538" y="2817813"/>
              <a:chExt cx="322262" cy="373062"/>
            </a:xfrm>
          </p:grpSpPr>
          <p:sp>
            <p:nvSpPr>
              <p:cNvPr id="52" name="Freeform 6"/>
              <p:cNvSpPr/>
              <p:nvPr/>
            </p:nvSpPr>
            <p:spPr bwMode="auto">
              <a:xfrm>
                <a:off x="2395538" y="2835275"/>
                <a:ext cx="296863" cy="355600"/>
              </a:xfrm>
              <a:custGeom>
                <a:avLst/>
                <a:gdLst>
                  <a:gd name="T0" fmla="*/ 114 w 161"/>
                  <a:gd name="T1" fmla="*/ 124 h 193"/>
                  <a:gd name="T2" fmla="*/ 58 w 161"/>
                  <a:gd name="T3" fmla="*/ 156 h 193"/>
                  <a:gd name="T4" fmla="*/ 38 w 161"/>
                  <a:gd name="T5" fmla="*/ 168 h 193"/>
                  <a:gd name="T6" fmla="*/ 18 w 161"/>
                  <a:gd name="T7" fmla="*/ 154 h 193"/>
                  <a:gd name="T8" fmla="*/ 21 w 161"/>
                  <a:gd name="T9" fmla="*/ 114 h 193"/>
                  <a:gd name="T10" fmla="*/ 15 w 161"/>
                  <a:gd name="T11" fmla="*/ 102 h 193"/>
                  <a:gd name="T12" fmla="*/ 13 w 161"/>
                  <a:gd name="T13" fmla="*/ 72 h 193"/>
                  <a:gd name="T14" fmla="*/ 30 w 161"/>
                  <a:gd name="T15" fmla="*/ 30 h 193"/>
                  <a:gd name="T16" fmla="*/ 41 w 161"/>
                  <a:gd name="T17" fmla="*/ 12 h 193"/>
                  <a:gd name="T18" fmla="*/ 55 w 161"/>
                  <a:gd name="T19" fmla="*/ 15 h 193"/>
                  <a:gd name="T20" fmla="*/ 60 w 161"/>
                  <a:gd name="T21" fmla="*/ 36 h 193"/>
                  <a:gd name="T22" fmla="*/ 61 w 161"/>
                  <a:gd name="T23" fmla="*/ 41 h 193"/>
                  <a:gd name="T24" fmla="*/ 68 w 161"/>
                  <a:gd name="T25" fmla="*/ 72 h 193"/>
                  <a:gd name="T26" fmla="*/ 51 w 161"/>
                  <a:gd name="T27" fmla="*/ 140 h 193"/>
                  <a:gd name="T28" fmla="*/ 69 w 161"/>
                  <a:gd name="T29" fmla="*/ 136 h 193"/>
                  <a:gd name="T30" fmla="*/ 60 w 161"/>
                  <a:gd name="T31" fmla="*/ 106 h 193"/>
                  <a:gd name="T32" fmla="*/ 66 w 161"/>
                  <a:gd name="T33" fmla="*/ 89 h 193"/>
                  <a:gd name="T34" fmla="*/ 83 w 161"/>
                  <a:gd name="T35" fmla="*/ 96 h 193"/>
                  <a:gd name="T36" fmla="*/ 79 w 161"/>
                  <a:gd name="T37" fmla="*/ 76 h 193"/>
                  <a:gd name="T38" fmla="*/ 96 w 161"/>
                  <a:gd name="T39" fmla="*/ 69 h 193"/>
                  <a:gd name="T40" fmla="*/ 82 w 161"/>
                  <a:gd name="T41" fmla="*/ 63 h 193"/>
                  <a:gd name="T42" fmla="*/ 102 w 161"/>
                  <a:gd name="T43" fmla="*/ 42 h 193"/>
                  <a:gd name="T44" fmla="*/ 97 w 161"/>
                  <a:gd name="T45" fmla="*/ 20 h 193"/>
                  <a:gd name="T46" fmla="*/ 101 w 161"/>
                  <a:gd name="T47" fmla="*/ 11 h 193"/>
                  <a:gd name="T48" fmla="*/ 115 w 161"/>
                  <a:gd name="T49" fmla="*/ 6 h 193"/>
                  <a:gd name="T50" fmla="*/ 140 w 161"/>
                  <a:gd name="T51" fmla="*/ 16 h 193"/>
                  <a:gd name="T52" fmla="*/ 124 w 161"/>
                  <a:gd name="T53" fmla="*/ 35 h 193"/>
                  <a:gd name="T54" fmla="*/ 136 w 161"/>
                  <a:gd name="T55" fmla="*/ 33 h 193"/>
                  <a:gd name="T56" fmla="*/ 152 w 161"/>
                  <a:gd name="T57" fmla="*/ 51 h 193"/>
                  <a:gd name="T58" fmla="*/ 148 w 161"/>
                  <a:gd name="T59" fmla="*/ 87 h 193"/>
                  <a:gd name="T60" fmla="*/ 149 w 161"/>
                  <a:gd name="T61" fmla="*/ 96 h 193"/>
                  <a:gd name="T62" fmla="*/ 148 w 161"/>
                  <a:gd name="T63" fmla="*/ 116 h 193"/>
                  <a:gd name="T64" fmla="*/ 141 w 161"/>
                  <a:gd name="T65" fmla="*/ 140 h 193"/>
                  <a:gd name="T66" fmla="*/ 143 w 161"/>
                  <a:gd name="T67" fmla="*/ 172 h 193"/>
                  <a:gd name="T68" fmla="*/ 121 w 161"/>
                  <a:gd name="T69" fmla="*/ 188 h 193"/>
                  <a:gd name="T70" fmla="*/ 87 w 161"/>
                  <a:gd name="T71" fmla="*/ 162 h 193"/>
                  <a:gd name="T72" fmla="*/ 88 w 161"/>
                  <a:gd name="T73" fmla="*/ 144 h 193"/>
                  <a:gd name="T74" fmla="*/ 103 w 161"/>
                  <a:gd name="T75" fmla="*/ 150 h 193"/>
                  <a:gd name="T76" fmla="*/ 107 w 161"/>
                  <a:gd name="T77" fmla="*/ 156 h 193"/>
                  <a:gd name="T78" fmla="*/ 114 w 161"/>
                  <a:gd name="T79" fmla="*/ 161 h 193"/>
                  <a:gd name="T80" fmla="*/ 118 w 161"/>
                  <a:gd name="T81" fmla="*/ 154 h 193"/>
                  <a:gd name="T82" fmla="*/ 114 w 161"/>
                  <a:gd name="T83" fmla="*/ 12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193">
                    <a:moveTo>
                      <a:pt x="114" y="124"/>
                    </a:moveTo>
                    <a:cubicBezTo>
                      <a:pt x="93" y="136"/>
                      <a:pt x="76" y="146"/>
                      <a:pt x="58" y="156"/>
                    </a:cubicBezTo>
                    <a:cubicBezTo>
                      <a:pt x="51" y="160"/>
                      <a:pt x="45" y="164"/>
                      <a:pt x="38" y="168"/>
                    </a:cubicBezTo>
                    <a:cubicBezTo>
                      <a:pt x="24" y="174"/>
                      <a:pt x="18" y="170"/>
                      <a:pt x="18" y="154"/>
                    </a:cubicBezTo>
                    <a:cubicBezTo>
                      <a:pt x="19" y="141"/>
                      <a:pt x="21" y="128"/>
                      <a:pt x="21" y="114"/>
                    </a:cubicBezTo>
                    <a:cubicBezTo>
                      <a:pt x="21" y="110"/>
                      <a:pt x="19" y="104"/>
                      <a:pt x="15" y="102"/>
                    </a:cubicBezTo>
                    <a:cubicBezTo>
                      <a:pt x="2" y="91"/>
                      <a:pt x="0" y="81"/>
                      <a:pt x="13" y="72"/>
                    </a:cubicBezTo>
                    <a:cubicBezTo>
                      <a:pt x="28" y="60"/>
                      <a:pt x="30" y="47"/>
                      <a:pt x="30" y="30"/>
                    </a:cubicBezTo>
                    <a:cubicBezTo>
                      <a:pt x="30" y="24"/>
                      <a:pt x="36" y="16"/>
                      <a:pt x="41" y="12"/>
                    </a:cubicBezTo>
                    <a:cubicBezTo>
                      <a:pt x="43" y="10"/>
                      <a:pt x="53" y="12"/>
                      <a:pt x="55" y="15"/>
                    </a:cubicBezTo>
                    <a:cubicBezTo>
                      <a:pt x="59" y="21"/>
                      <a:pt x="59" y="29"/>
                      <a:pt x="60" y="36"/>
                    </a:cubicBezTo>
                    <a:cubicBezTo>
                      <a:pt x="61" y="38"/>
                      <a:pt x="61" y="40"/>
                      <a:pt x="61" y="41"/>
                    </a:cubicBezTo>
                    <a:cubicBezTo>
                      <a:pt x="82" y="49"/>
                      <a:pt x="82" y="54"/>
                      <a:pt x="68" y="72"/>
                    </a:cubicBezTo>
                    <a:cubicBezTo>
                      <a:pt x="53" y="91"/>
                      <a:pt x="37" y="111"/>
                      <a:pt x="51" y="140"/>
                    </a:cubicBezTo>
                    <a:cubicBezTo>
                      <a:pt x="57" y="139"/>
                      <a:pt x="64" y="137"/>
                      <a:pt x="69" y="136"/>
                    </a:cubicBezTo>
                    <a:cubicBezTo>
                      <a:pt x="66" y="125"/>
                      <a:pt x="61" y="116"/>
                      <a:pt x="60" y="106"/>
                    </a:cubicBezTo>
                    <a:cubicBezTo>
                      <a:pt x="59" y="101"/>
                      <a:pt x="64" y="95"/>
                      <a:pt x="66" y="89"/>
                    </a:cubicBezTo>
                    <a:cubicBezTo>
                      <a:pt x="70" y="91"/>
                      <a:pt x="75" y="93"/>
                      <a:pt x="83" y="96"/>
                    </a:cubicBezTo>
                    <a:cubicBezTo>
                      <a:pt x="82" y="89"/>
                      <a:pt x="80" y="83"/>
                      <a:pt x="79" y="76"/>
                    </a:cubicBezTo>
                    <a:cubicBezTo>
                      <a:pt x="84" y="74"/>
                      <a:pt x="88" y="72"/>
                      <a:pt x="96" y="69"/>
                    </a:cubicBezTo>
                    <a:cubicBezTo>
                      <a:pt x="90" y="66"/>
                      <a:pt x="87" y="65"/>
                      <a:pt x="82" y="63"/>
                    </a:cubicBezTo>
                    <a:cubicBezTo>
                      <a:pt x="88" y="56"/>
                      <a:pt x="94" y="49"/>
                      <a:pt x="102" y="42"/>
                    </a:cubicBezTo>
                    <a:cubicBezTo>
                      <a:pt x="84" y="36"/>
                      <a:pt x="85" y="29"/>
                      <a:pt x="97" y="20"/>
                    </a:cubicBezTo>
                    <a:cubicBezTo>
                      <a:pt x="99" y="18"/>
                      <a:pt x="99" y="14"/>
                      <a:pt x="101" y="11"/>
                    </a:cubicBezTo>
                    <a:cubicBezTo>
                      <a:pt x="104" y="4"/>
                      <a:pt x="106" y="0"/>
                      <a:pt x="115" y="6"/>
                    </a:cubicBezTo>
                    <a:cubicBezTo>
                      <a:pt x="122" y="10"/>
                      <a:pt x="130" y="12"/>
                      <a:pt x="140" y="16"/>
                    </a:cubicBezTo>
                    <a:cubicBezTo>
                      <a:pt x="134" y="23"/>
                      <a:pt x="130" y="29"/>
                      <a:pt x="124" y="35"/>
                    </a:cubicBezTo>
                    <a:cubicBezTo>
                      <a:pt x="128" y="35"/>
                      <a:pt x="132" y="34"/>
                      <a:pt x="136" y="33"/>
                    </a:cubicBezTo>
                    <a:cubicBezTo>
                      <a:pt x="149" y="32"/>
                      <a:pt x="154" y="38"/>
                      <a:pt x="152" y="51"/>
                    </a:cubicBezTo>
                    <a:cubicBezTo>
                      <a:pt x="150" y="63"/>
                      <a:pt x="149" y="75"/>
                      <a:pt x="148" y="87"/>
                    </a:cubicBezTo>
                    <a:cubicBezTo>
                      <a:pt x="147" y="90"/>
                      <a:pt x="147" y="95"/>
                      <a:pt x="149" y="96"/>
                    </a:cubicBezTo>
                    <a:cubicBezTo>
                      <a:pt x="161" y="104"/>
                      <a:pt x="154" y="109"/>
                      <a:pt x="148" y="116"/>
                    </a:cubicBezTo>
                    <a:cubicBezTo>
                      <a:pt x="143" y="122"/>
                      <a:pt x="141" y="132"/>
                      <a:pt x="141" y="140"/>
                    </a:cubicBezTo>
                    <a:cubicBezTo>
                      <a:pt x="141" y="151"/>
                      <a:pt x="144" y="162"/>
                      <a:pt x="143" y="172"/>
                    </a:cubicBezTo>
                    <a:cubicBezTo>
                      <a:pt x="142" y="185"/>
                      <a:pt x="132" y="193"/>
                      <a:pt x="121" y="188"/>
                    </a:cubicBezTo>
                    <a:cubicBezTo>
                      <a:pt x="109" y="182"/>
                      <a:pt x="93" y="177"/>
                      <a:pt x="87" y="162"/>
                    </a:cubicBezTo>
                    <a:cubicBezTo>
                      <a:pt x="85" y="157"/>
                      <a:pt x="88" y="150"/>
                      <a:pt x="88" y="144"/>
                    </a:cubicBezTo>
                    <a:cubicBezTo>
                      <a:pt x="93" y="146"/>
                      <a:pt x="99" y="148"/>
                      <a:pt x="103" y="150"/>
                    </a:cubicBezTo>
                    <a:cubicBezTo>
                      <a:pt x="105" y="151"/>
                      <a:pt x="106" y="155"/>
                      <a:pt x="107" y="156"/>
                    </a:cubicBezTo>
                    <a:cubicBezTo>
                      <a:pt x="109" y="158"/>
                      <a:pt x="112" y="159"/>
                      <a:pt x="114" y="161"/>
                    </a:cubicBezTo>
                    <a:cubicBezTo>
                      <a:pt x="115" y="158"/>
                      <a:pt x="118" y="156"/>
                      <a:pt x="118" y="154"/>
                    </a:cubicBezTo>
                    <a:cubicBezTo>
                      <a:pt x="117" y="146"/>
                      <a:pt x="116" y="137"/>
                      <a:pt x="114" y="1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5"/>
              <p:cNvSpPr/>
              <p:nvPr/>
            </p:nvSpPr>
            <p:spPr bwMode="auto">
              <a:xfrm>
                <a:off x="2670175" y="2817813"/>
                <a:ext cx="47625" cy="61912"/>
              </a:xfrm>
              <a:custGeom>
                <a:avLst/>
                <a:gdLst>
                  <a:gd name="T0" fmla="*/ 9 w 25"/>
                  <a:gd name="T1" fmla="*/ 0 h 34"/>
                  <a:gd name="T2" fmla="*/ 24 w 25"/>
                  <a:gd name="T3" fmla="*/ 23 h 34"/>
                  <a:gd name="T4" fmla="*/ 11 w 25"/>
                  <a:gd name="T5" fmla="*/ 33 h 34"/>
                  <a:gd name="T6" fmla="*/ 0 w 25"/>
                  <a:gd name="T7" fmla="*/ 17 h 34"/>
                  <a:gd name="T8" fmla="*/ 9 w 25"/>
                  <a:gd name="T9" fmla="*/ 0 h 34"/>
                </a:gdLst>
                <a:ahLst/>
                <a:cxnLst>
                  <a:cxn ang="0">
                    <a:pos x="T0" y="T1"/>
                  </a:cxn>
                  <a:cxn ang="0">
                    <a:pos x="T2" y="T3"/>
                  </a:cxn>
                  <a:cxn ang="0">
                    <a:pos x="T4" y="T5"/>
                  </a:cxn>
                  <a:cxn ang="0">
                    <a:pos x="T6" y="T7"/>
                  </a:cxn>
                  <a:cxn ang="0">
                    <a:pos x="T8" y="T9"/>
                  </a:cxn>
                </a:cxnLst>
                <a:rect l="0" t="0" r="r" b="b"/>
                <a:pathLst>
                  <a:path w="25" h="34">
                    <a:moveTo>
                      <a:pt x="9" y="0"/>
                    </a:moveTo>
                    <a:cubicBezTo>
                      <a:pt x="16" y="10"/>
                      <a:pt x="22" y="16"/>
                      <a:pt x="24" y="23"/>
                    </a:cubicBezTo>
                    <a:cubicBezTo>
                      <a:pt x="25" y="24"/>
                      <a:pt x="16" y="32"/>
                      <a:pt x="11" y="33"/>
                    </a:cubicBezTo>
                    <a:cubicBezTo>
                      <a:pt x="0" y="34"/>
                      <a:pt x="0" y="24"/>
                      <a:pt x="0" y="17"/>
                    </a:cubicBezTo>
                    <a:cubicBezTo>
                      <a:pt x="0" y="13"/>
                      <a:pt x="4" y="9"/>
                      <a:pt x="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9" name="组合 58"/>
          <p:cNvGrpSpPr>
            <a:grpSpLocks noChangeAspect="1"/>
          </p:cNvGrpSpPr>
          <p:nvPr userDrawn="1"/>
        </p:nvGrpSpPr>
        <p:grpSpPr>
          <a:xfrm>
            <a:off x="1418480" y="6466911"/>
            <a:ext cx="593033" cy="144000"/>
            <a:chOff x="3565256" y="2734541"/>
            <a:chExt cx="1464463" cy="355600"/>
          </a:xfrm>
        </p:grpSpPr>
        <p:grpSp>
          <p:nvGrpSpPr>
            <p:cNvPr id="60" name="组合 59"/>
            <p:cNvGrpSpPr/>
            <p:nvPr/>
          </p:nvGrpSpPr>
          <p:grpSpPr>
            <a:xfrm>
              <a:off x="4005786" y="2749623"/>
              <a:ext cx="304800" cy="325437"/>
              <a:chOff x="2027238" y="3278188"/>
              <a:chExt cx="304800" cy="325437"/>
            </a:xfrm>
          </p:grpSpPr>
          <p:sp>
            <p:nvSpPr>
              <p:cNvPr id="88" name="Freeform 11"/>
              <p:cNvSpPr/>
              <p:nvPr/>
            </p:nvSpPr>
            <p:spPr bwMode="auto">
              <a:xfrm>
                <a:off x="2138363" y="3281363"/>
                <a:ext cx="193675" cy="322262"/>
              </a:xfrm>
              <a:custGeom>
                <a:avLst/>
                <a:gdLst>
                  <a:gd name="T0" fmla="*/ 23 w 105"/>
                  <a:gd name="T1" fmla="*/ 132 h 176"/>
                  <a:gd name="T2" fmla="*/ 15 w 105"/>
                  <a:gd name="T3" fmla="*/ 109 h 176"/>
                  <a:gd name="T4" fmla="*/ 34 w 105"/>
                  <a:gd name="T5" fmla="*/ 76 h 176"/>
                  <a:gd name="T6" fmla="*/ 27 w 105"/>
                  <a:gd name="T7" fmla="*/ 72 h 176"/>
                  <a:gd name="T8" fmla="*/ 20 w 105"/>
                  <a:gd name="T9" fmla="*/ 46 h 176"/>
                  <a:gd name="T10" fmla="*/ 29 w 105"/>
                  <a:gd name="T11" fmla="*/ 15 h 176"/>
                  <a:gd name="T12" fmla="*/ 42 w 105"/>
                  <a:gd name="T13" fmla="*/ 1 h 176"/>
                  <a:gd name="T14" fmla="*/ 56 w 105"/>
                  <a:gd name="T15" fmla="*/ 20 h 176"/>
                  <a:gd name="T16" fmla="*/ 48 w 105"/>
                  <a:gd name="T17" fmla="*/ 49 h 176"/>
                  <a:gd name="T18" fmla="*/ 82 w 105"/>
                  <a:gd name="T19" fmla="*/ 42 h 176"/>
                  <a:gd name="T20" fmla="*/ 104 w 105"/>
                  <a:gd name="T21" fmla="*/ 61 h 176"/>
                  <a:gd name="T22" fmla="*/ 101 w 105"/>
                  <a:gd name="T23" fmla="*/ 114 h 176"/>
                  <a:gd name="T24" fmla="*/ 92 w 105"/>
                  <a:gd name="T25" fmla="*/ 141 h 176"/>
                  <a:gd name="T26" fmla="*/ 51 w 105"/>
                  <a:gd name="T27" fmla="*/ 130 h 176"/>
                  <a:gd name="T28" fmla="*/ 11 w 105"/>
                  <a:gd name="T29" fmla="*/ 176 h 176"/>
                  <a:gd name="T30" fmla="*/ 7 w 105"/>
                  <a:gd name="T31" fmla="*/ 155 h 176"/>
                  <a:gd name="T32" fmla="*/ 23 w 105"/>
                  <a:gd name="T33" fmla="*/ 132 h 176"/>
                  <a:gd name="T34" fmla="*/ 47 w 105"/>
                  <a:gd name="T35" fmla="*/ 103 h 176"/>
                  <a:gd name="T36" fmla="*/ 62 w 105"/>
                  <a:gd name="T37" fmla="*/ 77 h 176"/>
                  <a:gd name="T38" fmla="*/ 67 w 105"/>
                  <a:gd name="T39" fmla="*/ 78 h 176"/>
                  <a:gd name="T40" fmla="*/ 68 w 105"/>
                  <a:gd name="T41" fmla="*/ 98 h 176"/>
                  <a:gd name="T42" fmla="*/ 59 w 105"/>
                  <a:gd name="T43" fmla="*/ 119 h 176"/>
                  <a:gd name="T44" fmla="*/ 63 w 105"/>
                  <a:gd name="T45" fmla="*/ 124 h 176"/>
                  <a:gd name="T46" fmla="*/ 80 w 105"/>
                  <a:gd name="T47" fmla="*/ 114 h 176"/>
                  <a:gd name="T48" fmla="*/ 79 w 105"/>
                  <a:gd name="T49" fmla="*/ 68 h 176"/>
                  <a:gd name="T50" fmla="*/ 74 w 105"/>
                  <a:gd name="T51" fmla="*/ 60 h 176"/>
                  <a:gd name="T52" fmla="*/ 36 w 105"/>
                  <a:gd name="T53" fmla="*/ 73 h 176"/>
                  <a:gd name="T54" fmla="*/ 40 w 105"/>
                  <a:gd name="T55" fmla="*/ 103 h 176"/>
                  <a:gd name="T56" fmla="*/ 23 w 105"/>
                  <a:gd name="T57"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 h="176">
                    <a:moveTo>
                      <a:pt x="23" y="132"/>
                    </a:moveTo>
                    <a:cubicBezTo>
                      <a:pt x="9" y="128"/>
                      <a:pt x="7" y="121"/>
                      <a:pt x="15" y="109"/>
                    </a:cubicBezTo>
                    <a:cubicBezTo>
                      <a:pt x="22" y="99"/>
                      <a:pt x="27" y="88"/>
                      <a:pt x="34" y="76"/>
                    </a:cubicBezTo>
                    <a:cubicBezTo>
                      <a:pt x="31" y="74"/>
                      <a:pt x="29" y="73"/>
                      <a:pt x="27" y="72"/>
                    </a:cubicBezTo>
                    <a:cubicBezTo>
                      <a:pt x="10" y="63"/>
                      <a:pt x="11" y="62"/>
                      <a:pt x="20" y="46"/>
                    </a:cubicBezTo>
                    <a:cubicBezTo>
                      <a:pt x="25" y="37"/>
                      <a:pt x="27" y="26"/>
                      <a:pt x="29" y="15"/>
                    </a:cubicBezTo>
                    <a:cubicBezTo>
                      <a:pt x="30" y="7"/>
                      <a:pt x="32" y="0"/>
                      <a:pt x="42" y="1"/>
                    </a:cubicBezTo>
                    <a:cubicBezTo>
                      <a:pt x="51" y="3"/>
                      <a:pt x="59" y="8"/>
                      <a:pt x="56" y="20"/>
                    </a:cubicBezTo>
                    <a:cubicBezTo>
                      <a:pt x="53" y="29"/>
                      <a:pt x="51" y="37"/>
                      <a:pt x="48" y="49"/>
                    </a:cubicBezTo>
                    <a:cubicBezTo>
                      <a:pt x="61" y="46"/>
                      <a:pt x="71" y="44"/>
                      <a:pt x="82" y="42"/>
                    </a:cubicBezTo>
                    <a:cubicBezTo>
                      <a:pt x="96" y="39"/>
                      <a:pt x="105" y="46"/>
                      <a:pt x="104" y="61"/>
                    </a:cubicBezTo>
                    <a:cubicBezTo>
                      <a:pt x="103" y="79"/>
                      <a:pt x="103" y="97"/>
                      <a:pt x="101" y="114"/>
                    </a:cubicBezTo>
                    <a:cubicBezTo>
                      <a:pt x="100" y="123"/>
                      <a:pt x="98" y="134"/>
                      <a:pt x="92" y="141"/>
                    </a:cubicBezTo>
                    <a:cubicBezTo>
                      <a:pt x="88" y="147"/>
                      <a:pt x="60" y="139"/>
                      <a:pt x="51" y="130"/>
                    </a:cubicBezTo>
                    <a:cubicBezTo>
                      <a:pt x="38" y="145"/>
                      <a:pt x="25" y="160"/>
                      <a:pt x="11" y="176"/>
                    </a:cubicBezTo>
                    <a:cubicBezTo>
                      <a:pt x="2" y="170"/>
                      <a:pt x="0" y="164"/>
                      <a:pt x="7" y="155"/>
                    </a:cubicBezTo>
                    <a:cubicBezTo>
                      <a:pt x="13" y="148"/>
                      <a:pt x="18" y="140"/>
                      <a:pt x="23" y="132"/>
                    </a:cubicBezTo>
                    <a:cubicBezTo>
                      <a:pt x="31" y="122"/>
                      <a:pt x="40" y="113"/>
                      <a:pt x="47" y="103"/>
                    </a:cubicBezTo>
                    <a:cubicBezTo>
                      <a:pt x="53" y="95"/>
                      <a:pt x="57" y="86"/>
                      <a:pt x="62" y="77"/>
                    </a:cubicBezTo>
                    <a:cubicBezTo>
                      <a:pt x="64" y="77"/>
                      <a:pt x="66" y="77"/>
                      <a:pt x="67" y="78"/>
                    </a:cubicBezTo>
                    <a:cubicBezTo>
                      <a:pt x="68" y="85"/>
                      <a:pt x="69" y="92"/>
                      <a:pt x="68" y="98"/>
                    </a:cubicBezTo>
                    <a:cubicBezTo>
                      <a:pt x="66" y="105"/>
                      <a:pt x="62" y="112"/>
                      <a:pt x="59" y="119"/>
                    </a:cubicBezTo>
                    <a:cubicBezTo>
                      <a:pt x="61" y="121"/>
                      <a:pt x="62" y="122"/>
                      <a:pt x="63" y="124"/>
                    </a:cubicBezTo>
                    <a:cubicBezTo>
                      <a:pt x="69" y="120"/>
                      <a:pt x="79" y="117"/>
                      <a:pt x="80" y="114"/>
                    </a:cubicBezTo>
                    <a:cubicBezTo>
                      <a:pt x="81" y="99"/>
                      <a:pt x="80" y="83"/>
                      <a:pt x="79" y="68"/>
                    </a:cubicBezTo>
                    <a:cubicBezTo>
                      <a:pt x="79" y="65"/>
                      <a:pt x="76" y="61"/>
                      <a:pt x="74" y="60"/>
                    </a:cubicBezTo>
                    <a:cubicBezTo>
                      <a:pt x="63" y="55"/>
                      <a:pt x="44" y="62"/>
                      <a:pt x="36" y="73"/>
                    </a:cubicBezTo>
                    <a:cubicBezTo>
                      <a:pt x="49" y="81"/>
                      <a:pt x="46" y="92"/>
                      <a:pt x="40" y="103"/>
                    </a:cubicBezTo>
                    <a:cubicBezTo>
                      <a:pt x="34" y="112"/>
                      <a:pt x="29" y="122"/>
                      <a:pt x="23" y="13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4"/>
              <p:cNvSpPr/>
              <p:nvPr/>
            </p:nvSpPr>
            <p:spPr bwMode="auto">
              <a:xfrm>
                <a:off x="2027238" y="3278188"/>
                <a:ext cx="123825" cy="290512"/>
              </a:xfrm>
              <a:custGeom>
                <a:avLst/>
                <a:gdLst>
                  <a:gd name="T0" fmla="*/ 67 w 67"/>
                  <a:gd name="T1" fmla="*/ 50 h 158"/>
                  <a:gd name="T2" fmla="*/ 56 w 67"/>
                  <a:gd name="T3" fmla="*/ 69 h 158"/>
                  <a:gd name="T4" fmla="*/ 61 w 67"/>
                  <a:gd name="T5" fmla="*/ 84 h 158"/>
                  <a:gd name="T6" fmla="*/ 56 w 67"/>
                  <a:gd name="T7" fmla="*/ 105 h 158"/>
                  <a:gd name="T8" fmla="*/ 55 w 67"/>
                  <a:gd name="T9" fmla="*/ 132 h 158"/>
                  <a:gd name="T10" fmla="*/ 48 w 67"/>
                  <a:gd name="T11" fmla="*/ 155 h 158"/>
                  <a:gd name="T12" fmla="*/ 31 w 67"/>
                  <a:gd name="T13" fmla="*/ 139 h 158"/>
                  <a:gd name="T14" fmla="*/ 30 w 67"/>
                  <a:gd name="T15" fmla="*/ 137 h 158"/>
                  <a:gd name="T16" fmla="*/ 15 w 67"/>
                  <a:gd name="T17" fmla="*/ 144 h 158"/>
                  <a:gd name="T18" fmla="*/ 4 w 67"/>
                  <a:gd name="T19" fmla="*/ 139 h 158"/>
                  <a:gd name="T20" fmla="*/ 10 w 67"/>
                  <a:gd name="T21" fmla="*/ 130 h 158"/>
                  <a:gd name="T22" fmla="*/ 36 w 67"/>
                  <a:gd name="T23" fmla="*/ 80 h 158"/>
                  <a:gd name="T24" fmla="*/ 22 w 67"/>
                  <a:gd name="T25" fmla="*/ 90 h 158"/>
                  <a:gd name="T26" fmla="*/ 2 w 67"/>
                  <a:gd name="T27" fmla="*/ 90 h 158"/>
                  <a:gd name="T28" fmla="*/ 5 w 67"/>
                  <a:gd name="T29" fmla="*/ 75 h 158"/>
                  <a:gd name="T30" fmla="*/ 24 w 67"/>
                  <a:gd name="T31" fmla="*/ 27 h 158"/>
                  <a:gd name="T32" fmla="*/ 40 w 67"/>
                  <a:gd name="T33" fmla="*/ 35 h 158"/>
                  <a:gd name="T34" fmla="*/ 40 w 67"/>
                  <a:gd name="T35" fmla="*/ 0 h 158"/>
                  <a:gd name="T36" fmla="*/ 59 w 67"/>
                  <a:gd name="T37" fmla="*/ 21 h 158"/>
                  <a:gd name="T38" fmla="*/ 63 w 67"/>
                  <a:gd name="T39" fmla="*/ 49 h 158"/>
                  <a:gd name="T40" fmla="*/ 67 w 67"/>
                  <a:gd name="T41" fmla="*/ 5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158">
                    <a:moveTo>
                      <a:pt x="67" y="50"/>
                    </a:moveTo>
                    <a:cubicBezTo>
                      <a:pt x="63" y="56"/>
                      <a:pt x="58" y="62"/>
                      <a:pt x="56" y="69"/>
                    </a:cubicBezTo>
                    <a:cubicBezTo>
                      <a:pt x="55" y="72"/>
                      <a:pt x="46" y="83"/>
                      <a:pt x="61" y="84"/>
                    </a:cubicBezTo>
                    <a:cubicBezTo>
                      <a:pt x="59" y="91"/>
                      <a:pt x="57" y="98"/>
                      <a:pt x="56" y="105"/>
                    </a:cubicBezTo>
                    <a:cubicBezTo>
                      <a:pt x="55" y="114"/>
                      <a:pt x="52" y="124"/>
                      <a:pt x="55" y="132"/>
                    </a:cubicBezTo>
                    <a:cubicBezTo>
                      <a:pt x="58" y="143"/>
                      <a:pt x="60" y="152"/>
                      <a:pt x="48" y="155"/>
                    </a:cubicBezTo>
                    <a:cubicBezTo>
                      <a:pt x="37" y="158"/>
                      <a:pt x="33" y="149"/>
                      <a:pt x="31" y="139"/>
                    </a:cubicBezTo>
                    <a:cubicBezTo>
                      <a:pt x="31" y="138"/>
                      <a:pt x="30" y="138"/>
                      <a:pt x="30" y="137"/>
                    </a:cubicBezTo>
                    <a:cubicBezTo>
                      <a:pt x="25" y="139"/>
                      <a:pt x="20" y="143"/>
                      <a:pt x="15" y="144"/>
                    </a:cubicBezTo>
                    <a:cubicBezTo>
                      <a:pt x="12" y="144"/>
                      <a:pt x="8" y="141"/>
                      <a:pt x="4" y="139"/>
                    </a:cubicBezTo>
                    <a:cubicBezTo>
                      <a:pt x="6" y="136"/>
                      <a:pt x="7" y="132"/>
                      <a:pt x="10" y="130"/>
                    </a:cubicBezTo>
                    <a:cubicBezTo>
                      <a:pt x="33" y="116"/>
                      <a:pt x="34" y="113"/>
                      <a:pt x="36" y="80"/>
                    </a:cubicBezTo>
                    <a:cubicBezTo>
                      <a:pt x="30" y="84"/>
                      <a:pt x="25" y="86"/>
                      <a:pt x="22" y="90"/>
                    </a:cubicBezTo>
                    <a:cubicBezTo>
                      <a:pt x="15" y="100"/>
                      <a:pt x="8" y="95"/>
                      <a:pt x="2" y="90"/>
                    </a:cubicBezTo>
                    <a:cubicBezTo>
                      <a:pt x="0" y="88"/>
                      <a:pt x="3" y="80"/>
                      <a:pt x="5" y="75"/>
                    </a:cubicBezTo>
                    <a:cubicBezTo>
                      <a:pt x="10" y="60"/>
                      <a:pt x="17" y="44"/>
                      <a:pt x="24" y="27"/>
                    </a:cubicBezTo>
                    <a:cubicBezTo>
                      <a:pt x="27" y="28"/>
                      <a:pt x="33" y="32"/>
                      <a:pt x="40" y="35"/>
                    </a:cubicBezTo>
                    <a:cubicBezTo>
                      <a:pt x="40" y="24"/>
                      <a:pt x="40" y="13"/>
                      <a:pt x="40" y="0"/>
                    </a:cubicBezTo>
                    <a:cubicBezTo>
                      <a:pt x="55" y="2"/>
                      <a:pt x="59" y="10"/>
                      <a:pt x="59" y="21"/>
                    </a:cubicBezTo>
                    <a:cubicBezTo>
                      <a:pt x="60" y="31"/>
                      <a:pt x="62" y="40"/>
                      <a:pt x="63" y="49"/>
                    </a:cubicBezTo>
                    <a:cubicBezTo>
                      <a:pt x="65" y="49"/>
                      <a:pt x="66" y="50"/>
                      <a:pt x="67" y="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1" name="组合 60"/>
            <p:cNvGrpSpPr/>
            <p:nvPr/>
          </p:nvGrpSpPr>
          <p:grpSpPr>
            <a:xfrm>
              <a:off x="4389166" y="2771054"/>
              <a:ext cx="261938" cy="282575"/>
              <a:chOff x="2032000" y="3644900"/>
              <a:chExt cx="261938" cy="282575"/>
            </a:xfrm>
          </p:grpSpPr>
          <p:sp>
            <p:nvSpPr>
              <p:cNvPr id="69" name="Freeform 12"/>
              <p:cNvSpPr>
                <a:spLocks noEditPoints="1"/>
              </p:cNvSpPr>
              <p:nvPr/>
            </p:nvSpPr>
            <p:spPr bwMode="auto">
              <a:xfrm>
                <a:off x="2098675" y="3644900"/>
                <a:ext cx="195263" cy="282575"/>
              </a:xfrm>
              <a:custGeom>
                <a:avLst/>
                <a:gdLst>
                  <a:gd name="T0" fmla="*/ 57 w 106"/>
                  <a:gd name="T1" fmla="*/ 120 h 154"/>
                  <a:gd name="T2" fmla="*/ 77 w 106"/>
                  <a:gd name="T3" fmla="*/ 121 h 154"/>
                  <a:gd name="T4" fmla="*/ 77 w 106"/>
                  <a:gd name="T5" fmla="*/ 68 h 154"/>
                  <a:gd name="T6" fmla="*/ 39 w 106"/>
                  <a:gd name="T7" fmla="*/ 65 h 154"/>
                  <a:gd name="T8" fmla="*/ 48 w 106"/>
                  <a:gd name="T9" fmla="*/ 75 h 154"/>
                  <a:gd name="T10" fmla="*/ 65 w 106"/>
                  <a:gd name="T11" fmla="*/ 81 h 154"/>
                  <a:gd name="T12" fmla="*/ 69 w 106"/>
                  <a:gd name="T13" fmla="*/ 96 h 154"/>
                  <a:gd name="T14" fmla="*/ 57 w 106"/>
                  <a:gd name="T15" fmla="*/ 98 h 154"/>
                  <a:gd name="T16" fmla="*/ 38 w 106"/>
                  <a:gd name="T17" fmla="*/ 91 h 154"/>
                  <a:gd name="T18" fmla="*/ 13 w 106"/>
                  <a:gd name="T19" fmla="*/ 154 h 154"/>
                  <a:gd name="T20" fmla="*/ 9 w 106"/>
                  <a:gd name="T21" fmla="*/ 127 h 154"/>
                  <a:gd name="T22" fmla="*/ 28 w 106"/>
                  <a:gd name="T23" fmla="*/ 47 h 154"/>
                  <a:gd name="T24" fmla="*/ 20 w 106"/>
                  <a:gd name="T25" fmla="*/ 39 h 154"/>
                  <a:gd name="T26" fmla="*/ 53 w 106"/>
                  <a:gd name="T27" fmla="*/ 16 h 154"/>
                  <a:gd name="T28" fmla="*/ 92 w 106"/>
                  <a:gd name="T29" fmla="*/ 38 h 154"/>
                  <a:gd name="T30" fmla="*/ 104 w 106"/>
                  <a:gd name="T31" fmla="*/ 125 h 154"/>
                  <a:gd name="T32" fmla="*/ 85 w 106"/>
                  <a:gd name="T33" fmla="*/ 142 h 154"/>
                  <a:gd name="T34" fmla="*/ 56 w 106"/>
                  <a:gd name="T35" fmla="*/ 122 h 154"/>
                  <a:gd name="T36" fmla="*/ 57 w 106"/>
                  <a:gd name="T37" fmla="*/ 120 h 154"/>
                  <a:gd name="T38" fmla="*/ 42 w 106"/>
                  <a:gd name="T39" fmla="*/ 52 h 154"/>
                  <a:gd name="T40" fmla="*/ 74 w 106"/>
                  <a:gd name="T41" fmla="*/ 47 h 154"/>
                  <a:gd name="T42" fmla="*/ 71 w 106"/>
                  <a:gd name="T43" fmla="*/ 25 h 154"/>
                  <a:gd name="T44" fmla="*/ 42 w 106"/>
                  <a:gd name="T45" fmla="*/ 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154">
                    <a:moveTo>
                      <a:pt x="57" y="120"/>
                    </a:moveTo>
                    <a:cubicBezTo>
                      <a:pt x="64" y="120"/>
                      <a:pt x="70" y="120"/>
                      <a:pt x="77" y="121"/>
                    </a:cubicBezTo>
                    <a:cubicBezTo>
                      <a:pt x="77" y="103"/>
                      <a:pt x="77" y="85"/>
                      <a:pt x="77" y="68"/>
                    </a:cubicBezTo>
                    <a:cubicBezTo>
                      <a:pt x="65" y="67"/>
                      <a:pt x="54" y="66"/>
                      <a:pt x="39" y="65"/>
                    </a:cubicBezTo>
                    <a:cubicBezTo>
                      <a:pt x="42" y="69"/>
                      <a:pt x="45" y="73"/>
                      <a:pt x="48" y="75"/>
                    </a:cubicBezTo>
                    <a:cubicBezTo>
                      <a:pt x="53" y="78"/>
                      <a:pt x="61" y="78"/>
                      <a:pt x="65" y="81"/>
                    </a:cubicBezTo>
                    <a:cubicBezTo>
                      <a:pt x="68" y="84"/>
                      <a:pt x="68" y="91"/>
                      <a:pt x="69" y="96"/>
                    </a:cubicBezTo>
                    <a:cubicBezTo>
                      <a:pt x="65" y="97"/>
                      <a:pt x="61" y="99"/>
                      <a:pt x="57" y="98"/>
                    </a:cubicBezTo>
                    <a:cubicBezTo>
                      <a:pt x="51" y="97"/>
                      <a:pt x="46" y="94"/>
                      <a:pt x="38" y="91"/>
                    </a:cubicBezTo>
                    <a:cubicBezTo>
                      <a:pt x="36" y="115"/>
                      <a:pt x="30" y="137"/>
                      <a:pt x="13" y="154"/>
                    </a:cubicBezTo>
                    <a:cubicBezTo>
                      <a:pt x="0" y="146"/>
                      <a:pt x="2" y="136"/>
                      <a:pt x="9" y="127"/>
                    </a:cubicBezTo>
                    <a:cubicBezTo>
                      <a:pt x="29" y="104"/>
                      <a:pt x="24" y="75"/>
                      <a:pt x="28" y="47"/>
                    </a:cubicBezTo>
                    <a:cubicBezTo>
                      <a:pt x="28" y="45"/>
                      <a:pt x="23" y="42"/>
                      <a:pt x="20" y="39"/>
                    </a:cubicBezTo>
                    <a:cubicBezTo>
                      <a:pt x="24" y="23"/>
                      <a:pt x="40" y="21"/>
                      <a:pt x="53" y="16"/>
                    </a:cubicBezTo>
                    <a:cubicBezTo>
                      <a:pt x="89" y="0"/>
                      <a:pt x="89" y="0"/>
                      <a:pt x="92" y="38"/>
                    </a:cubicBezTo>
                    <a:cubicBezTo>
                      <a:pt x="95" y="67"/>
                      <a:pt x="100" y="96"/>
                      <a:pt x="104" y="125"/>
                    </a:cubicBezTo>
                    <a:cubicBezTo>
                      <a:pt x="106" y="139"/>
                      <a:pt x="98" y="148"/>
                      <a:pt x="85" y="142"/>
                    </a:cubicBezTo>
                    <a:cubicBezTo>
                      <a:pt x="75" y="137"/>
                      <a:pt x="65" y="129"/>
                      <a:pt x="56" y="122"/>
                    </a:cubicBezTo>
                    <a:cubicBezTo>
                      <a:pt x="56" y="122"/>
                      <a:pt x="56" y="121"/>
                      <a:pt x="57" y="120"/>
                    </a:cubicBezTo>
                    <a:close/>
                    <a:moveTo>
                      <a:pt x="42" y="52"/>
                    </a:moveTo>
                    <a:cubicBezTo>
                      <a:pt x="52" y="51"/>
                      <a:pt x="62" y="49"/>
                      <a:pt x="74" y="47"/>
                    </a:cubicBezTo>
                    <a:cubicBezTo>
                      <a:pt x="73" y="40"/>
                      <a:pt x="72" y="32"/>
                      <a:pt x="71" y="25"/>
                    </a:cubicBezTo>
                    <a:cubicBezTo>
                      <a:pt x="46" y="23"/>
                      <a:pt x="36" y="33"/>
                      <a:pt x="42" y="5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p:nvPr/>
            </p:nvSpPr>
            <p:spPr bwMode="auto">
              <a:xfrm>
                <a:off x="2032000" y="3706813"/>
                <a:ext cx="92075" cy="160337"/>
              </a:xfrm>
              <a:custGeom>
                <a:avLst/>
                <a:gdLst>
                  <a:gd name="T0" fmla="*/ 14 w 50"/>
                  <a:gd name="T1" fmla="*/ 16 h 87"/>
                  <a:gd name="T2" fmla="*/ 39 w 50"/>
                  <a:gd name="T3" fmla="*/ 3 h 87"/>
                  <a:gd name="T4" fmla="*/ 49 w 50"/>
                  <a:gd name="T5" fmla="*/ 22 h 87"/>
                  <a:gd name="T6" fmla="*/ 47 w 50"/>
                  <a:gd name="T7" fmla="*/ 75 h 87"/>
                  <a:gd name="T8" fmla="*/ 46 w 50"/>
                  <a:gd name="T9" fmla="*/ 81 h 87"/>
                  <a:gd name="T10" fmla="*/ 11 w 50"/>
                  <a:gd name="T11" fmla="*/ 86 h 87"/>
                  <a:gd name="T12" fmla="*/ 1 w 50"/>
                  <a:gd name="T13" fmla="*/ 66 h 87"/>
                  <a:gd name="T14" fmla="*/ 3 w 50"/>
                  <a:gd name="T15" fmla="*/ 39 h 87"/>
                  <a:gd name="T16" fmla="*/ 14 w 50"/>
                  <a:gd name="T17" fmla="*/ 31 h 87"/>
                  <a:gd name="T18" fmla="*/ 31 w 50"/>
                  <a:gd name="T19" fmla="*/ 30 h 87"/>
                  <a:gd name="T20" fmla="*/ 33 w 50"/>
                  <a:gd name="T21" fmla="*/ 23 h 87"/>
                  <a:gd name="T22" fmla="*/ 17 w 50"/>
                  <a:gd name="T23" fmla="*/ 17 h 87"/>
                  <a:gd name="T24" fmla="*/ 14 w 50"/>
                  <a:gd name="T25" fmla="*/ 1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87">
                    <a:moveTo>
                      <a:pt x="14" y="16"/>
                    </a:moveTo>
                    <a:cubicBezTo>
                      <a:pt x="19" y="4"/>
                      <a:pt x="29" y="0"/>
                      <a:pt x="39" y="3"/>
                    </a:cubicBezTo>
                    <a:cubicBezTo>
                      <a:pt x="44" y="5"/>
                      <a:pt x="49" y="15"/>
                      <a:pt x="49" y="22"/>
                    </a:cubicBezTo>
                    <a:cubicBezTo>
                      <a:pt x="50" y="39"/>
                      <a:pt x="48" y="57"/>
                      <a:pt x="47" y="75"/>
                    </a:cubicBezTo>
                    <a:cubicBezTo>
                      <a:pt x="47" y="77"/>
                      <a:pt x="47" y="81"/>
                      <a:pt x="46" y="81"/>
                    </a:cubicBezTo>
                    <a:cubicBezTo>
                      <a:pt x="34" y="83"/>
                      <a:pt x="22" y="87"/>
                      <a:pt x="11" y="86"/>
                    </a:cubicBezTo>
                    <a:cubicBezTo>
                      <a:pt x="7" y="86"/>
                      <a:pt x="3" y="73"/>
                      <a:pt x="1" y="66"/>
                    </a:cubicBezTo>
                    <a:cubicBezTo>
                      <a:pt x="0" y="57"/>
                      <a:pt x="1" y="48"/>
                      <a:pt x="3" y="39"/>
                    </a:cubicBezTo>
                    <a:cubicBezTo>
                      <a:pt x="4" y="36"/>
                      <a:pt x="10" y="32"/>
                      <a:pt x="14" y="31"/>
                    </a:cubicBezTo>
                    <a:cubicBezTo>
                      <a:pt x="19" y="29"/>
                      <a:pt x="25" y="31"/>
                      <a:pt x="31" y="30"/>
                    </a:cubicBezTo>
                    <a:cubicBezTo>
                      <a:pt x="32" y="30"/>
                      <a:pt x="33" y="23"/>
                      <a:pt x="33" y="23"/>
                    </a:cubicBezTo>
                    <a:cubicBezTo>
                      <a:pt x="28" y="21"/>
                      <a:pt x="22" y="19"/>
                      <a:pt x="17" y="17"/>
                    </a:cubicBezTo>
                    <a:cubicBezTo>
                      <a:pt x="17" y="17"/>
                      <a:pt x="16" y="17"/>
                      <a:pt x="14" y="1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3565256" y="2755179"/>
              <a:ext cx="361950" cy="314325"/>
              <a:chOff x="1449388" y="2736253"/>
              <a:chExt cx="361950" cy="314325"/>
            </a:xfrm>
          </p:grpSpPr>
          <p:sp>
            <p:nvSpPr>
              <p:cNvPr id="67" name="Freeform 7"/>
              <p:cNvSpPr/>
              <p:nvPr/>
            </p:nvSpPr>
            <p:spPr bwMode="auto">
              <a:xfrm>
                <a:off x="1449388" y="2736253"/>
                <a:ext cx="361950" cy="314325"/>
              </a:xfrm>
              <a:custGeom>
                <a:avLst/>
                <a:gdLst>
                  <a:gd name="T0" fmla="*/ 92 w 196"/>
                  <a:gd name="T1" fmla="*/ 81 h 171"/>
                  <a:gd name="T2" fmla="*/ 100 w 196"/>
                  <a:gd name="T3" fmla="*/ 63 h 171"/>
                  <a:gd name="T4" fmla="*/ 111 w 196"/>
                  <a:gd name="T5" fmla="*/ 58 h 171"/>
                  <a:gd name="T6" fmla="*/ 110 w 196"/>
                  <a:gd name="T7" fmla="*/ 54 h 171"/>
                  <a:gd name="T8" fmla="*/ 97 w 196"/>
                  <a:gd name="T9" fmla="*/ 53 h 171"/>
                  <a:gd name="T10" fmla="*/ 126 w 196"/>
                  <a:gd name="T11" fmla="*/ 0 h 171"/>
                  <a:gd name="T12" fmla="*/ 128 w 196"/>
                  <a:gd name="T13" fmla="*/ 22 h 171"/>
                  <a:gd name="T14" fmla="*/ 139 w 196"/>
                  <a:gd name="T15" fmla="*/ 18 h 171"/>
                  <a:gd name="T16" fmla="*/ 154 w 196"/>
                  <a:gd name="T17" fmla="*/ 19 h 171"/>
                  <a:gd name="T18" fmla="*/ 152 w 196"/>
                  <a:gd name="T19" fmla="*/ 35 h 171"/>
                  <a:gd name="T20" fmla="*/ 134 w 196"/>
                  <a:gd name="T21" fmla="*/ 59 h 171"/>
                  <a:gd name="T22" fmla="*/ 129 w 196"/>
                  <a:gd name="T23" fmla="*/ 68 h 171"/>
                  <a:gd name="T24" fmla="*/ 162 w 196"/>
                  <a:gd name="T25" fmla="*/ 73 h 171"/>
                  <a:gd name="T26" fmla="*/ 176 w 196"/>
                  <a:gd name="T27" fmla="*/ 73 h 171"/>
                  <a:gd name="T28" fmla="*/ 196 w 196"/>
                  <a:gd name="T29" fmla="*/ 80 h 171"/>
                  <a:gd name="T30" fmla="*/ 193 w 196"/>
                  <a:gd name="T31" fmla="*/ 87 h 171"/>
                  <a:gd name="T32" fmla="*/ 166 w 196"/>
                  <a:gd name="T33" fmla="*/ 96 h 171"/>
                  <a:gd name="T34" fmla="*/ 139 w 196"/>
                  <a:gd name="T35" fmla="*/ 87 h 171"/>
                  <a:gd name="T36" fmla="*/ 107 w 196"/>
                  <a:gd name="T37" fmla="*/ 98 h 171"/>
                  <a:gd name="T38" fmla="*/ 70 w 196"/>
                  <a:gd name="T39" fmla="*/ 129 h 171"/>
                  <a:gd name="T40" fmla="*/ 62 w 196"/>
                  <a:gd name="T41" fmla="*/ 144 h 171"/>
                  <a:gd name="T42" fmla="*/ 43 w 196"/>
                  <a:gd name="T43" fmla="*/ 170 h 171"/>
                  <a:gd name="T44" fmla="*/ 23 w 196"/>
                  <a:gd name="T45" fmla="*/ 154 h 171"/>
                  <a:gd name="T46" fmla="*/ 5 w 196"/>
                  <a:gd name="T47" fmla="*/ 166 h 171"/>
                  <a:gd name="T48" fmla="*/ 0 w 196"/>
                  <a:gd name="T49" fmla="*/ 163 h 171"/>
                  <a:gd name="T50" fmla="*/ 6 w 196"/>
                  <a:gd name="T51" fmla="*/ 141 h 171"/>
                  <a:gd name="T52" fmla="*/ 20 w 196"/>
                  <a:gd name="T53" fmla="*/ 114 h 171"/>
                  <a:gd name="T54" fmla="*/ 18 w 196"/>
                  <a:gd name="T55" fmla="*/ 97 h 171"/>
                  <a:gd name="T56" fmla="*/ 22 w 196"/>
                  <a:gd name="T57" fmla="*/ 66 h 171"/>
                  <a:gd name="T58" fmla="*/ 42 w 196"/>
                  <a:gd name="T59" fmla="*/ 25 h 171"/>
                  <a:gd name="T60" fmla="*/ 55 w 196"/>
                  <a:gd name="T61" fmla="*/ 5 h 171"/>
                  <a:gd name="T62" fmla="*/ 69 w 196"/>
                  <a:gd name="T63" fmla="*/ 29 h 171"/>
                  <a:gd name="T64" fmla="*/ 69 w 196"/>
                  <a:gd name="T65" fmla="*/ 35 h 171"/>
                  <a:gd name="T66" fmla="*/ 66 w 196"/>
                  <a:gd name="T67" fmla="*/ 86 h 171"/>
                  <a:gd name="T68" fmla="*/ 69 w 196"/>
                  <a:gd name="T69" fmla="*/ 93 h 171"/>
                  <a:gd name="T70" fmla="*/ 78 w 196"/>
                  <a:gd name="T71" fmla="*/ 93 h 171"/>
                  <a:gd name="T72" fmla="*/ 92 w 196"/>
                  <a:gd name="T73" fmla="*/ 8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171">
                    <a:moveTo>
                      <a:pt x="92" y="81"/>
                    </a:moveTo>
                    <a:cubicBezTo>
                      <a:pt x="84" y="67"/>
                      <a:pt x="84" y="66"/>
                      <a:pt x="100" y="63"/>
                    </a:cubicBezTo>
                    <a:cubicBezTo>
                      <a:pt x="104" y="62"/>
                      <a:pt x="108" y="59"/>
                      <a:pt x="111" y="58"/>
                    </a:cubicBezTo>
                    <a:cubicBezTo>
                      <a:pt x="111" y="56"/>
                      <a:pt x="111" y="55"/>
                      <a:pt x="110" y="54"/>
                    </a:cubicBezTo>
                    <a:cubicBezTo>
                      <a:pt x="106" y="54"/>
                      <a:pt x="101" y="53"/>
                      <a:pt x="97" y="53"/>
                    </a:cubicBezTo>
                    <a:cubicBezTo>
                      <a:pt x="93" y="40"/>
                      <a:pt x="102" y="23"/>
                      <a:pt x="126" y="0"/>
                    </a:cubicBezTo>
                    <a:cubicBezTo>
                      <a:pt x="127" y="8"/>
                      <a:pt x="127" y="14"/>
                      <a:pt x="128" y="22"/>
                    </a:cubicBezTo>
                    <a:cubicBezTo>
                      <a:pt x="131" y="21"/>
                      <a:pt x="135" y="19"/>
                      <a:pt x="139" y="18"/>
                    </a:cubicBezTo>
                    <a:cubicBezTo>
                      <a:pt x="144" y="18"/>
                      <a:pt x="149" y="19"/>
                      <a:pt x="154" y="19"/>
                    </a:cubicBezTo>
                    <a:cubicBezTo>
                      <a:pt x="153" y="24"/>
                      <a:pt x="155" y="31"/>
                      <a:pt x="152" y="35"/>
                    </a:cubicBezTo>
                    <a:cubicBezTo>
                      <a:pt x="147" y="44"/>
                      <a:pt x="140" y="51"/>
                      <a:pt x="134" y="59"/>
                    </a:cubicBezTo>
                    <a:cubicBezTo>
                      <a:pt x="133" y="60"/>
                      <a:pt x="132" y="63"/>
                      <a:pt x="129" y="68"/>
                    </a:cubicBezTo>
                    <a:cubicBezTo>
                      <a:pt x="141" y="70"/>
                      <a:pt x="152" y="72"/>
                      <a:pt x="162" y="73"/>
                    </a:cubicBezTo>
                    <a:cubicBezTo>
                      <a:pt x="167" y="74"/>
                      <a:pt x="171" y="72"/>
                      <a:pt x="176" y="73"/>
                    </a:cubicBezTo>
                    <a:cubicBezTo>
                      <a:pt x="183" y="74"/>
                      <a:pt x="189" y="77"/>
                      <a:pt x="196" y="80"/>
                    </a:cubicBezTo>
                    <a:cubicBezTo>
                      <a:pt x="196" y="80"/>
                      <a:pt x="195" y="86"/>
                      <a:pt x="193" y="87"/>
                    </a:cubicBezTo>
                    <a:cubicBezTo>
                      <a:pt x="185" y="91"/>
                      <a:pt x="179" y="101"/>
                      <a:pt x="166" y="96"/>
                    </a:cubicBezTo>
                    <a:cubicBezTo>
                      <a:pt x="158" y="92"/>
                      <a:pt x="149" y="90"/>
                      <a:pt x="139" y="87"/>
                    </a:cubicBezTo>
                    <a:cubicBezTo>
                      <a:pt x="127" y="84"/>
                      <a:pt x="117" y="88"/>
                      <a:pt x="107" y="98"/>
                    </a:cubicBezTo>
                    <a:cubicBezTo>
                      <a:pt x="96" y="109"/>
                      <a:pt x="82" y="118"/>
                      <a:pt x="70" y="129"/>
                    </a:cubicBezTo>
                    <a:cubicBezTo>
                      <a:pt x="65" y="133"/>
                      <a:pt x="61" y="139"/>
                      <a:pt x="62" y="144"/>
                    </a:cubicBezTo>
                    <a:cubicBezTo>
                      <a:pt x="62" y="159"/>
                      <a:pt x="56" y="169"/>
                      <a:pt x="43" y="170"/>
                    </a:cubicBezTo>
                    <a:cubicBezTo>
                      <a:pt x="37" y="171"/>
                      <a:pt x="30" y="160"/>
                      <a:pt x="23" y="154"/>
                    </a:cubicBezTo>
                    <a:cubicBezTo>
                      <a:pt x="18" y="157"/>
                      <a:pt x="11" y="161"/>
                      <a:pt x="5" y="166"/>
                    </a:cubicBezTo>
                    <a:cubicBezTo>
                      <a:pt x="3" y="165"/>
                      <a:pt x="2" y="164"/>
                      <a:pt x="0" y="163"/>
                    </a:cubicBezTo>
                    <a:cubicBezTo>
                      <a:pt x="2" y="155"/>
                      <a:pt x="3" y="148"/>
                      <a:pt x="6" y="141"/>
                    </a:cubicBezTo>
                    <a:cubicBezTo>
                      <a:pt x="10" y="132"/>
                      <a:pt x="15" y="123"/>
                      <a:pt x="20" y="114"/>
                    </a:cubicBezTo>
                    <a:cubicBezTo>
                      <a:pt x="23" y="108"/>
                      <a:pt x="24" y="104"/>
                      <a:pt x="18" y="97"/>
                    </a:cubicBezTo>
                    <a:cubicBezTo>
                      <a:pt x="7" y="85"/>
                      <a:pt x="8" y="75"/>
                      <a:pt x="22" y="66"/>
                    </a:cubicBezTo>
                    <a:cubicBezTo>
                      <a:pt x="38" y="56"/>
                      <a:pt x="41" y="42"/>
                      <a:pt x="42" y="25"/>
                    </a:cubicBezTo>
                    <a:cubicBezTo>
                      <a:pt x="43" y="17"/>
                      <a:pt x="39" y="3"/>
                      <a:pt x="55" y="5"/>
                    </a:cubicBezTo>
                    <a:cubicBezTo>
                      <a:pt x="68" y="7"/>
                      <a:pt x="72" y="16"/>
                      <a:pt x="69" y="29"/>
                    </a:cubicBezTo>
                    <a:cubicBezTo>
                      <a:pt x="69" y="31"/>
                      <a:pt x="68" y="33"/>
                      <a:pt x="69" y="35"/>
                    </a:cubicBezTo>
                    <a:cubicBezTo>
                      <a:pt x="79" y="52"/>
                      <a:pt x="82" y="70"/>
                      <a:pt x="66" y="86"/>
                    </a:cubicBezTo>
                    <a:cubicBezTo>
                      <a:pt x="65" y="87"/>
                      <a:pt x="67" y="92"/>
                      <a:pt x="69" y="93"/>
                    </a:cubicBezTo>
                    <a:cubicBezTo>
                      <a:pt x="71" y="94"/>
                      <a:pt x="76" y="94"/>
                      <a:pt x="78" y="93"/>
                    </a:cubicBezTo>
                    <a:cubicBezTo>
                      <a:pt x="83" y="90"/>
                      <a:pt x="87" y="85"/>
                      <a:pt x="92" y="8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8"/>
              <p:cNvSpPr/>
              <p:nvPr/>
            </p:nvSpPr>
            <p:spPr bwMode="auto">
              <a:xfrm>
                <a:off x="1604963" y="2921990"/>
                <a:ext cx="141288" cy="119062"/>
              </a:xfrm>
              <a:custGeom>
                <a:avLst/>
                <a:gdLst>
                  <a:gd name="T0" fmla="*/ 49 w 77"/>
                  <a:gd name="T1" fmla="*/ 27 h 65"/>
                  <a:gd name="T2" fmla="*/ 31 w 77"/>
                  <a:gd name="T3" fmla="*/ 49 h 65"/>
                  <a:gd name="T4" fmla="*/ 22 w 77"/>
                  <a:gd name="T5" fmla="*/ 65 h 65"/>
                  <a:gd name="T6" fmla="*/ 8 w 77"/>
                  <a:gd name="T7" fmla="*/ 56 h 65"/>
                  <a:gd name="T8" fmla="*/ 26 w 77"/>
                  <a:gd name="T9" fmla="*/ 16 h 65"/>
                  <a:gd name="T10" fmla="*/ 55 w 77"/>
                  <a:gd name="T11" fmla="*/ 4 h 65"/>
                  <a:gd name="T12" fmla="*/ 72 w 77"/>
                  <a:gd name="T13" fmla="*/ 3 h 65"/>
                  <a:gd name="T14" fmla="*/ 76 w 77"/>
                  <a:gd name="T15" fmla="*/ 20 h 65"/>
                  <a:gd name="T16" fmla="*/ 76 w 77"/>
                  <a:gd name="T17" fmla="*/ 43 h 65"/>
                  <a:gd name="T18" fmla="*/ 68 w 77"/>
                  <a:gd name="T19" fmla="*/ 57 h 65"/>
                  <a:gd name="T20" fmla="*/ 47 w 77"/>
                  <a:gd name="T21" fmla="*/ 57 h 65"/>
                  <a:gd name="T22" fmla="*/ 40 w 77"/>
                  <a:gd name="T23" fmla="*/ 40 h 65"/>
                  <a:gd name="T24" fmla="*/ 49 w 77"/>
                  <a:gd name="T25"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65">
                    <a:moveTo>
                      <a:pt x="49" y="27"/>
                    </a:moveTo>
                    <a:cubicBezTo>
                      <a:pt x="36" y="29"/>
                      <a:pt x="27" y="34"/>
                      <a:pt x="31" y="49"/>
                    </a:cubicBezTo>
                    <a:cubicBezTo>
                      <a:pt x="32" y="54"/>
                      <a:pt x="25" y="60"/>
                      <a:pt x="22" y="65"/>
                    </a:cubicBezTo>
                    <a:cubicBezTo>
                      <a:pt x="17" y="62"/>
                      <a:pt x="10" y="60"/>
                      <a:pt x="8" y="56"/>
                    </a:cubicBezTo>
                    <a:cubicBezTo>
                      <a:pt x="0" y="36"/>
                      <a:pt x="6" y="24"/>
                      <a:pt x="26" y="16"/>
                    </a:cubicBezTo>
                    <a:cubicBezTo>
                      <a:pt x="36" y="13"/>
                      <a:pt x="45" y="7"/>
                      <a:pt x="55" y="4"/>
                    </a:cubicBezTo>
                    <a:cubicBezTo>
                      <a:pt x="60" y="2"/>
                      <a:pt x="69" y="0"/>
                      <a:pt x="72" y="3"/>
                    </a:cubicBezTo>
                    <a:cubicBezTo>
                      <a:pt x="76" y="6"/>
                      <a:pt x="77" y="14"/>
                      <a:pt x="76" y="20"/>
                    </a:cubicBezTo>
                    <a:cubicBezTo>
                      <a:pt x="74" y="28"/>
                      <a:pt x="68" y="35"/>
                      <a:pt x="76" y="43"/>
                    </a:cubicBezTo>
                    <a:cubicBezTo>
                      <a:pt x="77" y="44"/>
                      <a:pt x="72" y="56"/>
                      <a:pt x="68" y="57"/>
                    </a:cubicBezTo>
                    <a:cubicBezTo>
                      <a:pt x="62" y="60"/>
                      <a:pt x="54" y="58"/>
                      <a:pt x="47" y="57"/>
                    </a:cubicBezTo>
                    <a:cubicBezTo>
                      <a:pt x="37" y="55"/>
                      <a:pt x="35" y="49"/>
                      <a:pt x="40" y="40"/>
                    </a:cubicBezTo>
                    <a:cubicBezTo>
                      <a:pt x="43" y="36"/>
                      <a:pt x="46" y="31"/>
                      <a:pt x="49"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4729682" y="2734541"/>
              <a:ext cx="300037" cy="355600"/>
              <a:chOff x="2008188" y="3970338"/>
              <a:chExt cx="300037" cy="355600"/>
            </a:xfrm>
          </p:grpSpPr>
          <p:sp>
            <p:nvSpPr>
              <p:cNvPr id="64" name="Freeform 8"/>
              <p:cNvSpPr/>
              <p:nvPr/>
            </p:nvSpPr>
            <p:spPr bwMode="auto">
              <a:xfrm>
                <a:off x="2008188" y="3970338"/>
                <a:ext cx="280988" cy="355600"/>
              </a:xfrm>
              <a:custGeom>
                <a:avLst/>
                <a:gdLst>
                  <a:gd name="T0" fmla="*/ 70 w 152"/>
                  <a:gd name="T1" fmla="*/ 159 h 194"/>
                  <a:gd name="T2" fmla="*/ 48 w 152"/>
                  <a:gd name="T3" fmla="*/ 163 h 194"/>
                  <a:gd name="T4" fmla="*/ 67 w 152"/>
                  <a:gd name="T5" fmla="*/ 136 h 194"/>
                  <a:gd name="T6" fmla="*/ 56 w 152"/>
                  <a:gd name="T7" fmla="*/ 129 h 194"/>
                  <a:gd name="T8" fmla="*/ 113 w 152"/>
                  <a:gd name="T9" fmla="*/ 97 h 194"/>
                  <a:gd name="T10" fmla="*/ 111 w 152"/>
                  <a:gd name="T11" fmla="*/ 92 h 194"/>
                  <a:gd name="T12" fmla="*/ 84 w 152"/>
                  <a:gd name="T13" fmla="*/ 104 h 194"/>
                  <a:gd name="T14" fmla="*/ 54 w 152"/>
                  <a:gd name="T15" fmla="*/ 95 h 194"/>
                  <a:gd name="T16" fmla="*/ 46 w 152"/>
                  <a:gd name="T17" fmla="*/ 88 h 194"/>
                  <a:gd name="T18" fmla="*/ 40 w 152"/>
                  <a:gd name="T19" fmla="*/ 116 h 194"/>
                  <a:gd name="T20" fmla="*/ 40 w 152"/>
                  <a:gd name="T21" fmla="*/ 176 h 194"/>
                  <a:gd name="T22" fmla="*/ 33 w 152"/>
                  <a:gd name="T23" fmla="*/ 185 h 194"/>
                  <a:gd name="T24" fmla="*/ 12 w 152"/>
                  <a:gd name="T25" fmla="*/ 176 h 194"/>
                  <a:gd name="T26" fmla="*/ 12 w 152"/>
                  <a:gd name="T27" fmla="*/ 152 h 194"/>
                  <a:gd name="T28" fmla="*/ 2 w 152"/>
                  <a:gd name="T29" fmla="*/ 126 h 194"/>
                  <a:gd name="T30" fmla="*/ 2 w 152"/>
                  <a:gd name="T31" fmla="*/ 113 h 194"/>
                  <a:gd name="T32" fmla="*/ 24 w 152"/>
                  <a:gd name="T33" fmla="*/ 83 h 194"/>
                  <a:gd name="T34" fmla="*/ 6 w 152"/>
                  <a:gd name="T35" fmla="*/ 76 h 194"/>
                  <a:gd name="T36" fmla="*/ 40 w 152"/>
                  <a:gd name="T37" fmla="*/ 24 h 194"/>
                  <a:gd name="T38" fmla="*/ 46 w 152"/>
                  <a:gd name="T39" fmla="*/ 22 h 194"/>
                  <a:gd name="T40" fmla="*/ 51 w 152"/>
                  <a:gd name="T41" fmla="*/ 30 h 194"/>
                  <a:gd name="T42" fmla="*/ 45 w 152"/>
                  <a:gd name="T43" fmla="*/ 49 h 194"/>
                  <a:gd name="T44" fmla="*/ 56 w 152"/>
                  <a:gd name="T45" fmla="*/ 65 h 194"/>
                  <a:gd name="T46" fmla="*/ 54 w 152"/>
                  <a:gd name="T47" fmla="*/ 84 h 194"/>
                  <a:gd name="T48" fmla="*/ 58 w 152"/>
                  <a:gd name="T49" fmla="*/ 86 h 194"/>
                  <a:gd name="T50" fmla="*/ 76 w 152"/>
                  <a:gd name="T51" fmla="*/ 62 h 194"/>
                  <a:gd name="T52" fmla="*/ 59 w 152"/>
                  <a:gd name="T53" fmla="*/ 58 h 194"/>
                  <a:gd name="T54" fmla="*/ 91 w 152"/>
                  <a:gd name="T55" fmla="*/ 3 h 194"/>
                  <a:gd name="T56" fmla="*/ 113 w 152"/>
                  <a:gd name="T57" fmla="*/ 28 h 194"/>
                  <a:gd name="T58" fmla="*/ 123 w 152"/>
                  <a:gd name="T59" fmla="*/ 31 h 194"/>
                  <a:gd name="T60" fmla="*/ 125 w 152"/>
                  <a:gd name="T61" fmla="*/ 35 h 194"/>
                  <a:gd name="T62" fmla="*/ 101 w 152"/>
                  <a:gd name="T63" fmla="*/ 51 h 194"/>
                  <a:gd name="T64" fmla="*/ 134 w 152"/>
                  <a:gd name="T65" fmla="*/ 57 h 194"/>
                  <a:gd name="T66" fmla="*/ 142 w 152"/>
                  <a:gd name="T67" fmla="*/ 78 h 194"/>
                  <a:gd name="T68" fmla="*/ 140 w 152"/>
                  <a:gd name="T69" fmla="*/ 88 h 194"/>
                  <a:gd name="T70" fmla="*/ 136 w 152"/>
                  <a:gd name="T71" fmla="*/ 98 h 194"/>
                  <a:gd name="T72" fmla="*/ 108 w 152"/>
                  <a:gd name="T73" fmla="*/ 113 h 194"/>
                  <a:gd name="T74" fmla="*/ 78 w 152"/>
                  <a:gd name="T75" fmla="*/ 131 h 194"/>
                  <a:gd name="T76" fmla="*/ 103 w 152"/>
                  <a:gd name="T77" fmla="*/ 171 h 194"/>
                  <a:gd name="T78" fmla="*/ 134 w 152"/>
                  <a:gd name="T79" fmla="*/ 160 h 194"/>
                  <a:gd name="T80" fmla="*/ 143 w 152"/>
                  <a:gd name="T81" fmla="*/ 159 h 194"/>
                  <a:gd name="T82" fmla="*/ 148 w 152"/>
                  <a:gd name="T83" fmla="*/ 169 h 194"/>
                  <a:gd name="T84" fmla="*/ 132 w 152"/>
                  <a:gd name="T85" fmla="*/ 185 h 194"/>
                  <a:gd name="T86" fmla="*/ 70 w 152"/>
                  <a:gd name="T87" fmla="*/ 1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194">
                    <a:moveTo>
                      <a:pt x="70" y="159"/>
                    </a:moveTo>
                    <a:cubicBezTo>
                      <a:pt x="65" y="172"/>
                      <a:pt x="58" y="175"/>
                      <a:pt x="48" y="163"/>
                    </a:cubicBezTo>
                    <a:cubicBezTo>
                      <a:pt x="54" y="154"/>
                      <a:pt x="60" y="146"/>
                      <a:pt x="67" y="136"/>
                    </a:cubicBezTo>
                    <a:cubicBezTo>
                      <a:pt x="64" y="134"/>
                      <a:pt x="61" y="132"/>
                      <a:pt x="56" y="129"/>
                    </a:cubicBezTo>
                    <a:cubicBezTo>
                      <a:pt x="76" y="118"/>
                      <a:pt x="94" y="107"/>
                      <a:pt x="113" y="97"/>
                    </a:cubicBezTo>
                    <a:cubicBezTo>
                      <a:pt x="112" y="95"/>
                      <a:pt x="111" y="94"/>
                      <a:pt x="111" y="92"/>
                    </a:cubicBezTo>
                    <a:cubicBezTo>
                      <a:pt x="102" y="96"/>
                      <a:pt x="92" y="99"/>
                      <a:pt x="84" y="104"/>
                    </a:cubicBezTo>
                    <a:cubicBezTo>
                      <a:pt x="64" y="114"/>
                      <a:pt x="64" y="115"/>
                      <a:pt x="54" y="95"/>
                    </a:cubicBezTo>
                    <a:cubicBezTo>
                      <a:pt x="53" y="93"/>
                      <a:pt x="52" y="91"/>
                      <a:pt x="46" y="88"/>
                    </a:cubicBezTo>
                    <a:cubicBezTo>
                      <a:pt x="44" y="97"/>
                      <a:pt x="40" y="106"/>
                      <a:pt x="40" y="116"/>
                    </a:cubicBezTo>
                    <a:cubicBezTo>
                      <a:pt x="39" y="136"/>
                      <a:pt x="41" y="156"/>
                      <a:pt x="40" y="176"/>
                    </a:cubicBezTo>
                    <a:cubicBezTo>
                      <a:pt x="40" y="179"/>
                      <a:pt x="34" y="186"/>
                      <a:pt x="33" y="185"/>
                    </a:cubicBezTo>
                    <a:cubicBezTo>
                      <a:pt x="26" y="182"/>
                      <a:pt x="13" y="191"/>
                      <a:pt x="12" y="176"/>
                    </a:cubicBezTo>
                    <a:cubicBezTo>
                      <a:pt x="11" y="168"/>
                      <a:pt x="12" y="160"/>
                      <a:pt x="12" y="152"/>
                    </a:cubicBezTo>
                    <a:cubicBezTo>
                      <a:pt x="13" y="142"/>
                      <a:pt x="15" y="131"/>
                      <a:pt x="2" y="126"/>
                    </a:cubicBezTo>
                    <a:cubicBezTo>
                      <a:pt x="1" y="125"/>
                      <a:pt x="0" y="116"/>
                      <a:pt x="2" y="113"/>
                    </a:cubicBezTo>
                    <a:cubicBezTo>
                      <a:pt x="8" y="103"/>
                      <a:pt x="16" y="93"/>
                      <a:pt x="24" y="83"/>
                    </a:cubicBezTo>
                    <a:cubicBezTo>
                      <a:pt x="18" y="80"/>
                      <a:pt x="12" y="78"/>
                      <a:pt x="6" y="76"/>
                    </a:cubicBezTo>
                    <a:cubicBezTo>
                      <a:pt x="18" y="58"/>
                      <a:pt x="29" y="41"/>
                      <a:pt x="40" y="24"/>
                    </a:cubicBezTo>
                    <a:cubicBezTo>
                      <a:pt x="41" y="23"/>
                      <a:pt x="46" y="21"/>
                      <a:pt x="46" y="22"/>
                    </a:cubicBezTo>
                    <a:cubicBezTo>
                      <a:pt x="48" y="24"/>
                      <a:pt x="51" y="27"/>
                      <a:pt x="51" y="30"/>
                    </a:cubicBezTo>
                    <a:cubicBezTo>
                      <a:pt x="49" y="37"/>
                      <a:pt x="45" y="45"/>
                      <a:pt x="45" y="49"/>
                    </a:cubicBezTo>
                    <a:cubicBezTo>
                      <a:pt x="49" y="54"/>
                      <a:pt x="54" y="59"/>
                      <a:pt x="56" y="65"/>
                    </a:cubicBezTo>
                    <a:cubicBezTo>
                      <a:pt x="57" y="71"/>
                      <a:pt x="55" y="78"/>
                      <a:pt x="54" y="84"/>
                    </a:cubicBezTo>
                    <a:cubicBezTo>
                      <a:pt x="55" y="85"/>
                      <a:pt x="57" y="85"/>
                      <a:pt x="58" y="86"/>
                    </a:cubicBezTo>
                    <a:cubicBezTo>
                      <a:pt x="64" y="78"/>
                      <a:pt x="69" y="71"/>
                      <a:pt x="76" y="62"/>
                    </a:cubicBezTo>
                    <a:cubicBezTo>
                      <a:pt x="68" y="60"/>
                      <a:pt x="64" y="59"/>
                      <a:pt x="59" y="58"/>
                    </a:cubicBezTo>
                    <a:cubicBezTo>
                      <a:pt x="86" y="48"/>
                      <a:pt x="92" y="27"/>
                      <a:pt x="91" y="3"/>
                    </a:cubicBezTo>
                    <a:cubicBezTo>
                      <a:pt x="108" y="0"/>
                      <a:pt x="115" y="9"/>
                      <a:pt x="113" y="28"/>
                    </a:cubicBezTo>
                    <a:cubicBezTo>
                      <a:pt x="116" y="29"/>
                      <a:pt x="120" y="30"/>
                      <a:pt x="123" y="31"/>
                    </a:cubicBezTo>
                    <a:cubicBezTo>
                      <a:pt x="124" y="33"/>
                      <a:pt x="124" y="34"/>
                      <a:pt x="125" y="35"/>
                    </a:cubicBezTo>
                    <a:cubicBezTo>
                      <a:pt x="117" y="41"/>
                      <a:pt x="109" y="46"/>
                      <a:pt x="101" y="51"/>
                    </a:cubicBezTo>
                    <a:cubicBezTo>
                      <a:pt x="112" y="53"/>
                      <a:pt x="123" y="54"/>
                      <a:pt x="134" y="57"/>
                    </a:cubicBezTo>
                    <a:cubicBezTo>
                      <a:pt x="144" y="60"/>
                      <a:pt x="152" y="66"/>
                      <a:pt x="142" y="78"/>
                    </a:cubicBezTo>
                    <a:cubicBezTo>
                      <a:pt x="141" y="80"/>
                      <a:pt x="141" y="85"/>
                      <a:pt x="140" y="88"/>
                    </a:cubicBezTo>
                    <a:cubicBezTo>
                      <a:pt x="139" y="92"/>
                      <a:pt x="136" y="99"/>
                      <a:pt x="136" y="98"/>
                    </a:cubicBezTo>
                    <a:cubicBezTo>
                      <a:pt x="122" y="95"/>
                      <a:pt x="120" y="111"/>
                      <a:pt x="108" y="113"/>
                    </a:cubicBezTo>
                    <a:cubicBezTo>
                      <a:pt x="97" y="115"/>
                      <a:pt x="85" y="122"/>
                      <a:pt x="78" y="131"/>
                    </a:cubicBezTo>
                    <a:cubicBezTo>
                      <a:pt x="69" y="145"/>
                      <a:pt x="85" y="168"/>
                      <a:pt x="103" y="171"/>
                    </a:cubicBezTo>
                    <a:cubicBezTo>
                      <a:pt x="114" y="173"/>
                      <a:pt x="129" y="178"/>
                      <a:pt x="134" y="160"/>
                    </a:cubicBezTo>
                    <a:cubicBezTo>
                      <a:pt x="135" y="159"/>
                      <a:pt x="141" y="157"/>
                      <a:pt x="143" y="159"/>
                    </a:cubicBezTo>
                    <a:cubicBezTo>
                      <a:pt x="145" y="161"/>
                      <a:pt x="149" y="167"/>
                      <a:pt x="148" y="169"/>
                    </a:cubicBezTo>
                    <a:cubicBezTo>
                      <a:pt x="144" y="175"/>
                      <a:pt x="138" y="184"/>
                      <a:pt x="132" y="185"/>
                    </a:cubicBezTo>
                    <a:cubicBezTo>
                      <a:pt x="101" y="194"/>
                      <a:pt x="87" y="187"/>
                      <a:pt x="70" y="15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4"/>
              <p:cNvSpPr/>
              <p:nvPr/>
            </p:nvSpPr>
            <p:spPr bwMode="auto">
              <a:xfrm>
                <a:off x="2241550" y="4183063"/>
                <a:ext cx="66675" cy="42862"/>
              </a:xfrm>
              <a:custGeom>
                <a:avLst/>
                <a:gdLst>
                  <a:gd name="T0" fmla="*/ 0 w 36"/>
                  <a:gd name="T1" fmla="*/ 13 h 23"/>
                  <a:gd name="T2" fmla="*/ 25 w 36"/>
                  <a:gd name="T3" fmla="*/ 3 h 23"/>
                  <a:gd name="T4" fmla="*/ 32 w 36"/>
                  <a:gd name="T5" fmla="*/ 19 h 23"/>
                  <a:gd name="T6" fmla="*/ 18 w 36"/>
                  <a:gd name="T7" fmla="*/ 22 h 23"/>
                  <a:gd name="T8" fmla="*/ 0 w 36"/>
                  <a:gd name="T9" fmla="*/ 13 h 23"/>
                </a:gdLst>
                <a:ahLst/>
                <a:cxnLst>
                  <a:cxn ang="0">
                    <a:pos x="T0" y="T1"/>
                  </a:cxn>
                  <a:cxn ang="0">
                    <a:pos x="T2" y="T3"/>
                  </a:cxn>
                  <a:cxn ang="0">
                    <a:pos x="T4" y="T5"/>
                  </a:cxn>
                  <a:cxn ang="0">
                    <a:pos x="T6" y="T7"/>
                  </a:cxn>
                  <a:cxn ang="0">
                    <a:pos x="T8" y="T9"/>
                  </a:cxn>
                </a:cxnLst>
                <a:rect l="0" t="0" r="r" b="b"/>
                <a:pathLst>
                  <a:path w="36" h="23">
                    <a:moveTo>
                      <a:pt x="0" y="13"/>
                    </a:moveTo>
                    <a:cubicBezTo>
                      <a:pt x="5" y="1"/>
                      <a:pt x="14" y="0"/>
                      <a:pt x="25" y="3"/>
                    </a:cubicBezTo>
                    <a:cubicBezTo>
                      <a:pt x="33" y="5"/>
                      <a:pt x="36" y="12"/>
                      <a:pt x="32" y="19"/>
                    </a:cubicBezTo>
                    <a:cubicBezTo>
                      <a:pt x="30" y="22"/>
                      <a:pt x="23" y="23"/>
                      <a:pt x="18" y="22"/>
                    </a:cubicBezTo>
                    <a:cubicBezTo>
                      <a:pt x="12" y="21"/>
                      <a:pt x="6" y="17"/>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7"/>
              <p:cNvSpPr/>
              <p:nvPr/>
            </p:nvSpPr>
            <p:spPr bwMode="auto">
              <a:xfrm>
                <a:off x="2165350" y="4214813"/>
                <a:ext cx="53975" cy="38100"/>
              </a:xfrm>
              <a:custGeom>
                <a:avLst/>
                <a:gdLst>
                  <a:gd name="T0" fmla="*/ 0 w 29"/>
                  <a:gd name="T1" fmla="*/ 11 h 21"/>
                  <a:gd name="T2" fmla="*/ 29 w 29"/>
                  <a:gd name="T3" fmla="*/ 0 h 21"/>
                  <a:gd name="T4" fmla="*/ 0 w 29"/>
                  <a:gd name="T5" fmla="*/ 11 h 21"/>
                </a:gdLst>
                <a:ahLst/>
                <a:cxnLst>
                  <a:cxn ang="0">
                    <a:pos x="T0" y="T1"/>
                  </a:cxn>
                  <a:cxn ang="0">
                    <a:pos x="T2" y="T3"/>
                  </a:cxn>
                  <a:cxn ang="0">
                    <a:pos x="T4" y="T5"/>
                  </a:cxn>
                </a:cxnLst>
                <a:rect l="0" t="0" r="r" b="b"/>
                <a:pathLst>
                  <a:path w="29" h="21">
                    <a:moveTo>
                      <a:pt x="0" y="11"/>
                    </a:moveTo>
                    <a:cubicBezTo>
                      <a:pt x="7" y="0"/>
                      <a:pt x="18" y="0"/>
                      <a:pt x="29" y="0"/>
                    </a:cubicBezTo>
                    <a:cubicBezTo>
                      <a:pt x="24" y="19"/>
                      <a:pt x="21" y="21"/>
                      <a:pt x="0"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91" name="图片占位符 90"/>
          <p:cNvSpPr>
            <a:spLocks noGrp="1" noChangeAspect="1"/>
          </p:cNvSpPr>
          <p:nvPr>
            <p:ph type="pic" sz="quarter" idx="13"/>
          </p:nvPr>
        </p:nvSpPr>
        <p:spPr>
          <a:xfrm>
            <a:off x="862171" y="1825888"/>
            <a:ext cx="4826535" cy="2736000"/>
          </a:xfrm>
          <a:custGeom>
            <a:avLst/>
            <a:gdLst>
              <a:gd name="connsiteX0" fmla="*/ 0 w 4241800"/>
              <a:gd name="connsiteY0" fmla="*/ 0 h 2404533"/>
              <a:gd name="connsiteX1" fmla="*/ 4241800 w 4241800"/>
              <a:gd name="connsiteY1" fmla="*/ 0 h 2404533"/>
              <a:gd name="connsiteX2" fmla="*/ 4241800 w 4241800"/>
              <a:gd name="connsiteY2" fmla="*/ 2404533 h 2404533"/>
              <a:gd name="connsiteX3" fmla="*/ 0 w 4241800"/>
              <a:gd name="connsiteY3" fmla="*/ 2404533 h 2404533"/>
            </a:gdLst>
            <a:ahLst/>
            <a:cxnLst>
              <a:cxn ang="0">
                <a:pos x="connsiteX0" y="connsiteY0"/>
              </a:cxn>
              <a:cxn ang="0">
                <a:pos x="connsiteX1" y="connsiteY1"/>
              </a:cxn>
              <a:cxn ang="0">
                <a:pos x="connsiteX2" y="connsiteY2"/>
              </a:cxn>
              <a:cxn ang="0">
                <a:pos x="connsiteX3" y="connsiteY3"/>
              </a:cxn>
            </a:cxnLst>
            <a:rect l="l" t="t" r="r" b="b"/>
            <a:pathLst>
              <a:path w="4241800" h="2404533">
                <a:moveTo>
                  <a:pt x="0" y="0"/>
                </a:moveTo>
                <a:lnTo>
                  <a:pt x="4241800" y="0"/>
                </a:lnTo>
                <a:lnTo>
                  <a:pt x="4241800" y="2404533"/>
                </a:lnTo>
                <a:lnTo>
                  <a:pt x="0" y="2404533"/>
                </a:lnTo>
                <a:close/>
              </a:path>
            </a:pathLst>
          </a:custGeom>
        </p:spPr>
        <p:txBody>
          <a:bodyPr wrap="square">
            <a:noAutofit/>
          </a:bodyPr>
          <a:lstStyle/>
          <a:p>
            <a:endParaRPr lang="zh-CN" altLang="en-US"/>
          </a:p>
        </p:txBody>
      </p:sp>
      <p:sp>
        <p:nvSpPr>
          <p:cNvPr id="90" name="任意多边形: 形状 89"/>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dirty="0">
              <a:solidFill>
                <a:schemeClr val="accent3"/>
              </a:solidFill>
              <a:cs typeface="+mn-ea"/>
              <a:sym typeface="+mn-lt"/>
            </a:endParaRPr>
          </a:p>
        </p:txBody>
      </p:sp>
      <p:sp>
        <p:nvSpPr>
          <p:cNvPr id="92" name="标题 1"/>
          <p:cNvSpPr>
            <a:spLocks noGrp="1"/>
          </p:cNvSpPr>
          <p:nvPr>
            <p:ph type="title"/>
          </p:nvPr>
        </p:nvSpPr>
        <p:spPr>
          <a:xfrm>
            <a:off x="1091255" y="237834"/>
            <a:ext cx="8168208" cy="790865"/>
          </a:xfrm>
        </p:spPr>
        <p:txBody>
          <a:bodyPr wrap="square" lIns="0" tIns="0" rIns="0" bIns="0">
            <a:normAutofit/>
          </a:bodyPr>
          <a:lstStyle>
            <a:lvl1pPr>
              <a:defRPr sz="3200" b="1">
                <a:solidFill>
                  <a:schemeClr val="accent1"/>
                </a:solidFill>
              </a:defRPr>
            </a:lvl1pPr>
          </a:lstStyle>
          <a:p>
            <a:r>
              <a:rPr lang="zh-CN" altLang="en-US" dirty="0"/>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图片">
    <p:spTree>
      <p:nvGrpSpPr>
        <p:cNvPr id="1" name=""/>
        <p:cNvGrpSpPr/>
        <p:nvPr/>
      </p:nvGrpSpPr>
      <p:grpSpPr>
        <a:xfrm>
          <a:off x="0" y="0"/>
          <a:ext cx="0" cy="0"/>
          <a:chOff x="0" y="0"/>
          <a:chExt cx="0" cy="0"/>
        </a:xfrm>
      </p:grpSpPr>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t>‹#›</a:t>
            </a:fld>
            <a:endParaRPr lang="zh-CN" altLang="en-US" dirty="0"/>
          </a:p>
        </p:txBody>
      </p:sp>
      <p:grpSp>
        <p:nvGrpSpPr>
          <p:cNvPr id="47" name="组合 46"/>
          <p:cNvGrpSpPr>
            <a:grpSpLocks noChangeAspect="1"/>
          </p:cNvGrpSpPr>
          <p:nvPr userDrawn="1"/>
        </p:nvGrpSpPr>
        <p:grpSpPr>
          <a:xfrm>
            <a:off x="667474" y="6466911"/>
            <a:ext cx="514410" cy="144000"/>
            <a:chOff x="1913731" y="2709767"/>
            <a:chExt cx="1412079" cy="395287"/>
          </a:xfrm>
        </p:grpSpPr>
        <p:sp>
          <p:nvSpPr>
            <p:cNvPr id="48" name="Freeform 9"/>
            <p:cNvSpPr>
              <a:spLocks noEditPoints="1"/>
            </p:cNvSpPr>
            <p:nvPr/>
          </p:nvSpPr>
          <p:spPr bwMode="auto">
            <a:xfrm>
              <a:off x="2314573" y="2734013"/>
              <a:ext cx="282575" cy="360362"/>
            </a:xfrm>
            <a:custGeom>
              <a:avLst/>
              <a:gdLst>
                <a:gd name="T0" fmla="*/ 41 w 153"/>
                <a:gd name="T1" fmla="*/ 70 h 196"/>
                <a:gd name="T2" fmla="*/ 37 w 153"/>
                <a:gd name="T3" fmla="*/ 30 h 196"/>
                <a:gd name="T4" fmla="*/ 81 w 153"/>
                <a:gd name="T5" fmla="*/ 17 h 196"/>
                <a:gd name="T6" fmla="*/ 92 w 153"/>
                <a:gd name="T7" fmla="*/ 35 h 196"/>
                <a:gd name="T8" fmla="*/ 115 w 153"/>
                <a:gd name="T9" fmla="*/ 18 h 196"/>
                <a:gd name="T10" fmla="*/ 105 w 153"/>
                <a:gd name="T11" fmla="*/ 10 h 196"/>
                <a:gd name="T12" fmla="*/ 124 w 153"/>
                <a:gd name="T13" fmla="*/ 6 h 196"/>
                <a:gd name="T14" fmla="*/ 139 w 153"/>
                <a:gd name="T15" fmla="*/ 28 h 196"/>
                <a:gd name="T16" fmla="*/ 119 w 153"/>
                <a:gd name="T17" fmla="*/ 33 h 196"/>
                <a:gd name="T18" fmla="*/ 90 w 153"/>
                <a:gd name="T19" fmla="*/ 47 h 196"/>
                <a:gd name="T20" fmla="*/ 113 w 153"/>
                <a:gd name="T21" fmla="*/ 43 h 196"/>
                <a:gd name="T22" fmla="*/ 142 w 153"/>
                <a:gd name="T23" fmla="*/ 49 h 196"/>
                <a:gd name="T24" fmla="*/ 145 w 153"/>
                <a:gd name="T25" fmla="*/ 70 h 196"/>
                <a:gd name="T26" fmla="*/ 111 w 153"/>
                <a:gd name="T27" fmla="*/ 95 h 196"/>
                <a:gd name="T28" fmla="*/ 92 w 153"/>
                <a:gd name="T29" fmla="*/ 115 h 196"/>
                <a:gd name="T30" fmla="*/ 146 w 153"/>
                <a:gd name="T31" fmla="*/ 115 h 196"/>
                <a:gd name="T32" fmla="*/ 151 w 153"/>
                <a:gd name="T33" fmla="*/ 123 h 196"/>
                <a:gd name="T34" fmla="*/ 104 w 153"/>
                <a:gd name="T35" fmla="*/ 133 h 196"/>
                <a:gd name="T36" fmla="*/ 111 w 153"/>
                <a:gd name="T37" fmla="*/ 153 h 196"/>
                <a:gd name="T38" fmla="*/ 114 w 153"/>
                <a:gd name="T39" fmla="*/ 166 h 196"/>
                <a:gd name="T40" fmla="*/ 102 w 153"/>
                <a:gd name="T41" fmla="*/ 194 h 196"/>
                <a:gd name="T42" fmla="*/ 71 w 153"/>
                <a:gd name="T43" fmla="*/ 184 h 196"/>
                <a:gd name="T44" fmla="*/ 80 w 153"/>
                <a:gd name="T45" fmla="*/ 143 h 196"/>
                <a:gd name="T46" fmla="*/ 19 w 153"/>
                <a:gd name="T47" fmla="*/ 163 h 196"/>
                <a:gd name="T48" fmla="*/ 11 w 153"/>
                <a:gd name="T49" fmla="*/ 165 h 196"/>
                <a:gd name="T50" fmla="*/ 0 w 153"/>
                <a:gd name="T51" fmla="*/ 161 h 196"/>
                <a:gd name="T52" fmla="*/ 8 w 153"/>
                <a:gd name="T53" fmla="*/ 152 h 196"/>
                <a:gd name="T54" fmla="*/ 57 w 153"/>
                <a:gd name="T55" fmla="*/ 136 h 196"/>
                <a:gd name="T56" fmla="*/ 74 w 153"/>
                <a:gd name="T57" fmla="*/ 112 h 196"/>
                <a:gd name="T58" fmla="*/ 48 w 153"/>
                <a:gd name="T59" fmla="*/ 100 h 196"/>
                <a:gd name="T60" fmla="*/ 41 w 153"/>
                <a:gd name="T61" fmla="*/ 114 h 196"/>
                <a:gd name="T62" fmla="*/ 19 w 153"/>
                <a:gd name="T63" fmla="*/ 107 h 196"/>
                <a:gd name="T64" fmla="*/ 30 w 153"/>
                <a:gd name="T65" fmla="*/ 80 h 196"/>
                <a:gd name="T66" fmla="*/ 41 w 153"/>
                <a:gd name="T67" fmla="*/ 70 h 196"/>
                <a:gd name="T68" fmla="*/ 54 w 153"/>
                <a:gd name="T69" fmla="*/ 91 h 196"/>
                <a:gd name="T70" fmla="*/ 108 w 153"/>
                <a:gd name="T71" fmla="*/ 77 h 196"/>
                <a:gd name="T72" fmla="*/ 121 w 153"/>
                <a:gd name="T73" fmla="*/ 66 h 196"/>
                <a:gd name="T74" fmla="*/ 122 w 153"/>
                <a:gd name="T75" fmla="*/ 55 h 196"/>
                <a:gd name="T76" fmla="*/ 112 w 153"/>
                <a:gd name="T77" fmla="*/ 53 h 196"/>
                <a:gd name="T78" fmla="*/ 56 w 153"/>
                <a:gd name="T79" fmla="*/ 83 h 196"/>
                <a:gd name="T80" fmla="*/ 54 w 153"/>
                <a:gd name="T81" fmla="*/ 91 h 196"/>
                <a:gd name="T82" fmla="*/ 84 w 153"/>
                <a:gd name="T83" fmla="*/ 41 h 196"/>
                <a:gd name="T84" fmla="*/ 62 w 153"/>
                <a:gd name="T85" fmla="*/ 33 h 196"/>
                <a:gd name="T86" fmla="*/ 62 w 153"/>
                <a:gd name="T87" fmla="*/ 56 h 196"/>
                <a:gd name="T88" fmla="*/ 84 w 153"/>
                <a:gd name="T89" fmla="*/ 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 h="196">
                  <a:moveTo>
                    <a:pt x="41" y="70"/>
                  </a:moveTo>
                  <a:cubicBezTo>
                    <a:pt x="28" y="57"/>
                    <a:pt x="27" y="43"/>
                    <a:pt x="37" y="30"/>
                  </a:cubicBezTo>
                  <a:cubicBezTo>
                    <a:pt x="42" y="22"/>
                    <a:pt x="74" y="12"/>
                    <a:pt x="81" y="17"/>
                  </a:cubicBezTo>
                  <a:cubicBezTo>
                    <a:pt x="86" y="21"/>
                    <a:pt x="88" y="28"/>
                    <a:pt x="92" y="35"/>
                  </a:cubicBezTo>
                  <a:cubicBezTo>
                    <a:pt x="98" y="30"/>
                    <a:pt x="106" y="24"/>
                    <a:pt x="115" y="18"/>
                  </a:cubicBezTo>
                  <a:cubicBezTo>
                    <a:pt x="111" y="14"/>
                    <a:pt x="108" y="12"/>
                    <a:pt x="105" y="10"/>
                  </a:cubicBezTo>
                  <a:cubicBezTo>
                    <a:pt x="110" y="0"/>
                    <a:pt x="118" y="0"/>
                    <a:pt x="124" y="6"/>
                  </a:cubicBezTo>
                  <a:cubicBezTo>
                    <a:pt x="131" y="12"/>
                    <a:pt x="134" y="20"/>
                    <a:pt x="139" y="28"/>
                  </a:cubicBezTo>
                  <a:cubicBezTo>
                    <a:pt x="132" y="30"/>
                    <a:pt x="126" y="34"/>
                    <a:pt x="119" y="33"/>
                  </a:cubicBezTo>
                  <a:cubicBezTo>
                    <a:pt x="107" y="31"/>
                    <a:pt x="98" y="35"/>
                    <a:pt x="90" y="47"/>
                  </a:cubicBezTo>
                  <a:cubicBezTo>
                    <a:pt x="99" y="45"/>
                    <a:pt x="106" y="43"/>
                    <a:pt x="113" y="43"/>
                  </a:cubicBezTo>
                  <a:cubicBezTo>
                    <a:pt x="123" y="44"/>
                    <a:pt x="133" y="45"/>
                    <a:pt x="142" y="49"/>
                  </a:cubicBezTo>
                  <a:cubicBezTo>
                    <a:pt x="150" y="53"/>
                    <a:pt x="153" y="61"/>
                    <a:pt x="145" y="70"/>
                  </a:cubicBezTo>
                  <a:cubicBezTo>
                    <a:pt x="136" y="80"/>
                    <a:pt x="131" y="95"/>
                    <a:pt x="111" y="95"/>
                  </a:cubicBezTo>
                  <a:cubicBezTo>
                    <a:pt x="106" y="94"/>
                    <a:pt x="99" y="107"/>
                    <a:pt x="92" y="115"/>
                  </a:cubicBezTo>
                  <a:cubicBezTo>
                    <a:pt x="113" y="123"/>
                    <a:pt x="129" y="97"/>
                    <a:pt x="146" y="115"/>
                  </a:cubicBezTo>
                  <a:cubicBezTo>
                    <a:pt x="148" y="117"/>
                    <a:pt x="149" y="121"/>
                    <a:pt x="151" y="123"/>
                  </a:cubicBezTo>
                  <a:cubicBezTo>
                    <a:pt x="134" y="126"/>
                    <a:pt x="120" y="129"/>
                    <a:pt x="104" y="133"/>
                  </a:cubicBezTo>
                  <a:cubicBezTo>
                    <a:pt x="106" y="141"/>
                    <a:pt x="109" y="147"/>
                    <a:pt x="111" y="153"/>
                  </a:cubicBezTo>
                  <a:cubicBezTo>
                    <a:pt x="112" y="157"/>
                    <a:pt x="114" y="162"/>
                    <a:pt x="114" y="166"/>
                  </a:cubicBezTo>
                  <a:cubicBezTo>
                    <a:pt x="116" y="178"/>
                    <a:pt x="113" y="191"/>
                    <a:pt x="102" y="194"/>
                  </a:cubicBezTo>
                  <a:cubicBezTo>
                    <a:pt x="93" y="196"/>
                    <a:pt x="82" y="189"/>
                    <a:pt x="71" y="184"/>
                  </a:cubicBezTo>
                  <a:cubicBezTo>
                    <a:pt x="89" y="172"/>
                    <a:pt x="91" y="159"/>
                    <a:pt x="80" y="143"/>
                  </a:cubicBezTo>
                  <a:cubicBezTo>
                    <a:pt x="59" y="150"/>
                    <a:pt x="39" y="156"/>
                    <a:pt x="19" y="163"/>
                  </a:cubicBezTo>
                  <a:cubicBezTo>
                    <a:pt x="16" y="163"/>
                    <a:pt x="13" y="166"/>
                    <a:pt x="11" y="165"/>
                  </a:cubicBezTo>
                  <a:cubicBezTo>
                    <a:pt x="7" y="165"/>
                    <a:pt x="3" y="162"/>
                    <a:pt x="0" y="161"/>
                  </a:cubicBezTo>
                  <a:cubicBezTo>
                    <a:pt x="2" y="158"/>
                    <a:pt x="4" y="153"/>
                    <a:pt x="8" y="152"/>
                  </a:cubicBezTo>
                  <a:cubicBezTo>
                    <a:pt x="24" y="146"/>
                    <a:pt x="40" y="141"/>
                    <a:pt x="57" y="136"/>
                  </a:cubicBezTo>
                  <a:cubicBezTo>
                    <a:pt x="70" y="132"/>
                    <a:pt x="77" y="124"/>
                    <a:pt x="74" y="112"/>
                  </a:cubicBezTo>
                  <a:cubicBezTo>
                    <a:pt x="64" y="107"/>
                    <a:pt x="56" y="104"/>
                    <a:pt x="48" y="100"/>
                  </a:cubicBezTo>
                  <a:cubicBezTo>
                    <a:pt x="47" y="103"/>
                    <a:pt x="44" y="108"/>
                    <a:pt x="41" y="114"/>
                  </a:cubicBezTo>
                  <a:cubicBezTo>
                    <a:pt x="33" y="112"/>
                    <a:pt x="26" y="109"/>
                    <a:pt x="19" y="107"/>
                  </a:cubicBezTo>
                  <a:cubicBezTo>
                    <a:pt x="22" y="98"/>
                    <a:pt x="25" y="88"/>
                    <a:pt x="30" y="80"/>
                  </a:cubicBezTo>
                  <a:cubicBezTo>
                    <a:pt x="32" y="76"/>
                    <a:pt x="38" y="74"/>
                    <a:pt x="41" y="70"/>
                  </a:cubicBezTo>
                  <a:close/>
                  <a:moveTo>
                    <a:pt x="54" y="91"/>
                  </a:moveTo>
                  <a:cubicBezTo>
                    <a:pt x="72" y="86"/>
                    <a:pt x="90" y="83"/>
                    <a:pt x="108" y="77"/>
                  </a:cubicBezTo>
                  <a:cubicBezTo>
                    <a:pt x="113" y="76"/>
                    <a:pt x="117" y="70"/>
                    <a:pt x="121" y="66"/>
                  </a:cubicBezTo>
                  <a:cubicBezTo>
                    <a:pt x="123" y="63"/>
                    <a:pt x="123" y="58"/>
                    <a:pt x="122" y="55"/>
                  </a:cubicBezTo>
                  <a:cubicBezTo>
                    <a:pt x="121" y="53"/>
                    <a:pt x="115" y="52"/>
                    <a:pt x="112" y="53"/>
                  </a:cubicBezTo>
                  <a:cubicBezTo>
                    <a:pt x="94" y="63"/>
                    <a:pt x="75" y="72"/>
                    <a:pt x="56" y="83"/>
                  </a:cubicBezTo>
                  <a:cubicBezTo>
                    <a:pt x="54" y="84"/>
                    <a:pt x="54" y="88"/>
                    <a:pt x="54" y="91"/>
                  </a:cubicBezTo>
                  <a:close/>
                  <a:moveTo>
                    <a:pt x="84" y="41"/>
                  </a:moveTo>
                  <a:cubicBezTo>
                    <a:pt x="76" y="38"/>
                    <a:pt x="70" y="36"/>
                    <a:pt x="62" y="33"/>
                  </a:cubicBezTo>
                  <a:cubicBezTo>
                    <a:pt x="62" y="40"/>
                    <a:pt x="62" y="47"/>
                    <a:pt x="62" y="56"/>
                  </a:cubicBezTo>
                  <a:cubicBezTo>
                    <a:pt x="70" y="51"/>
                    <a:pt x="76" y="47"/>
                    <a:pt x="84" y="4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49" name="组合 48"/>
            <p:cNvGrpSpPr/>
            <p:nvPr/>
          </p:nvGrpSpPr>
          <p:grpSpPr>
            <a:xfrm>
              <a:off x="3011484" y="2709767"/>
              <a:ext cx="314326" cy="395287"/>
              <a:chOff x="2400694" y="3942167"/>
              <a:chExt cx="314326" cy="395287"/>
            </a:xfrm>
          </p:grpSpPr>
          <p:sp>
            <p:nvSpPr>
              <p:cNvPr id="56" name="Freeform 15"/>
              <p:cNvSpPr/>
              <p:nvPr/>
            </p:nvSpPr>
            <p:spPr bwMode="auto">
              <a:xfrm>
                <a:off x="2449907" y="3942167"/>
                <a:ext cx="171450" cy="209550"/>
              </a:xfrm>
              <a:custGeom>
                <a:avLst/>
                <a:gdLst>
                  <a:gd name="T0" fmla="*/ 71 w 93"/>
                  <a:gd name="T1" fmla="*/ 65 h 114"/>
                  <a:gd name="T2" fmla="*/ 90 w 93"/>
                  <a:gd name="T3" fmla="*/ 83 h 114"/>
                  <a:gd name="T4" fmla="*/ 70 w 93"/>
                  <a:gd name="T5" fmla="*/ 95 h 114"/>
                  <a:gd name="T6" fmla="*/ 33 w 93"/>
                  <a:gd name="T7" fmla="*/ 107 h 114"/>
                  <a:gd name="T8" fmla="*/ 0 w 93"/>
                  <a:gd name="T9" fmla="*/ 102 h 114"/>
                  <a:gd name="T10" fmla="*/ 40 w 93"/>
                  <a:gd name="T11" fmla="*/ 64 h 114"/>
                  <a:gd name="T12" fmla="*/ 5 w 93"/>
                  <a:gd name="T13" fmla="*/ 68 h 114"/>
                  <a:gd name="T14" fmla="*/ 0 w 93"/>
                  <a:gd name="T15" fmla="*/ 58 h 114"/>
                  <a:gd name="T16" fmla="*/ 20 w 93"/>
                  <a:gd name="T17" fmla="*/ 53 h 114"/>
                  <a:gd name="T18" fmla="*/ 45 w 93"/>
                  <a:gd name="T19" fmla="*/ 20 h 114"/>
                  <a:gd name="T20" fmla="*/ 54 w 93"/>
                  <a:gd name="T21" fmla="*/ 0 h 114"/>
                  <a:gd name="T22" fmla="*/ 74 w 93"/>
                  <a:gd name="T23" fmla="*/ 13 h 114"/>
                  <a:gd name="T24" fmla="*/ 87 w 93"/>
                  <a:gd name="T25" fmla="*/ 25 h 114"/>
                  <a:gd name="T26" fmla="*/ 93 w 93"/>
                  <a:gd name="T27" fmla="*/ 34 h 114"/>
                  <a:gd name="T28" fmla="*/ 87 w 93"/>
                  <a:gd name="T29" fmla="*/ 41 h 114"/>
                  <a:gd name="T30" fmla="*/ 71 w 93"/>
                  <a:gd name="T31"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14">
                    <a:moveTo>
                      <a:pt x="71" y="65"/>
                    </a:moveTo>
                    <a:cubicBezTo>
                      <a:pt x="80" y="72"/>
                      <a:pt x="90" y="77"/>
                      <a:pt x="90" y="83"/>
                    </a:cubicBezTo>
                    <a:cubicBezTo>
                      <a:pt x="91" y="95"/>
                      <a:pt x="78" y="92"/>
                      <a:pt x="70" y="95"/>
                    </a:cubicBezTo>
                    <a:cubicBezTo>
                      <a:pt x="58" y="99"/>
                      <a:pt x="45" y="103"/>
                      <a:pt x="33" y="107"/>
                    </a:cubicBezTo>
                    <a:cubicBezTo>
                      <a:pt x="22" y="110"/>
                      <a:pt x="11" y="114"/>
                      <a:pt x="0" y="102"/>
                    </a:cubicBezTo>
                    <a:cubicBezTo>
                      <a:pt x="17" y="92"/>
                      <a:pt x="47" y="95"/>
                      <a:pt x="40" y="64"/>
                    </a:cubicBezTo>
                    <a:cubicBezTo>
                      <a:pt x="29" y="65"/>
                      <a:pt x="17" y="67"/>
                      <a:pt x="5" y="68"/>
                    </a:cubicBezTo>
                    <a:cubicBezTo>
                      <a:pt x="4" y="68"/>
                      <a:pt x="2" y="62"/>
                      <a:pt x="0" y="58"/>
                    </a:cubicBezTo>
                    <a:cubicBezTo>
                      <a:pt x="8" y="56"/>
                      <a:pt x="14" y="55"/>
                      <a:pt x="20" y="53"/>
                    </a:cubicBezTo>
                    <a:cubicBezTo>
                      <a:pt x="36" y="48"/>
                      <a:pt x="47" y="40"/>
                      <a:pt x="45" y="20"/>
                    </a:cubicBezTo>
                    <a:cubicBezTo>
                      <a:pt x="45" y="14"/>
                      <a:pt x="51" y="7"/>
                      <a:pt x="54" y="0"/>
                    </a:cubicBezTo>
                    <a:cubicBezTo>
                      <a:pt x="61" y="4"/>
                      <a:pt x="68" y="8"/>
                      <a:pt x="74" y="13"/>
                    </a:cubicBezTo>
                    <a:cubicBezTo>
                      <a:pt x="79" y="17"/>
                      <a:pt x="83" y="21"/>
                      <a:pt x="87" y="25"/>
                    </a:cubicBezTo>
                    <a:cubicBezTo>
                      <a:pt x="89" y="28"/>
                      <a:pt x="93" y="30"/>
                      <a:pt x="93" y="34"/>
                    </a:cubicBezTo>
                    <a:cubicBezTo>
                      <a:pt x="93" y="36"/>
                      <a:pt x="89" y="40"/>
                      <a:pt x="87" y="41"/>
                    </a:cubicBezTo>
                    <a:cubicBezTo>
                      <a:pt x="70" y="44"/>
                      <a:pt x="69" y="56"/>
                      <a:pt x="71" y="6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6"/>
              <p:cNvSpPr/>
              <p:nvPr/>
            </p:nvSpPr>
            <p:spPr bwMode="auto">
              <a:xfrm>
                <a:off x="2400694" y="4162829"/>
                <a:ext cx="279400" cy="174625"/>
              </a:xfrm>
              <a:custGeom>
                <a:avLst/>
                <a:gdLst>
                  <a:gd name="T0" fmla="*/ 57 w 151"/>
                  <a:gd name="T1" fmla="*/ 0 h 95"/>
                  <a:gd name="T2" fmla="*/ 50 w 151"/>
                  <a:gd name="T3" fmla="*/ 27 h 95"/>
                  <a:gd name="T4" fmla="*/ 66 w 151"/>
                  <a:gd name="T5" fmla="*/ 48 h 95"/>
                  <a:gd name="T6" fmla="*/ 127 w 151"/>
                  <a:gd name="T7" fmla="*/ 56 h 95"/>
                  <a:gd name="T8" fmla="*/ 145 w 151"/>
                  <a:gd name="T9" fmla="*/ 52 h 95"/>
                  <a:gd name="T10" fmla="*/ 150 w 151"/>
                  <a:gd name="T11" fmla="*/ 62 h 95"/>
                  <a:gd name="T12" fmla="*/ 137 w 151"/>
                  <a:gd name="T13" fmla="*/ 78 h 95"/>
                  <a:gd name="T14" fmla="*/ 38 w 151"/>
                  <a:gd name="T15" fmla="*/ 46 h 95"/>
                  <a:gd name="T16" fmla="*/ 36 w 151"/>
                  <a:gd name="T17" fmla="*/ 42 h 95"/>
                  <a:gd name="T18" fmla="*/ 17 w 151"/>
                  <a:gd name="T19" fmla="*/ 58 h 95"/>
                  <a:gd name="T20" fmla="*/ 0 w 151"/>
                  <a:gd name="T21" fmla="*/ 51 h 95"/>
                  <a:gd name="T22" fmla="*/ 57 w 151"/>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95">
                    <a:moveTo>
                      <a:pt x="57" y="0"/>
                    </a:moveTo>
                    <a:cubicBezTo>
                      <a:pt x="56" y="6"/>
                      <a:pt x="53" y="16"/>
                      <a:pt x="50" y="27"/>
                    </a:cubicBezTo>
                    <a:cubicBezTo>
                      <a:pt x="55" y="33"/>
                      <a:pt x="60" y="41"/>
                      <a:pt x="66" y="48"/>
                    </a:cubicBezTo>
                    <a:cubicBezTo>
                      <a:pt x="80" y="67"/>
                      <a:pt x="110" y="71"/>
                      <a:pt x="127" y="56"/>
                    </a:cubicBezTo>
                    <a:cubicBezTo>
                      <a:pt x="131" y="53"/>
                      <a:pt x="139" y="52"/>
                      <a:pt x="145" y="52"/>
                    </a:cubicBezTo>
                    <a:cubicBezTo>
                      <a:pt x="146" y="52"/>
                      <a:pt x="151" y="60"/>
                      <a:pt x="150" y="62"/>
                    </a:cubicBezTo>
                    <a:cubicBezTo>
                      <a:pt x="146" y="68"/>
                      <a:pt x="143" y="76"/>
                      <a:pt x="137" y="78"/>
                    </a:cubicBezTo>
                    <a:cubicBezTo>
                      <a:pt x="98" y="95"/>
                      <a:pt x="60" y="82"/>
                      <a:pt x="38" y="46"/>
                    </a:cubicBezTo>
                    <a:cubicBezTo>
                      <a:pt x="37" y="45"/>
                      <a:pt x="37" y="44"/>
                      <a:pt x="36" y="42"/>
                    </a:cubicBezTo>
                    <a:cubicBezTo>
                      <a:pt x="29" y="48"/>
                      <a:pt x="24" y="55"/>
                      <a:pt x="17" y="58"/>
                    </a:cubicBezTo>
                    <a:cubicBezTo>
                      <a:pt x="13" y="59"/>
                      <a:pt x="6" y="54"/>
                      <a:pt x="0" y="51"/>
                    </a:cubicBezTo>
                    <a:cubicBezTo>
                      <a:pt x="20" y="33"/>
                      <a:pt x="39" y="16"/>
                      <a:pt x="5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1"/>
              <p:cNvSpPr/>
              <p:nvPr/>
            </p:nvSpPr>
            <p:spPr bwMode="auto">
              <a:xfrm>
                <a:off x="2526107" y="4119967"/>
                <a:ext cx="188913" cy="109537"/>
              </a:xfrm>
              <a:custGeom>
                <a:avLst/>
                <a:gdLst>
                  <a:gd name="T0" fmla="*/ 34 w 102"/>
                  <a:gd name="T1" fmla="*/ 50 h 60"/>
                  <a:gd name="T2" fmla="*/ 19 w 102"/>
                  <a:gd name="T3" fmla="*/ 59 h 60"/>
                  <a:gd name="T4" fmla="*/ 0 w 102"/>
                  <a:gd name="T5" fmla="*/ 44 h 60"/>
                  <a:gd name="T6" fmla="*/ 9 w 102"/>
                  <a:gd name="T7" fmla="*/ 36 h 60"/>
                  <a:gd name="T8" fmla="*/ 55 w 102"/>
                  <a:gd name="T9" fmla="*/ 15 h 60"/>
                  <a:gd name="T10" fmla="*/ 94 w 102"/>
                  <a:gd name="T11" fmla="*/ 11 h 60"/>
                  <a:gd name="T12" fmla="*/ 101 w 102"/>
                  <a:gd name="T13" fmla="*/ 22 h 60"/>
                  <a:gd name="T14" fmla="*/ 92 w 102"/>
                  <a:gd name="T15" fmla="*/ 32 h 60"/>
                  <a:gd name="T16" fmla="*/ 64 w 102"/>
                  <a:gd name="T17" fmla="*/ 28 h 60"/>
                  <a:gd name="T18" fmla="*/ 34 w 102"/>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0">
                    <a:moveTo>
                      <a:pt x="34" y="50"/>
                    </a:moveTo>
                    <a:cubicBezTo>
                      <a:pt x="33" y="55"/>
                      <a:pt x="28" y="60"/>
                      <a:pt x="19" y="59"/>
                    </a:cubicBezTo>
                    <a:cubicBezTo>
                      <a:pt x="9" y="59"/>
                      <a:pt x="0" y="56"/>
                      <a:pt x="0" y="44"/>
                    </a:cubicBezTo>
                    <a:cubicBezTo>
                      <a:pt x="0" y="41"/>
                      <a:pt x="5" y="37"/>
                      <a:pt x="9" y="36"/>
                    </a:cubicBezTo>
                    <a:cubicBezTo>
                      <a:pt x="24" y="28"/>
                      <a:pt x="40" y="22"/>
                      <a:pt x="55" y="15"/>
                    </a:cubicBezTo>
                    <a:cubicBezTo>
                      <a:pt x="68" y="9"/>
                      <a:pt x="80" y="0"/>
                      <a:pt x="94" y="11"/>
                    </a:cubicBezTo>
                    <a:cubicBezTo>
                      <a:pt x="98" y="13"/>
                      <a:pt x="102" y="19"/>
                      <a:pt x="101" y="22"/>
                    </a:cubicBezTo>
                    <a:cubicBezTo>
                      <a:pt x="101" y="26"/>
                      <a:pt x="95" y="32"/>
                      <a:pt x="92" y="32"/>
                    </a:cubicBezTo>
                    <a:cubicBezTo>
                      <a:pt x="82" y="32"/>
                      <a:pt x="73" y="31"/>
                      <a:pt x="64" y="28"/>
                    </a:cubicBezTo>
                    <a:cubicBezTo>
                      <a:pt x="49" y="23"/>
                      <a:pt x="34" y="31"/>
                      <a:pt x="34" y="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2675728" y="2733579"/>
              <a:ext cx="257176" cy="347662"/>
              <a:chOff x="2406650" y="3605213"/>
              <a:chExt cx="257176" cy="347662"/>
            </a:xfrm>
          </p:grpSpPr>
          <p:sp>
            <p:nvSpPr>
              <p:cNvPr id="54" name="Freeform 10"/>
              <p:cNvSpPr>
                <a:spLocks noEditPoints="1"/>
              </p:cNvSpPr>
              <p:nvPr/>
            </p:nvSpPr>
            <p:spPr bwMode="auto">
              <a:xfrm>
                <a:off x="2414588" y="3605213"/>
                <a:ext cx="249238" cy="347662"/>
              </a:xfrm>
              <a:custGeom>
                <a:avLst/>
                <a:gdLst>
                  <a:gd name="T0" fmla="*/ 34 w 135"/>
                  <a:gd name="T1" fmla="*/ 74 h 189"/>
                  <a:gd name="T2" fmla="*/ 17 w 135"/>
                  <a:gd name="T3" fmla="*/ 73 h 189"/>
                  <a:gd name="T4" fmla="*/ 1 w 135"/>
                  <a:gd name="T5" fmla="*/ 57 h 189"/>
                  <a:gd name="T6" fmla="*/ 39 w 135"/>
                  <a:gd name="T7" fmla="*/ 9 h 189"/>
                  <a:gd name="T8" fmla="*/ 68 w 135"/>
                  <a:gd name="T9" fmla="*/ 36 h 189"/>
                  <a:gd name="T10" fmla="*/ 92 w 135"/>
                  <a:gd name="T11" fmla="*/ 9 h 189"/>
                  <a:gd name="T12" fmla="*/ 109 w 135"/>
                  <a:gd name="T13" fmla="*/ 9 h 189"/>
                  <a:gd name="T14" fmla="*/ 115 w 135"/>
                  <a:gd name="T15" fmla="*/ 15 h 189"/>
                  <a:gd name="T16" fmla="*/ 128 w 135"/>
                  <a:gd name="T17" fmla="*/ 29 h 189"/>
                  <a:gd name="T18" fmla="*/ 112 w 135"/>
                  <a:gd name="T19" fmla="*/ 37 h 189"/>
                  <a:gd name="T20" fmla="*/ 105 w 135"/>
                  <a:gd name="T21" fmla="*/ 72 h 189"/>
                  <a:gd name="T22" fmla="*/ 92 w 135"/>
                  <a:gd name="T23" fmla="*/ 101 h 189"/>
                  <a:gd name="T24" fmla="*/ 98 w 135"/>
                  <a:gd name="T25" fmla="*/ 102 h 189"/>
                  <a:gd name="T26" fmla="*/ 135 w 135"/>
                  <a:gd name="T27" fmla="*/ 135 h 189"/>
                  <a:gd name="T28" fmla="*/ 125 w 135"/>
                  <a:gd name="T29" fmla="*/ 178 h 189"/>
                  <a:gd name="T30" fmla="*/ 99 w 135"/>
                  <a:gd name="T31" fmla="*/ 176 h 189"/>
                  <a:gd name="T32" fmla="*/ 95 w 135"/>
                  <a:gd name="T33" fmla="*/ 168 h 189"/>
                  <a:gd name="T34" fmla="*/ 111 w 135"/>
                  <a:gd name="T35" fmla="*/ 155 h 189"/>
                  <a:gd name="T36" fmla="*/ 110 w 135"/>
                  <a:gd name="T37" fmla="*/ 119 h 189"/>
                  <a:gd name="T38" fmla="*/ 96 w 135"/>
                  <a:gd name="T39" fmla="*/ 115 h 189"/>
                  <a:gd name="T40" fmla="*/ 58 w 135"/>
                  <a:gd name="T41" fmla="*/ 130 h 189"/>
                  <a:gd name="T42" fmla="*/ 40 w 135"/>
                  <a:gd name="T43" fmla="*/ 132 h 189"/>
                  <a:gd name="T44" fmla="*/ 41 w 135"/>
                  <a:gd name="T45" fmla="*/ 115 h 189"/>
                  <a:gd name="T46" fmla="*/ 54 w 135"/>
                  <a:gd name="T47" fmla="*/ 86 h 189"/>
                  <a:gd name="T48" fmla="*/ 44 w 135"/>
                  <a:gd name="T49" fmla="*/ 91 h 189"/>
                  <a:gd name="T50" fmla="*/ 25 w 135"/>
                  <a:gd name="T51" fmla="*/ 93 h 189"/>
                  <a:gd name="T52" fmla="*/ 34 w 135"/>
                  <a:gd name="T53" fmla="*/ 74 h 189"/>
                  <a:gd name="T54" fmla="*/ 90 w 135"/>
                  <a:gd name="T55" fmla="*/ 71 h 189"/>
                  <a:gd name="T56" fmla="*/ 88 w 135"/>
                  <a:gd name="T57" fmla="*/ 66 h 189"/>
                  <a:gd name="T58" fmla="*/ 76 w 135"/>
                  <a:gd name="T59" fmla="*/ 71 h 189"/>
                  <a:gd name="T60" fmla="*/ 65 w 135"/>
                  <a:gd name="T61" fmla="*/ 107 h 189"/>
                  <a:gd name="T62" fmla="*/ 69 w 135"/>
                  <a:gd name="T63" fmla="*/ 109 h 189"/>
                  <a:gd name="T64" fmla="*/ 90 w 135"/>
                  <a:gd name="T65" fmla="*/ 7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89">
                    <a:moveTo>
                      <a:pt x="34" y="74"/>
                    </a:moveTo>
                    <a:cubicBezTo>
                      <a:pt x="30" y="74"/>
                      <a:pt x="23" y="72"/>
                      <a:pt x="17" y="73"/>
                    </a:cubicBezTo>
                    <a:cubicBezTo>
                      <a:pt x="5" y="73"/>
                      <a:pt x="0" y="68"/>
                      <a:pt x="1" y="57"/>
                    </a:cubicBezTo>
                    <a:cubicBezTo>
                      <a:pt x="2" y="38"/>
                      <a:pt x="20" y="14"/>
                      <a:pt x="39" y="9"/>
                    </a:cubicBezTo>
                    <a:cubicBezTo>
                      <a:pt x="52" y="6"/>
                      <a:pt x="62" y="14"/>
                      <a:pt x="68" y="36"/>
                    </a:cubicBezTo>
                    <a:cubicBezTo>
                      <a:pt x="76" y="26"/>
                      <a:pt x="84" y="17"/>
                      <a:pt x="92" y="9"/>
                    </a:cubicBezTo>
                    <a:cubicBezTo>
                      <a:pt x="98" y="3"/>
                      <a:pt x="103" y="0"/>
                      <a:pt x="109" y="9"/>
                    </a:cubicBezTo>
                    <a:cubicBezTo>
                      <a:pt x="111" y="11"/>
                      <a:pt x="113" y="13"/>
                      <a:pt x="115" y="15"/>
                    </a:cubicBezTo>
                    <a:cubicBezTo>
                      <a:pt x="120" y="19"/>
                      <a:pt x="124" y="24"/>
                      <a:pt x="128" y="29"/>
                    </a:cubicBezTo>
                    <a:cubicBezTo>
                      <a:pt x="123" y="31"/>
                      <a:pt x="118" y="34"/>
                      <a:pt x="112" y="37"/>
                    </a:cubicBezTo>
                    <a:cubicBezTo>
                      <a:pt x="123" y="50"/>
                      <a:pt x="109" y="60"/>
                      <a:pt x="105" y="72"/>
                    </a:cubicBezTo>
                    <a:cubicBezTo>
                      <a:pt x="102" y="82"/>
                      <a:pt x="97" y="91"/>
                      <a:pt x="92" y="101"/>
                    </a:cubicBezTo>
                    <a:cubicBezTo>
                      <a:pt x="94" y="102"/>
                      <a:pt x="96" y="102"/>
                      <a:pt x="98" y="102"/>
                    </a:cubicBezTo>
                    <a:cubicBezTo>
                      <a:pt x="128" y="99"/>
                      <a:pt x="135" y="106"/>
                      <a:pt x="135" y="135"/>
                    </a:cubicBezTo>
                    <a:cubicBezTo>
                      <a:pt x="135" y="150"/>
                      <a:pt x="135" y="165"/>
                      <a:pt x="125" y="178"/>
                    </a:cubicBezTo>
                    <a:cubicBezTo>
                      <a:pt x="115" y="189"/>
                      <a:pt x="107" y="189"/>
                      <a:pt x="99" y="176"/>
                    </a:cubicBezTo>
                    <a:cubicBezTo>
                      <a:pt x="97" y="172"/>
                      <a:pt x="96" y="169"/>
                      <a:pt x="95" y="168"/>
                    </a:cubicBezTo>
                    <a:cubicBezTo>
                      <a:pt x="102" y="163"/>
                      <a:pt x="111" y="159"/>
                      <a:pt x="111" y="155"/>
                    </a:cubicBezTo>
                    <a:cubicBezTo>
                      <a:pt x="113" y="143"/>
                      <a:pt x="111" y="131"/>
                      <a:pt x="110" y="119"/>
                    </a:cubicBezTo>
                    <a:cubicBezTo>
                      <a:pt x="109" y="117"/>
                      <a:pt x="100" y="114"/>
                      <a:pt x="96" y="115"/>
                    </a:cubicBezTo>
                    <a:cubicBezTo>
                      <a:pt x="84" y="119"/>
                      <a:pt x="71" y="125"/>
                      <a:pt x="58" y="130"/>
                    </a:cubicBezTo>
                    <a:cubicBezTo>
                      <a:pt x="53" y="132"/>
                      <a:pt x="46" y="132"/>
                      <a:pt x="40" y="132"/>
                    </a:cubicBezTo>
                    <a:cubicBezTo>
                      <a:pt x="40" y="127"/>
                      <a:pt x="39" y="120"/>
                      <a:pt x="41" y="115"/>
                    </a:cubicBezTo>
                    <a:cubicBezTo>
                      <a:pt x="45" y="105"/>
                      <a:pt x="51" y="97"/>
                      <a:pt x="54" y="86"/>
                    </a:cubicBezTo>
                    <a:cubicBezTo>
                      <a:pt x="51" y="88"/>
                      <a:pt x="48" y="91"/>
                      <a:pt x="44" y="91"/>
                    </a:cubicBezTo>
                    <a:cubicBezTo>
                      <a:pt x="38" y="92"/>
                      <a:pt x="31" y="92"/>
                      <a:pt x="25" y="93"/>
                    </a:cubicBezTo>
                    <a:cubicBezTo>
                      <a:pt x="27" y="87"/>
                      <a:pt x="30" y="82"/>
                      <a:pt x="34" y="74"/>
                    </a:cubicBezTo>
                    <a:close/>
                    <a:moveTo>
                      <a:pt x="90" y="71"/>
                    </a:moveTo>
                    <a:cubicBezTo>
                      <a:pt x="89" y="69"/>
                      <a:pt x="89" y="68"/>
                      <a:pt x="88" y="66"/>
                    </a:cubicBezTo>
                    <a:cubicBezTo>
                      <a:pt x="84" y="68"/>
                      <a:pt x="77" y="68"/>
                      <a:pt x="76" y="71"/>
                    </a:cubicBezTo>
                    <a:cubicBezTo>
                      <a:pt x="72" y="83"/>
                      <a:pt x="69" y="95"/>
                      <a:pt x="65" y="107"/>
                    </a:cubicBezTo>
                    <a:cubicBezTo>
                      <a:pt x="66" y="108"/>
                      <a:pt x="68" y="109"/>
                      <a:pt x="69" y="109"/>
                    </a:cubicBezTo>
                    <a:cubicBezTo>
                      <a:pt x="76" y="96"/>
                      <a:pt x="83" y="84"/>
                      <a:pt x="90" y="7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2"/>
              <p:cNvSpPr/>
              <p:nvPr/>
            </p:nvSpPr>
            <p:spPr bwMode="auto">
              <a:xfrm>
                <a:off x="2406650" y="3860800"/>
                <a:ext cx="187325" cy="87312"/>
              </a:xfrm>
              <a:custGeom>
                <a:avLst/>
                <a:gdLst>
                  <a:gd name="T0" fmla="*/ 25 w 101"/>
                  <a:gd name="T1" fmla="*/ 22 h 47"/>
                  <a:gd name="T2" fmla="*/ 21 w 101"/>
                  <a:gd name="T3" fmla="*/ 34 h 47"/>
                  <a:gd name="T4" fmla="*/ 14 w 101"/>
                  <a:gd name="T5" fmla="*/ 47 h 47"/>
                  <a:gd name="T6" fmla="*/ 1 w 101"/>
                  <a:gd name="T7" fmla="*/ 37 h 47"/>
                  <a:gd name="T8" fmla="*/ 9 w 101"/>
                  <a:gd name="T9" fmla="*/ 20 h 47"/>
                  <a:gd name="T10" fmla="*/ 39 w 101"/>
                  <a:gd name="T11" fmla="*/ 12 h 47"/>
                  <a:gd name="T12" fmla="*/ 74 w 101"/>
                  <a:gd name="T13" fmla="*/ 2 h 47"/>
                  <a:gd name="T14" fmla="*/ 92 w 101"/>
                  <a:gd name="T15" fmla="*/ 1 h 47"/>
                  <a:gd name="T16" fmla="*/ 101 w 101"/>
                  <a:gd name="T17" fmla="*/ 11 h 47"/>
                  <a:gd name="T18" fmla="*/ 87 w 101"/>
                  <a:gd name="T19" fmla="*/ 19 h 47"/>
                  <a:gd name="T20" fmla="*/ 74 w 101"/>
                  <a:gd name="T21" fmla="*/ 16 h 47"/>
                  <a:gd name="T22" fmla="*/ 63 w 101"/>
                  <a:gd name="T23" fmla="*/ 19 h 47"/>
                  <a:gd name="T24" fmla="*/ 34 w 101"/>
                  <a:gd name="T25" fmla="*/ 26 h 47"/>
                  <a:gd name="T26" fmla="*/ 25 w 101"/>
                  <a:gd name="T27" fmla="*/ 2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47">
                    <a:moveTo>
                      <a:pt x="25" y="22"/>
                    </a:moveTo>
                    <a:cubicBezTo>
                      <a:pt x="24" y="26"/>
                      <a:pt x="23" y="30"/>
                      <a:pt x="21" y="34"/>
                    </a:cubicBezTo>
                    <a:cubicBezTo>
                      <a:pt x="19" y="38"/>
                      <a:pt x="17" y="43"/>
                      <a:pt x="14" y="47"/>
                    </a:cubicBezTo>
                    <a:cubicBezTo>
                      <a:pt x="10" y="44"/>
                      <a:pt x="1" y="41"/>
                      <a:pt x="1" y="37"/>
                    </a:cubicBezTo>
                    <a:cubicBezTo>
                      <a:pt x="0" y="31"/>
                      <a:pt x="4" y="22"/>
                      <a:pt x="9" y="20"/>
                    </a:cubicBezTo>
                    <a:cubicBezTo>
                      <a:pt x="18" y="16"/>
                      <a:pt x="29" y="15"/>
                      <a:pt x="39" y="12"/>
                    </a:cubicBezTo>
                    <a:cubicBezTo>
                      <a:pt x="51" y="9"/>
                      <a:pt x="62" y="5"/>
                      <a:pt x="74" y="2"/>
                    </a:cubicBezTo>
                    <a:cubicBezTo>
                      <a:pt x="80" y="1"/>
                      <a:pt x="86" y="0"/>
                      <a:pt x="92" y="1"/>
                    </a:cubicBezTo>
                    <a:cubicBezTo>
                      <a:pt x="95" y="2"/>
                      <a:pt x="98" y="7"/>
                      <a:pt x="101" y="11"/>
                    </a:cubicBezTo>
                    <a:cubicBezTo>
                      <a:pt x="96" y="14"/>
                      <a:pt x="92" y="18"/>
                      <a:pt x="87" y="19"/>
                    </a:cubicBezTo>
                    <a:cubicBezTo>
                      <a:pt x="83" y="20"/>
                      <a:pt x="79" y="16"/>
                      <a:pt x="74" y="16"/>
                    </a:cubicBezTo>
                    <a:cubicBezTo>
                      <a:pt x="71" y="15"/>
                      <a:pt x="65" y="17"/>
                      <a:pt x="63" y="19"/>
                    </a:cubicBezTo>
                    <a:cubicBezTo>
                      <a:pt x="52" y="38"/>
                      <a:pt x="52" y="38"/>
                      <a:pt x="34" y="26"/>
                    </a:cubicBezTo>
                    <a:cubicBezTo>
                      <a:pt x="32" y="24"/>
                      <a:pt x="29" y="23"/>
                      <a:pt x="25" y="2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1" name="组合 50"/>
            <p:cNvGrpSpPr/>
            <p:nvPr/>
          </p:nvGrpSpPr>
          <p:grpSpPr>
            <a:xfrm>
              <a:off x="1913731" y="2720879"/>
              <a:ext cx="322262" cy="373062"/>
              <a:chOff x="2395538" y="2817813"/>
              <a:chExt cx="322262" cy="373062"/>
            </a:xfrm>
          </p:grpSpPr>
          <p:sp>
            <p:nvSpPr>
              <p:cNvPr id="52" name="Freeform 6"/>
              <p:cNvSpPr/>
              <p:nvPr/>
            </p:nvSpPr>
            <p:spPr bwMode="auto">
              <a:xfrm>
                <a:off x="2395538" y="2835275"/>
                <a:ext cx="296863" cy="355600"/>
              </a:xfrm>
              <a:custGeom>
                <a:avLst/>
                <a:gdLst>
                  <a:gd name="T0" fmla="*/ 114 w 161"/>
                  <a:gd name="T1" fmla="*/ 124 h 193"/>
                  <a:gd name="T2" fmla="*/ 58 w 161"/>
                  <a:gd name="T3" fmla="*/ 156 h 193"/>
                  <a:gd name="T4" fmla="*/ 38 w 161"/>
                  <a:gd name="T5" fmla="*/ 168 h 193"/>
                  <a:gd name="T6" fmla="*/ 18 w 161"/>
                  <a:gd name="T7" fmla="*/ 154 h 193"/>
                  <a:gd name="T8" fmla="*/ 21 w 161"/>
                  <a:gd name="T9" fmla="*/ 114 h 193"/>
                  <a:gd name="T10" fmla="*/ 15 w 161"/>
                  <a:gd name="T11" fmla="*/ 102 h 193"/>
                  <a:gd name="T12" fmla="*/ 13 w 161"/>
                  <a:gd name="T13" fmla="*/ 72 h 193"/>
                  <a:gd name="T14" fmla="*/ 30 w 161"/>
                  <a:gd name="T15" fmla="*/ 30 h 193"/>
                  <a:gd name="T16" fmla="*/ 41 w 161"/>
                  <a:gd name="T17" fmla="*/ 12 h 193"/>
                  <a:gd name="T18" fmla="*/ 55 w 161"/>
                  <a:gd name="T19" fmla="*/ 15 h 193"/>
                  <a:gd name="T20" fmla="*/ 60 w 161"/>
                  <a:gd name="T21" fmla="*/ 36 h 193"/>
                  <a:gd name="T22" fmla="*/ 61 w 161"/>
                  <a:gd name="T23" fmla="*/ 41 h 193"/>
                  <a:gd name="T24" fmla="*/ 68 w 161"/>
                  <a:gd name="T25" fmla="*/ 72 h 193"/>
                  <a:gd name="T26" fmla="*/ 51 w 161"/>
                  <a:gd name="T27" fmla="*/ 140 h 193"/>
                  <a:gd name="T28" fmla="*/ 69 w 161"/>
                  <a:gd name="T29" fmla="*/ 136 h 193"/>
                  <a:gd name="T30" fmla="*/ 60 w 161"/>
                  <a:gd name="T31" fmla="*/ 106 h 193"/>
                  <a:gd name="T32" fmla="*/ 66 w 161"/>
                  <a:gd name="T33" fmla="*/ 89 h 193"/>
                  <a:gd name="T34" fmla="*/ 83 w 161"/>
                  <a:gd name="T35" fmla="*/ 96 h 193"/>
                  <a:gd name="T36" fmla="*/ 79 w 161"/>
                  <a:gd name="T37" fmla="*/ 76 h 193"/>
                  <a:gd name="T38" fmla="*/ 96 w 161"/>
                  <a:gd name="T39" fmla="*/ 69 h 193"/>
                  <a:gd name="T40" fmla="*/ 82 w 161"/>
                  <a:gd name="T41" fmla="*/ 63 h 193"/>
                  <a:gd name="T42" fmla="*/ 102 w 161"/>
                  <a:gd name="T43" fmla="*/ 42 h 193"/>
                  <a:gd name="T44" fmla="*/ 97 w 161"/>
                  <a:gd name="T45" fmla="*/ 20 h 193"/>
                  <a:gd name="T46" fmla="*/ 101 w 161"/>
                  <a:gd name="T47" fmla="*/ 11 h 193"/>
                  <a:gd name="T48" fmla="*/ 115 w 161"/>
                  <a:gd name="T49" fmla="*/ 6 h 193"/>
                  <a:gd name="T50" fmla="*/ 140 w 161"/>
                  <a:gd name="T51" fmla="*/ 16 h 193"/>
                  <a:gd name="T52" fmla="*/ 124 w 161"/>
                  <a:gd name="T53" fmla="*/ 35 h 193"/>
                  <a:gd name="T54" fmla="*/ 136 w 161"/>
                  <a:gd name="T55" fmla="*/ 33 h 193"/>
                  <a:gd name="T56" fmla="*/ 152 w 161"/>
                  <a:gd name="T57" fmla="*/ 51 h 193"/>
                  <a:gd name="T58" fmla="*/ 148 w 161"/>
                  <a:gd name="T59" fmla="*/ 87 h 193"/>
                  <a:gd name="T60" fmla="*/ 149 w 161"/>
                  <a:gd name="T61" fmla="*/ 96 h 193"/>
                  <a:gd name="T62" fmla="*/ 148 w 161"/>
                  <a:gd name="T63" fmla="*/ 116 h 193"/>
                  <a:gd name="T64" fmla="*/ 141 w 161"/>
                  <a:gd name="T65" fmla="*/ 140 h 193"/>
                  <a:gd name="T66" fmla="*/ 143 w 161"/>
                  <a:gd name="T67" fmla="*/ 172 h 193"/>
                  <a:gd name="T68" fmla="*/ 121 w 161"/>
                  <a:gd name="T69" fmla="*/ 188 h 193"/>
                  <a:gd name="T70" fmla="*/ 87 w 161"/>
                  <a:gd name="T71" fmla="*/ 162 h 193"/>
                  <a:gd name="T72" fmla="*/ 88 w 161"/>
                  <a:gd name="T73" fmla="*/ 144 h 193"/>
                  <a:gd name="T74" fmla="*/ 103 w 161"/>
                  <a:gd name="T75" fmla="*/ 150 h 193"/>
                  <a:gd name="T76" fmla="*/ 107 w 161"/>
                  <a:gd name="T77" fmla="*/ 156 h 193"/>
                  <a:gd name="T78" fmla="*/ 114 w 161"/>
                  <a:gd name="T79" fmla="*/ 161 h 193"/>
                  <a:gd name="T80" fmla="*/ 118 w 161"/>
                  <a:gd name="T81" fmla="*/ 154 h 193"/>
                  <a:gd name="T82" fmla="*/ 114 w 161"/>
                  <a:gd name="T83" fmla="*/ 12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193">
                    <a:moveTo>
                      <a:pt x="114" y="124"/>
                    </a:moveTo>
                    <a:cubicBezTo>
                      <a:pt x="93" y="136"/>
                      <a:pt x="76" y="146"/>
                      <a:pt x="58" y="156"/>
                    </a:cubicBezTo>
                    <a:cubicBezTo>
                      <a:pt x="51" y="160"/>
                      <a:pt x="45" y="164"/>
                      <a:pt x="38" y="168"/>
                    </a:cubicBezTo>
                    <a:cubicBezTo>
                      <a:pt x="24" y="174"/>
                      <a:pt x="18" y="170"/>
                      <a:pt x="18" y="154"/>
                    </a:cubicBezTo>
                    <a:cubicBezTo>
                      <a:pt x="19" y="141"/>
                      <a:pt x="21" y="128"/>
                      <a:pt x="21" y="114"/>
                    </a:cubicBezTo>
                    <a:cubicBezTo>
                      <a:pt x="21" y="110"/>
                      <a:pt x="19" y="104"/>
                      <a:pt x="15" y="102"/>
                    </a:cubicBezTo>
                    <a:cubicBezTo>
                      <a:pt x="2" y="91"/>
                      <a:pt x="0" y="81"/>
                      <a:pt x="13" y="72"/>
                    </a:cubicBezTo>
                    <a:cubicBezTo>
                      <a:pt x="28" y="60"/>
                      <a:pt x="30" y="47"/>
                      <a:pt x="30" y="30"/>
                    </a:cubicBezTo>
                    <a:cubicBezTo>
                      <a:pt x="30" y="24"/>
                      <a:pt x="36" y="16"/>
                      <a:pt x="41" y="12"/>
                    </a:cubicBezTo>
                    <a:cubicBezTo>
                      <a:pt x="43" y="10"/>
                      <a:pt x="53" y="12"/>
                      <a:pt x="55" y="15"/>
                    </a:cubicBezTo>
                    <a:cubicBezTo>
                      <a:pt x="59" y="21"/>
                      <a:pt x="59" y="29"/>
                      <a:pt x="60" y="36"/>
                    </a:cubicBezTo>
                    <a:cubicBezTo>
                      <a:pt x="61" y="38"/>
                      <a:pt x="61" y="40"/>
                      <a:pt x="61" y="41"/>
                    </a:cubicBezTo>
                    <a:cubicBezTo>
                      <a:pt x="82" y="49"/>
                      <a:pt x="82" y="54"/>
                      <a:pt x="68" y="72"/>
                    </a:cubicBezTo>
                    <a:cubicBezTo>
                      <a:pt x="53" y="91"/>
                      <a:pt x="37" y="111"/>
                      <a:pt x="51" y="140"/>
                    </a:cubicBezTo>
                    <a:cubicBezTo>
                      <a:pt x="57" y="139"/>
                      <a:pt x="64" y="137"/>
                      <a:pt x="69" y="136"/>
                    </a:cubicBezTo>
                    <a:cubicBezTo>
                      <a:pt x="66" y="125"/>
                      <a:pt x="61" y="116"/>
                      <a:pt x="60" y="106"/>
                    </a:cubicBezTo>
                    <a:cubicBezTo>
                      <a:pt x="59" y="101"/>
                      <a:pt x="64" y="95"/>
                      <a:pt x="66" y="89"/>
                    </a:cubicBezTo>
                    <a:cubicBezTo>
                      <a:pt x="70" y="91"/>
                      <a:pt x="75" y="93"/>
                      <a:pt x="83" y="96"/>
                    </a:cubicBezTo>
                    <a:cubicBezTo>
                      <a:pt x="82" y="89"/>
                      <a:pt x="80" y="83"/>
                      <a:pt x="79" y="76"/>
                    </a:cubicBezTo>
                    <a:cubicBezTo>
                      <a:pt x="84" y="74"/>
                      <a:pt x="88" y="72"/>
                      <a:pt x="96" y="69"/>
                    </a:cubicBezTo>
                    <a:cubicBezTo>
                      <a:pt x="90" y="66"/>
                      <a:pt x="87" y="65"/>
                      <a:pt x="82" y="63"/>
                    </a:cubicBezTo>
                    <a:cubicBezTo>
                      <a:pt x="88" y="56"/>
                      <a:pt x="94" y="49"/>
                      <a:pt x="102" y="42"/>
                    </a:cubicBezTo>
                    <a:cubicBezTo>
                      <a:pt x="84" y="36"/>
                      <a:pt x="85" y="29"/>
                      <a:pt x="97" y="20"/>
                    </a:cubicBezTo>
                    <a:cubicBezTo>
                      <a:pt x="99" y="18"/>
                      <a:pt x="99" y="14"/>
                      <a:pt x="101" y="11"/>
                    </a:cubicBezTo>
                    <a:cubicBezTo>
                      <a:pt x="104" y="4"/>
                      <a:pt x="106" y="0"/>
                      <a:pt x="115" y="6"/>
                    </a:cubicBezTo>
                    <a:cubicBezTo>
                      <a:pt x="122" y="10"/>
                      <a:pt x="130" y="12"/>
                      <a:pt x="140" y="16"/>
                    </a:cubicBezTo>
                    <a:cubicBezTo>
                      <a:pt x="134" y="23"/>
                      <a:pt x="130" y="29"/>
                      <a:pt x="124" y="35"/>
                    </a:cubicBezTo>
                    <a:cubicBezTo>
                      <a:pt x="128" y="35"/>
                      <a:pt x="132" y="34"/>
                      <a:pt x="136" y="33"/>
                    </a:cubicBezTo>
                    <a:cubicBezTo>
                      <a:pt x="149" y="32"/>
                      <a:pt x="154" y="38"/>
                      <a:pt x="152" y="51"/>
                    </a:cubicBezTo>
                    <a:cubicBezTo>
                      <a:pt x="150" y="63"/>
                      <a:pt x="149" y="75"/>
                      <a:pt x="148" y="87"/>
                    </a:cubicBezTo>
                    <a:cubicBezTo>
                      <a:pt x="147" y="90"/>
                      <a:pt x="147" y="95"/>
                      <a:pt x="149" y="96"/>
                    </a:cubicBezTo>
                    <a:cubicBezTo>
                      <a:pt x="161" y="104"/>
                      <a:pt x="154" y="109"/>
                      <a:pt x="148" y="116"/>
                    </a:cubicBezTo>
                    <a:cubicBezTo>
                      <a:pt x="143" y="122"/>
                      <a:pt x="141" y="132"/>
                      <a:pt x="141" y="140"/>
                    </a:cubicBezTo>
                    <a:cubicBezTo>
                      <a:pt x="141" y="151"/>
                      <a:pt x="144" y="162"/>
                      <a:pt x="143" y="172"/>
                    </a:cubicBezTo>
                    <a:cubicBezTo>
                      <a:pt x="142" y="185"/>
                      <a:pt x="132" y="193"/>
                      <a:pt x="121" y="188"/>
                    </a:cubicBezTo>
                    <a:cubicBezTo>
                      <a:pt x="109" y="182"/>
                      <a:pt x="93" y="177"/>
                      <a:pt x="87" y="162"/>
                    </a:cubicBezTo>
                    <a:cubicBezTo>
                      <a:pt x="85" y="157"/>
                      <a:pt x="88" y="150"/>
                      <a:pt x="88" y="144"/>
                    </a:cubicBezTo>
                    <a:cubicBezTo>
                      <a:pt x="93" y="146"/>
                      <a:pt x="99" y="148"/>
                      <a:pt x="103" y="150"/>
                    </a:cubicBezTo>
                    <a:cubicBezTo>
                      <a:pt x="105" y="151"/>
                      <a:pt x="106" y="155"/>
                      <a:pt x="107" y="156"/>
                    </a:cubicBezTo>
                    <a:cubicBezTo>
                      <a:pt x="109" y="158"/>
                      <a:pt x="112" y="159"/>
                      <a:pt x="114" y="161"/>
                    </a:cubicBezTo>
                    <a:cubicBezTo>
                      <a:pt x="115" y="158"/>
                      <a:pt x="118" y="156"/>
                      <a:pt x="118" y="154"/>
                    </a:cubicBezTo>
                    <a:cubicBezTo>
                      <a:pt x="117" y="146"/>
                      <a:pt x="116" y="137"/>
                      <a:pt x="114" y="1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5"/>
              <p:cNvSpPr/>
              <p:nvPr/>
            </p:nvSpPr>
            <p:spPr bwMode="auto">
              <a:xfrm>
                <a:off x="2670175" y="2817813"/>
                <a:ext cx="47625" cy="61912"/>
              </a:xfrm>
              <a:custGeom>
                <a:avLst/>
                <a:gdLst>
                  <a:gd name="T0" fmla="*/ 9 w 25"/>
                  <a:gd name="T1" fmla="*/ 0 h 34"/>
                  <a:gd name="T2" fmla="*/ 24 w 25"/>
                  <a:gd name="T3" fmla="*/ 23 h 34"/>
                  <a:gd name="T4" fmla="*/ 11 w 25"/>
                  <a:gd name="T5" fmla="*/ 33 h 34"/>
                  <a:gd name="T6" fmla="*/ 0 w 25"/>
                  <a:gd name="T7" fmla="*/ 17 h 34"/>
                  <a:gd name="T8" fmla="*/ 9 w 25"/>
                  <a:gd name="T9" fmla="*/ 0 h 34"/>
                </a:gdLst>
                <a:ahLst/>
                <a:cxnLst>
                  <a:cxn ang="0">
                    <a:pos x="T0" y="T1"/>
                  </a:cxn>
                  <a:cxn ang="0">
                    <a:pos x="T2" y="T3"/>
                  </a:cxn>
                  <a:cxn ang="0">
                    <a:pos x="T4" y="T5"/>
                  </a:cxn>
                  <a:cxn ang="0">
                    <a:pos x="T6" y="T7"/>
                  </a:cxn>
                  <a:cxn ang="0">
                    <a:pos x="T8" y="T9"/>
                  </a:cxn>
                </a:cxnLst>
                <a:rect l="0" t="0" r="r" b="b"/>
                <a:pathLst>
                  <a:path w="25" h="34">
                    <a:moveTo>
                      <a:pt x="9" y="0"/>
                    </a:moveTo>
                    <a:cubicBezTo>
                      <a:pt x="16" y="10"/>
                      <a:pt x="22" y="16"/>
                      <a:pt x="24" y="23"/>
                    </a:cubicBezTo>
                    <a:cubicBezTo>
                      <a:pt x="25" y="24"/>
                      <a:pt x="16" y="32"/>
                      <a:pt x="11" y="33"/>
                    </a:cubicBezTo>
                    <a:cubicBezTo>
                      <a:pt x="0" y="34"/>
                      <a:pt x="0" y="24"/>
                      <a:pt x="0" y="17"/>
                    </a:cubicBezTo>
                    <a:cubicBezTo>
                      <a:pt x="0" y="13"/>
                      <a:pt x="4" y="9"/>
                      <a:pt x="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9" name="组合 58"/>
          <p:cNvGrpSpPr>
            <a:grpSpLocks noChangeAspect="1"/>
          </p:cNvGrpSpPr>
          <p:nvPr userDrawn="1"/>
        </p:nvGrpSpPr>
        <p:grpSpPr>
          <a:xfrm>
            <a:off x="1418480" y="6466911"/>
            <a:ext cx="593033" cy="144000"/>
            <a:chOff x="3565256" y="2734541"/>
            <a:chExt cx="1464463" cy="355600"/>
          </a:xfrm>
        </p:grpSpPr>
        <p:grpSp>
          <p:nvGrpSpPr>
            <p:cNvPr id="60" name="组合 59"/>
            <p:cNvGrpSpPr/>
            <p:nvPr/>
          </p:nvGrpSpPr>
          <p:grpSpPr>
            <a:xfrm>
              <a:off x="4005786" y="2749623"/>
              <a:ext cx="304800" cy="325437"/>
              <a:chOff x="2027238" y="3278188"/>
              <a:chExt cx="304800" cy="325437"/>
            </a:xfrm>
          </p:grpSpPr>
          <p:sp>
            <p:nvSpPr>
              <p:cNvPr id="88" name="Freeform 11"/>
              <p:cNvSpPr/>
              <p:nvPr/>
            </p:nvSpPr>
            <p:spPr bwMode="auto">
              <a:xfrm>
                <a:off x="2138363" y="3281363"/>
                <a:ext cx="193675" cy="322262"/>
              </a:xfrm>
              <a:custGeom>
                <a:avLst/>
                <a:gdLst>
                  <a:gd name="T0" fmla="*/ 23 w 105"/>
                  <a:gd name="T1" fmla="*/ 132 h 176"/>
                  <a:gd name="T2" fmla="*/ 15 w 105"/>
                  <a:gd name="T3" fmla="*/ 109 h 176"/>
                  <a:gd name="T4" fmla="*/ 34 w 105"/>
                  <a:gd name="T5" fmla="*/ 76 h 176"/>
                  <a:gd name="T6" fmla="*/ 27 w 105"/>
                  <a:gd name="T7" fmla="*/ 72 h 176"/>
                  <a:gd name="T8" fmla="*/ 20 w 105"/>
                  <a:gd name="T9" fmla="*/ 46 h 176"/>
                  <a:gd name="T10" fmla="*/ 29 w 105"/>
                  <a:gd name="T11" fmla="*/ 15 h 176"/>
                  <a:gd name="T12" fmla="*/ 42 w 105"/>
                  <a:gd name="T13" fmla="*/ 1 h 176"/>
                  <a:gd name="T14" fmla="*/ 56 w 105"/>
                  <a:gd name="T15" fmla="*/ 20 h 176"/>
                  <a:gd name="T16" fmla="*/ 48 w 105"/>
                  <a:gd name="T17" fmla="*/ 49 h 176"/>
                  <a:gd name="T18" fmla="*/ 82 w 105"/>
                  <a:gd name="T19" fmla="*/ 42 h 176"/>
                  <a:gd name="T20" fmla="*/ 104 w 105"/>
                  <a:gd name="T21" fmla="*/ 61 h 176"/>
                  <a:gd name="T22" fmla="*/ 101 w 105"/>
                  <a:gd name="T23" fmla="*/ 114 h 176"/>
                  <a:gd name="T24" fmla="*/ 92 w 105"/>
                  <a:gd name="T25" fmla="*/ 141 h 176"/>
                  <a:gd name="T26" fmla="*/ 51 w 105"/>
                  <a:gd name="T27" fmla="*/ 130 h 176"/>
                  <a:gd name="T28" fmla="*/ 11 w 105"/>
                  <a:gd name="T29" fmla="*/ 176 h 176"/>
                  <a:gd name="T30" fmla="*/ 7 w 105"/>
                  <a:gd name="T31" fmla="*/ 155 h 176"/>
                  <a:gd name="T32" fmla="*/ 23 w 105"/>
                  <a:gd name="T33" fmla="*/ 132 h 176"/>
                  <a:gd name="T34" fmla="*/ 47 w 105"/>
                  <a:gd name="T35" fmla="*/ 103 h 176"/>
                  <a:gd name="T36" fmla="*/ 62 w 105"/>
                  <a:gd name="T37" fmla="*/ 77 h 176"/>
                  <a:gd name="T38" fmla="*/ 67 w 105"/>
                  <a:gd name="T39" fmla="*/ 78 h 176"/>
                  <a:gd name="T40" fmla="*/ 68 w 105"/>
                  <a:gd name="T41" fmla="*/ 98 h 176"/>
                  <a:gd name="T42" fmla="*/ 59 w 105"/>
                  <a:gd name="T43" fmla="*/ 119 h 176"/>
                  <a:gd name="T44" fmla="*/ 63 w 105"/>
                  <a:gd name="T45" fmla="*/ 124 h 176"/>
                  <a:gd name="T46" fmla="*/ 80 w 105"/>
                  <a:gd name="T47" fmla="*/ 114 h 176"/>
                  <a:gd name="T48" fmla="*/ 79 w 105"/>
                  <a:gd name="T49" fmla="*/ 68 h 176"/>
                  <a:gd name="T50" fmla="*/ 74 w 105"/>
                  <a:gd name="T51" fmla="*/ 60 h 176"/>
                  <a:gd name="T52" fmla="*/ 36 w 105"/>
                  <a:gd name="T53" fmla="*/ 73 h 176"/>
                  <a:gd name="T54" fmla="*/ 40 w 105"/>
                  <a:gd name="T55" fmla="*/ 103 h 176"/>
                  <a:gd name="T56" fmla="*/ 23 w 105"/>
                  <a:gd name="T57"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 h="176">
                    <a:moveTo>
                      <a:pt x="23" y="132"/>
                    </a:moveTo>
                    <a:cubicBezTo>
                      <a:pt x="9" y="128"/>
                      <a:pt x="7" y="121"/>
                      <a:pt x="15" y="109"/>
                    </a:cubicBezTo>
                    <a:cubicBezTo>
                      <a:pt x="22" y="99"/>
                      <a:pt x="27" y="88"/>
                      <a:pt x="34" y="76"/>
                    </a:cubicBezTo>
                    <a:cubicBezTo>
                      <a:pt x="31" y="74"/>
                      <a:pt x="29" y="73"/>
                      <a:pt x="27" y="72"/>
                    </a:cubicBezTo>
                    <a:cubicBezTo>
                      <a:pt x="10" y="63"/>
                      <a:pt x="11" y="62"/>
                      <a:pt x="20" y="46"/>
                    </a:cubicBezTo>
                    <a:cubicBezTo>
                      <a:pt x="25" y="37"/>
                      <a:pt x="27" y="26"/>
                      <a:pt x="29" y="15"/>
                    </a:cubicBezTo>
                    <a:cubicBezTo>
                      <a:pt x="30" y="7"/>
                      <a:pt x="32" y="0"/>
                      <a:pt x="42" y="1"/>
                    </a:cubicBezTo>
                    <a:cubicBezTo>
                      <a:pt x="51" y="3"/>
                      <a:pt x="59" y="8"/>
                      <a:pt x="56" y="20"/>
                    </a:cubicBezTo>
                    <a:cubicBezTo>
                      <a:pt x="53" y="29"/>
                      <a:pt x="51" y="37"/>
                      <a:pt x="48" y="49"/>
                    </a:cubicBezTo>
                    <a:cubicBezTo>
                      <a:pt x="61" y="46"/>
                      <a:pt x="71" y="44"/>
                      <a:pt x="82" y="42"/>
                    </a:cubicBezTo>
                    <a:cubicBezTo>
                      <a:pt x="96" y="39"/>
                      <a:pt x="105" y="46"/>
                      <a:pt x="104" y="61"/>
                    </a:cubicBezTo>
                    <a:cubicBezTo>
                      <a:pt x="103" y="79"/>
                      <a:pt x="103" y="97"/>
                      <a:pt x="101" y="114"/>
                    </a:cubicBezTo>
                    <a:cubicBezTo>
                      <a:pt x="100" y="123"/>
                      <a:pt x="98" y="134"/>
                      <a:pt x="92" y="141"/>
                    </a:cubicBezTo>
                    <a:cubicBezTo>
                      <a:pt x="88" y="147"/>
                      <a:pt x="60" y="139"/>
                      <a:pt x="51" y="130"/>
                    </a:cubicBezTo>
                    <a:cubicBezTo>
                      <a:pt x="38" y="145"/>
                      <a:pt x="25" y="160"/>
                      <a:pt x="11" y="176"/>
                    </a:cubicBezTo>
                    <a:cubicBezTo>
                      <a:pt x="2" y="170"/>
                      <a:pt x="0" y="164"/>
                      <a:pt x="7" y="155"/>
                    </a:cubicBezTo>
                    <a:cubicBezTo>
                      <a:pt x="13" y="148"/>
                      <a:pt x="18" y="140"/>
                      <a:pt x="23" y="132"/>
                    </a:cubicBezTo>
                    <a:cubicBezTo>
                      <a:pt x="31" y="122"/>
                      <a:pt x="40" y="113"/>
                      <a:pt x="47" y="103"/>
                    </a:cubicBezTo>
                    <a:cubicBezTo>
                      <a:pt x="53" y="95"/>
                      <a:pt x="57" y="86"/>
                      <a:pt x="62" y="77"/>
                    </a:cubicBezTo>
                    <a:cubicBezTo>
                      <a:pt x="64" y="77"/>
                      <a:pt x="66" y="77"/>
                      <a:pt x="67" y="78"/>
                    </a:cubicBezTo>
                    <a:cubicBezTo>
                      <a:pt x="68" y="85"/>
                      <a:pt x="69" y="92"/>
                      <a:pt x="68" y="98"/>
                    </a:cubicBezTo>
                    <a:cubicBezTo>
                      <a:pt x="66" y="105"/>
                      <a:pt x="62" y="112"/>
                      <a:pt x="59" y="119"/>
                    </a:cubicBezTo>
                    <a:cubicBezTo>
                      <a:pt x="61" y="121"/>
                      <a:pt x="62" y="122"/>
                      <a:pt x="63" y="124"/>
                    </a:cubicBezTo>
                    <a:cubicBezTo>
                      <a:pt x="69" y="120"/>
                      <a:pt x="79" y="117"/>
                      <a:pt x="80" y="114"/>
                    </a:cubicBezTo>
                    <a:cubicBezTo>
                      <a:pt x="81" y="99"/>
                      <a:pt x="80" y="83"/>
                      <a:pt x="79" y="68"/>
                    </a:cubicBezTo>
                    <a:cubicBezTo>
                      <a:pt x="79" y="65"/>
                      <a:pt x="76" y="61"/>
                      <a:pt x="74" y="60"/>
                    </a:cubicBezTo>
                    <a:cubicBezTo>
                      <a:pt x="63" y="55"/>
                      <a:pt x="44" y="62"/>
                      <a:pt x="36" y="73"/>
                    </a:cubicBezTo>
                    <a:cubicBezTo>
                      <a:pt x="49" y="81"/>
                      <a:pt x="46" y="92"/>
                      <a:pt x="40" y="103"/>
                    </a:cubicBezTo>
                    <a:cubicBezTo>
                      <a:pt x="34" y="112"/>
                      <a:pt x="29" y="122"/>
                      <a:pt x="23" y="13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4"/>
              <p:cNvSpPr/>
              <p:nvPr/>
            </p:nvSpPr>
            <p:spPr bwMode="auto">
              <a:xfrm>
                <a:off x="2027238" y="3278188"/>
                <a:ext cx="123825" cy="290512"/>
              </a:xfrm>
              <a:custGeom>
                <a:avLst/>
                <a:gdLst>
                  <a:gd name="T0" fmla="*/ 67 w 67"/>
                  <a:gd name="T1" fmla="*/ 50 h 158"/>
                  <a:gd name="T2" fmla="*/ 56 w 67"/>
                  <a:gd name="T3" fmla="*/ 69 h 158"/>
                  <a:gd name="T4" fmla="*/ 61 w 67"/>
                  <a:gd name="T5" fmla="*/ 84 h 158"/>
                  <a:gd name="T6" fmla="*/ 56 w 67"/>
                  <a:gd name="T7" fmla="*/ 105 h 158"/>
                  <a:gd name="T8" fmla="*/ 55 w 67"/>
                  <a:gd name="T9" fmla="*/ 132 h 158"/>
                  <a:gd name="T10" fmla="*/ 48 w 67"/>
                  <a:gd name="T11" fmla="*/ 155 h 158"/>
                  <a:gd name="T12" fmla="*/ 31 w 67"/>
                  <a:gd name="T13" fmla="*/ 139 h 158"/>
                  <a:gd name="T14" fmla="*/ 30 w 67"/>
                  <a:gd name="T15" fmla="*/ 137 h 158"/>
                  <a:gd name="T16" fmla="*/ 15 w 67"/>
                  <a:gd name="T17" fmla="*/ 144 h 158"/>
                  <a:gd name="T18" fmla="*/ 4 w 67"/>
                  <a:gd name="T19" fmla="*/ 139 h 158"/>
                  <a:gd name="T20" fmla="*/ 10 w 67"/>
                  <a:gd name="T21" fmla="*/ 130 h 158"/>
                  <a:gd name="T22" fmla="*/ 36 w 67"/>
                  <a:gd name="T23" fmla="*/ 80 h 158"/>
                  <a:gd name="T24" fmla="*/ 22 w 67"/>
                  <a:gd name="T25" fmla="*/ 90 h 158"/>
                  <a:gd name="T26" fmla="*/ 2 w 67"/>
                  <a:gd name="T27" fmla="*/ 90 h 158"/>
                  <a:gd name="T28" fmla="*/ 5 w 67"/>
                  <a:gd name="T29" fmla="*/ 75 h 158"/>
                  <a:gd name="T30" fmla="*/ 24 w 67"/>
                  <a:gd name="T31" fmla="*/ 27 h 158"/>
                  <a:gd name="T32" fmla="*/ 40 w 67"/>
                  <a:gd name="T33" fmla="*/ 35 h 158"/>
                  <a:gd name="T34" fmla="*/ 40 w 67"/>
                  <a:gd name="T35" fmla="*/ 0 h 158"/>
                  <a:gd name="T36" fmla="*/ 59 w 67"/>
                  <a:gd name="T37" fmla="*/ 21 h 158"/>
                  <a:gd name="T38" fmla="*/ 63 w 67"/>
                  <a:gd name="T39" fmla="*/ 49 h 158"/>
                  <a:gd name="T40" fmla="*/ 67 w 67"/>
                  <a:gd name="T41" fmla="*/ 5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158">
                    <a:moveTo>
                      <a:pt x="67" y="50"/>
                    </a:moveTo>
                    <a:cubicBezTo>
                      <a:pt x="63" y="56"/>
                      <a:pt x="58" y="62"/>
                      <a:pt x="56" y="69"/>
                    </a:cubicBezTo>
                    <a:cubicBezTo>
                      <a:pt x="55" y="72"/>
                      <a:pt x="46" y="83"/>
                      <a:pt x="61" y="84"/>
                    </a:cubicBezTo>
                    <a:cubicBezTo>
                      <a:pt x="59" y="91"/>
                      <a:pt x="57" y="98"/>
                      <a:pt x="56" y="105"/>
                    </a:cubicBezTo>
                    <a:cubicBezTo>
                      <a:pt x="55" y="114"/>
                      <a:pt x="52" y="124"/>
                      <a:pt x="55" y="132"/>
                    </a:cubicBezTo>
                    <a:cubicBezTo>
                      <a:pt x="58" y="143"/>
                      <a:pt x="60" y="152"/>
                      <a:pt x="48" y="155"/>
                    </a:cubicBezTo>
                    <a:cubicBezTo>
                      <a:pt x="37" y="158"/>
                      <a:pt x="33" y="149"/>
                      <a:pt x="31" y="139"/>
                    </a:cubicBezTo>
                    <a:cubicBezTo>
                      <a:pt x="31" y="138"/>
                      <a:pt x="30" y="138"/>
                      <a:pt x="30" y="137"/>
                    </a:cubicBezTo>
                    <a:cubicBezTo>
                      <a:pt x="25" y="139"/>
                      <a:pt x="20" y="143"/>
                      <a:pt x="15" y="144"/>
                    </a:cubicBezTo>
                    <a:cubicBezTo>
                      <a:pt x="12" y="144"/>
                      <a:pt x="8" y="141"/>
                      <a:pt x="4" y="139"/>
                    </a:cubicBezTo>
                    <a:cubicBezTo>
                      <a:pt x="6" y="136"/>
                      <a:pt x="7" y="132"/>
                      <a:pt x="10" y="130"/>
                    </a:cubicBezTo>
                    <a:cubicBezTo>
                      <a:pt x="33" y="116"/>
                      <a:pt x="34" y="113"/>
                      <a:pt x="36" y="80"/>
                    </a:cubicBezTo>
                    <a:cubicBezTo>
                      <a:pt x="30" y="84"/>
                      <a:pt x="25" y="86"/>
                      <a:pt x="22" y="90"/>
                    </a:cubicBezTo>
                    <a:cubicBezTo>
                      <a:pt x="15" y="100"/>
                      <a:pt x="8" y="95"/>
                      <a:pt x="2" y="90"/>
                    </a:cubicBezTo>
                    <a:cubicBezTo>
                      <a:pt x="0" y="88"/>
                      <a:pt x="3" y="80"/>
                      <a:pt x="5" y="75"/>
                    </a:cubicBezTo>
                    <a:cubicBezTo>
                      <a:pt x="10" y="60"/>
                      <a:pt x="17" y="44"/>
                      <a:pt x="24" y="27"/>
                    </a:cubicBezTo>
                    <a:cubicBezTo>
                      <a:pt x="27" y="28"/>
                      <a:pt x="33" y="32"/>
                      <a:pt x="40" y="35"/>
                    </a:cubicBezTo>
                    <a:cubicBezTo>
                      <a:pt x="40" y="24"/>
                      <a:pt x="40" y="13"/>
                      <a:pt x="40" y="0"/>
                    </a:cubicBezTo>
                    <a:cubicBezTo>
                      <a:pt x="55" y="2"/>
                      <a:pt x="59" y="10"/>
                      <a:pt x="59" y="21"/>
                    </a:cubicBezTo>
                    <a:cubicBezTo>
                      <a:pt x="60" y="31"/>
                      <a:pt x="62" y="40"/>
                      <a:pt x="63" y="49"/>
                    </a:cubicBezTo>
                    <a:cubicBezTo>
                      <a:pt x="65" y="49"/>
                      <a:pt x="66" y="50"/>
                      <a:pt x="67" y="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1" name="组合 60"/>
            <p:cNvGrpSpPr/>
            <p:nvPr/>
          </p:nvGrpSpPr>
          <p:grpSpPr>
            <a:xfrm>
              <a:off x="4389166" y="2771054"/>
              <a:ext cx="261938" cy="282575"/>
              <a:chOff x="2032000" y="3644900"/>
              <a:chExt cx="261938" cy="282575"/>
            </a:xfrm>
          </p:grpSpPr>
          <p:sp>
            <p:nvSpPr>
              <p:cNvPr id="69" name="Freeform 12"/>
              <p:cNvSpPr>
                <a:spLocks noEditPoints="1"/>
              </p:cNvSpPr>
              <p:nvPr/>
            </p:nvSpPr>
            <p:spPr bwMode="auto">
              <a:xfrm>
                <a:off x="2098675" y="3644900"/>
                <a:ext cx="195263" cy="282575"/>
              </a:xfrm>
              <a:custGeom>
                <a:avLst/>
                <a:gdLst>
                  <a:gd name="T0" fmla="*/ 57 w 106"/>
                  <a:gd name="T1" fmla="*/ 120 h 154"/>
                  <a:gd name="T2" fmla="*/ 77 w 106"/>
                  <a:gd name="T3" fmla="*/ 121 h 154"/>
                  <a:gd name="T4" fmla="*/ 77 w 106"/>
                  <a:gd name="T5" fmla="*/ 68 h 154"/>
                  <a:gd name="T6" fmla="*/ 39 w 106"/>
                  <a:gd name="T7" fmla="*/ 65 h 154"/>
                  <a:gd name="T8" fmla="*/ 48 w 106"/>
                  <a:gd name="T9" fmla="*/ 75 h 154"/>
                  <a:gd name="T10" fmla="*/ 65 w 106"/>
                  <a:gd name="T11" fmla="*/ 81 h 154"/>
                  <a:gd name="T12" fmla="*/ 69 w 106"/>
                  <a:gd name="T13" fmla="*/ 96 h 154"/>
                  <a:gd name="T14" fmla="*/ 57 w 106"/>
                  <a:gd name="T15" fmla="*/ 98 h 154"/>
                  <a:gd name="T16" fmla="*/ 38 w 106"/>
                  <a:gd name="T17" fmla="*/ 91 h 154"/>
                  <a:gd name="T18" fmla="*/ 13 w 106"/>
                  <a:gd name="T19" fmla="*/ 154 h 154"/>
                  <a:gd name="T20" fmla="*/ 9 w 106"/>
                  <a:gd name="T21" fmla="*/ 127 h 154"/>
                  <a:gd name="T22" fmla="*/ 28 w 106"/>
                  <a:gd name="T23" fmla="*/ 47 h 154"/>
                  <a:gd name="T24" fmla="*/ 20 w 106"/>
                  <a:gd name="T25" fmla="*/ 39 h 154"/>
                  <a:gd name="T26" fmla="*/ 53 w 106"/>
                  <a:gd name="T27" fmla="*/ 16 h 154"/>
                  <a:gd name="T28" fmla="*/ 92 w 106"/>
                  <a:gd name="T29" fmla="*/ 38 h 154"/>
                  <a:gd name="T30" fmla="*/ 104 w 106"/>
                  <a:gd name="T31" fmla="*/ 125 h 154"/>
                  <a:gd name="T32" fmla="*/ 85 w 106"/>
                  <a:gd name="T33" fmla="*/ 142 h 154"/>
                  <a:gd name="T34" fmla="*/ 56 w 106"/>
                  <a:gd name="T35" fmla="*/ 122 h 154"/>
                  <a:gd name="T36" fmla="*/ 57 w 106"/>
                  <a:gd name="T37" fmla="*/ 120 h 154"/>
                  <a:gd name="T38" fmla="*/ 42 w 106"/>
                  <a:gd name="T39" fmla="*/ 52 h 154"/>
                  <a:gd name="T40" fmla="*/ 74 w 106"/>
                  <a:gd name="T41" fmla="*/ 47 h 154"/>
                  <a:gd name="T42" fmla="*/ 71 w 106"/>
                  <a:gd name="T43" fmla="*/ 25 h 154"/>
                  <a:gd name="T44" fmla="*/ 42 w 106"/>
                  <a:gd name="T45" fmla="*/ 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154">
                    <a:moveTo>
                      <a:pt x="57" y="120"/>
                    </a:moveTo>
                    <a:cubicBezTo>
                      <a:pt x="64" y="120"/>
                      <a:pt x="70" y="120"/>
                      <a:pt x="77" y="121"/>
                    </a:cubicBezTo>
                    <a:cubicBezTo>
                      <a:pt x="77" y="103"/>
                      <a:pt x="77" y="85"/>
                      <a:pt x="77" y="68"/>
                    </a:cubicBezTo>
                    <a:cubicBezTo>
                      <a:pt x="65" y="67"/>
                      <a:pt x="54" y="66"/>
                      <a:pt x="39" y="65"/>
                    </a:cubicBezTo>
                    <a:cubicBezTo>
                      <a:pt x="42" y="69"/>
                      <a:pt x="45" y="73"/>
                      <a:pt x="48" y="75"/>
                    </a:cubicBezTo>
                    <a:cubicBezTo>
                      <a:pt x="53" y="78"/>
                      <a:pt x="61" y="78"/>
                      <a:pt x="65" y="81"/>
                    </a:cubicBezTo>
                    <a:cubicBezTo>
                      <a:pt x="68" y="84"/>
                      <a:pt x="68" y="91"/>
                      <a:pt x="69" y="96"/>
                    </a:cubicBezTo>
                    <a:cubicBezTo>
                      <a:pt x="65" y="97"/>
                      <a:pt x="61" y="99"/>
                      <a:pt x="57" y="98"/>
                    </a:cubicBezTo>
                    <a:cubicBezTo>
                      <a:pt x="51" y="97"/>
                      <a:pt x="46" y="94"/>
                      <a:pt x="38" y="91"/>
                    </a:cubicBezTo>
                    <a:cubicBezTo>
                      <a:pt x="36" y="115"/>
                      <a:pt x="30" y="137"/>
                      <a:pt x="13" y="154"/>
                    </a:cubicBezTo>
                    <a:cubicBezTo>
                      <a:pt x="0" y="146"/>
                      <a:pt x="2" y="136"/>
                      <a:pt x="9" y="127"/>
                    </a:cubicBezTo>
                    <a:cubicBezTo>
                      <a:pt x="29" y="104"/>
                      <a:pt x="24" y="75"/>
                      <a:pt x="28" y="47"/>
                    </a:cubicBezTo>
                    <a:cubicBezTo>
                      <a:pt x="28" y="45"/>
                      <a:pt x="23" y="42"/>
                      <a:pt x="20" y="39"/>
                    </a:cubicBezTo>
                    <a:cubicBezTo>
                      <a:pt x="24" y="23"/>
                      <a:pt x="40" y="21"/>
                      <a:pt x="53" y="16"/>
                    </a:cubicBezTo>
                    <a:cubicBezTo>
                      <a:pt x="89" y="0"/>
                      <a:pt x="89" y="0"/>
                      <a:pt x="92" y="38"/>
                    </a:cubicBezTo>
                    <a:cubicBezTo>
                      <a:pt x="95" y="67"/>
                      <a:pt x="100" y="96"/>
                      <a:pt x="104" y="125"/>
                    </a:cubicBezTo>
                    <a:cubicBezTo>
                      <a:pt x="106" y="139"/>
                      <a:pt x="98" y="148"/>
                      <a:pt x="85" y="142"/>
                    </a:cubicBezTo>
                    <a:cubicBezTo>
                      <a:pt x="75" y="137"/>
                      <a:pt x="65" y="129"/>
                      <a:pt x="56" y="122"/>
                    </a:cubicBezTo>
                    <a:cubicBezTo>
                      <a:pt x="56" y="122"/>
                      <a:pt x="56" y="121"/>
                      <a:pt x="57" y="120"/>
                    </a:cubicBezTo>
                    <a:close/>
                    <a:moveTo>
                      <a:pt x="42" y="52"/>
                    </a:moveTo>
                    <a:cubicBezTo>
                      <a:pt x="52" y="51"/>
                      <a:pt x="62" y="49"/>
                      <a:pt x="74" y="47"/>
                    </a:cubicBezTo>
                    <a:cubicBezTo>
                      <a:pt x="73" y="40"/>
                      <a:pt x="72" y="32"/>
                      <a:pt x="71" y="25"/>
                    </a:cubicBezTo>
                    <a:cubicBezTo>
                      <a:pt x="46" y="23"/>
                      <a:pt x="36" y="33"/>
                      <a:pt x="42" y="5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p:nvPr/>
            </p:nvSpPr>
            <p:spPr bwMode="auto">
              <a:xfrm>
                <a:off x="2032000" y="3706813"/>
                <a:ext cx="92075" cy="160337"/>
              </a:xfrm>
              <a:custGeom>
                <a:avLst/>
                <a:gdLst>
                  <a:gd name="T0" fmla="*/ 14 w 50"/>
                  <a:gd name="T1" fmla="*/ 16 h 87"/>
                  <a:gd name="T2" fmla="*/ 39 w 50"/>
                  <a:gd name="T3" fmla="*/ 3 h 87"/>
                  <a:gd name="T4" fmla="*/ 49 w 50"/>
                  <a:gd name="T5" fmla="*/ 22 h 87"/>
                  <a:gd name="T6" fmla="*/ 47 w 50"/>
                  <a:gd name="T7" fmla="*/ 75 h 87"/>
                  <a:gd name="T8" fmla="*/ 46 w 50"/>
                  <a:gd name="T9" fmla="*/ 81 h 87"/>
                  <a:gd name="T10" fmla="*/ 11 w 50"/>
                  <a:gd name="T11" fmla="*/ 86 h 87"/>
                  <a:gd name="T12" fmla="*/ 1 w 50"/>
                  <a:gd name="T13" fmla="*/ 66 h 87"/>
                  <a:gd name="T14" fmla="*/ 3 w 50"/>
                  <a:gd name="T15" fmla="*/ 39 h 87"/>
                  <a:gd name="T16" fmla="*/ 14 w 50"/>
                  <a:gd name="T17" fmla="*/ 31 h 87"/>
                  <a:gd name="T18" fmla="*/ 31 w 50"/>
                  <a:gd name="T19" fmla="*/ 30 h 87"/>
                  <a:gd name="T20" fmla="*/ 33 w 50"/>
                  <a:gd name="T21" fmla="*/ 23 h 87"/>
                  <a:gd name="T22" fmla="*/ 17 w 50"/>
                  <a:gd name="T23" fmla="*/ 17 h 87"/>
                  <a:gd name="T24" fmla="*/ 14 w 50"/>
                  <a:gd name="T25" fmla="*/ 1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87">
                    <a:moveTo>
                      <a:pt x="14" y="16"/>
                    </a:moveTo>
                    <a:cubicBezTo>
                      <a:pt x="19" y="4"/>
                      <a:pt x="29" y="0"/>
                      <a:pt x="39" y="3"/>
                    </a:cubicBezTo>
                    <a:cubicBezTo>
                      <a:pt x="44" y="5"/>
                      <a:pt x="49" y="15"/>
                      <a:pt x="49" y="22"/>
                    </a:cubicBezTo>
                    <a:cubicBezTo>
                      <a:pt x="50" y="39"/>
                      <a:pt x="48" y="57"/>
                      <a:pt x="47" y="75"/>
                    </a:cubicBezTo>
                    <a:cubicBezTo>
                      <a:pt x="47" y="77"/>
                      <a:pt x="47" y="81"/>
                      <a:pt x="46" y="81"/>
                    </a:cubicBezTo>
                    <a:cubicBezTo>
                      <a:pt x="34" y="83"/>
                      <a:pt x="22" y="87"/>
                      <a:pt x="11" y="86"/>
                    </a:cubicBezTo>
                    <a:cubicBezTo>
                      <a:pt x="7" y="86"/>
                      <a:pt x="3" y="73"/>
                      <a:pt x="1" y="66"/>
                    </a:cubicBezTo>
                    <a:cubicBezTo>
                      <a:pt x="0" y="57"/>
                      <a:pt x="1" y="48"/>
                      <a:pt x="3" y="39"/>
                    </a:cubicBezTo>
                    <a:cubicBezTo>
                      <a:pt x="4" y="36"/>
                      <a:pt x="10" y="32"/>
                      <a:pt x="14" y="31"/>
                    </a:cubicBezTo>
                    <a:cubicBezTo>
                      <a:pt x="19" y="29"/>
                      <a:pt x="25" y="31"/>
                      <a:pt x="31" y="30"/>
                    </a:cubicBezTo>
                    <a:cubicBezTo>
                      <a:pt x="32" y="30"/>
                      <a:pt x="33" y="23"/>
                      <a:pt x="33" y="23"/>
                    </a:cubicBezTo>
                    <a:cubicBezTo>
                      <a:pt x="28" y="21"/>
                      <a:pt x="22" y="19"/>
                      <a:pt x="17" y="17"/>
                    </a:cubicBezTo>
                    <a:cubicBezTo>
                      <a:pt x="17" y="17"/>
                      <a:pt x="16" y="17"/>
                      <a:pt x="14" y="1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3565256" y="2755179"/>
              <a:ext cx="361950" cy="314325"/>
              <a:chOff x="1449388" y="2736253"/>
              <a:chExt cx="361950" cy="314325"/>
            </a:xfrm>
          </p:grpSpPr>
          <p:sp>
            <p:nvSpPr>
              <p:cNvPr id="67" name="Freeform 7"/>
              <p:cNvSpPr/>
              <p:nvPr/>
            </p:nvSpPr>
            <p:spPr bwMode="auto">
              <a:xfrm>
                <a:off x="1449388" y="2736253"/>
                <a:ext cx="361950" cy="314325"/>
              </a:xfrm>
              <a:custGeom>
                <a:avLst/>
                <a:gdLst>
                  <a:gd name="T0" fmla="*/ 92 w 196"/>
                  <a:gd name="T1" fmla="*/ 81 h 171"/>
                  <a:gd name="T2" fmla="*/ 100 w 196"/>
                  <a:gd name="T3" fmla="*/ 63 h 171"/>
                  <a:gd name="T4" fmla="*/ 111 w 196"/>
                  <a:gd name="T5" fmla="*/ 58 h 171"/>
                  <a:gd name="T6" fmla="*/ 110 w 196"/>
                  <a:gd name="T7" fmla="*/ 54 h 171"/>
                  <a:gd name="T8" fmla="*/ 97 w 196"/>
                  <a:gd name="T9" fmla="*/ 53 h 171"/>
                  <a:gd name="T10" fmla="*/ 126 w 196"/>
                  <a:gd name="T11" fmla="*/ 0 h 171"/>
                  <a:gd name="T12" fmla="*/ 128 w 196"/>
                  <a:gd name="T13" fmla="*/ 22 h 171"/>
                  <a:gd name="T14" fmla="*/ 139 w 196"/>
                  <a:gd name="T15" fmla="*/ 18 h 171"/>
                  <a:gd name="T16" fmla="*/ 154 w 196"/>
                  <a:gd name="T17" fmla="*/ 19 h 171"/>
                  <a:gd name="T18" fmla="*/ 152 w 196"/>
                  <a:gd name="T19" fmla="*/ 35 h 171"/>
                  <a:gd name="T20" fmla="*/ 134 w 196"/>
                  <a:gd name="T21" fmla="*/ 59 h 171"/>
                  <a:gd name="T22" fmla="*/ 129 w 196"/>
                  <a:gd name="T23" fmla="*/ 68 h 171"/>
                  <a:gd name="T24" fmla="*/ 162 w 196"/>
                  <a:gd name="T25" fmla="*/ 73 h 171"/>
                  <a:gd name="T26" fmla="*/ 176 w 196"/>
                  <a:gd name="T27" fmla="*/ 73 h 171"/>
                  <a:gd name="T28" fmla="*/ 196 w 196"/>
                  <a:gd name="T29" fmla="*/ 80 h 171"/>
                  <a:gd name="T30" fmla="*/ 193 w 196"/>
                  <a:gd name="T31" fmla="*/ 87 h 171"/>
                  <a:gd name="T32" fmla="*/ 166 w 196"/>
                  <a:gd name="T33" fmla="*/ 96 h 171"/>
                  <a:gd name="T34" fmla="*/ 139 w 196"/>
                  <a:gd name="T35" fmla="*/ 87 h 171"/>
                  <a:gd name="T36" fmla="*/ 107 w 196"/>
                  <a:gd name="T37" fmla="*/ 98 h 171"/>
                  <a:gd name="T38" fmla="*/ 70 w 196"/>
                  <a:gd name="T39" fmla="*/ 129 h 171"/>
                  <a:gd name="T40" fmla="*/ 62 w 196"/>
                  <a:gd name="T41" fmla="*/ 144 h 171"/>
                  <a:gd name="T42" fmla="*/ 43 w 196"/>
                  <a:gd name="T43" fmla="*/ 170 h 171"/>
                  <a:gd name="T44" fmla="*/ 23 w 196"/>
                  <a:gd name="T45" fmla="*/ 154 h 171"/>
                  <a:gd name="T46" fmla="*/ 5 w 196"/>
                  <a:gd name="T47" fmla="*/ 166 h 171"/>
                  <a:gd name="T48" fmla="*/ 0 w 196"/>
                  <a:gd name="T49" fmla="*/ 163 h 171"/>
                  <a:gd name="T50" fmla="*/ 6 w 196"/>
                  <a:gd name="T51" fmla="*/ 141 h 171"/>
                  <a:gd name="T52" fmla="*/ 20 w 196"/>
                  <a:gd name="T53" fmla="*/ 114 h 171"/>
                  <a:gd name="T54" fmla="*/ 18 w 196"/>
                  <a:gd name="T55" fmla="*/ 97 h 171"/>
                  <a:gd name="T56" fmla="*/ 22 w 196"/>
                  <a:gd name="T57" fmla="*/ 66 h 171"/>
                  <a:gd name="T58" fmla="*/ 42 w 196"/>
                  <a:gd name="T59" fmla="*/ 25 h 171"/>
                  <a:gd name="T60" fmla="*/ 55 w 196"/>
                  <a:gd name="T61" fmla="*/ 5 h 171"/>
                  <a:gd name="T62" fmla="*/ 69 w 196"/>
                  <a:gd name="T63" fmla="*/ 29 h 171"/>
                  <a:gd name="T64" fmla="*/ 69 w 196"/>
                  <a:gd name="T65" fmla="*/ 35 h 171"/>
                  <a:gd name="T66" fmla="*/ 66 w 196"/>
                  <a:gd name="T67" fmla="*/ 86 h 171"/>
                  <a:gd name="T68" fmla="*/ 69 w 196"/>
                  <a:gd name="T69" fmla="*/ 93 h 171"/>
                  <a:gd name="T70" fmla="*/ 78 w 196"/>
                  <a:gd name="T71" fmla="*/ 93 h 171"/>
                  <a:gd name="T72" fmla="*/ 92 w 196"/>
                  <a:gd name="T73" fmla="*/ 8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171">
                    <a:moveTo>
                      <a:pt x="92" y="81"/>
                    </a:moveTo>
                    <a:cubicBezTo>
                      <a:pt x="84" y="67"/>
                      <a:pt x="84" y="66"/>
                      <a:pt x="100" y="63"/>
                    </a:cubicBezTo>
                    <a:cubicBezTo>
                      <a:pt x="104" y="62"/>
                      <a:pt x="108" y="59"/>
                      <a:pt x="111" y="58"/>
                    </a:cubicBezTo>
                    <a:cubicBezTo>
                      <a:pt x="111" y="56"/>
                      <a:pt x="111" y="55"/>
                      <a:pt x="110" y="54"/>
                    </a:cubicBezTo>
                    <a:cubicBezTo>
                      <a:pt x="106" y="54"/>
                      <a:pt x="101" y="53"/>
                      <a:pt x="97" y="53"/>
                    </a:cubicBezTo>
                    <a:cubicBezTo>
                      <a:pt x="93" y="40"/>
                      <a:pt x="102" y="23"/>
                      <a:pt x="126" y="0"/>
                    </a:cubicBezTo>
                    <a:cubicBezTo>
                      <a:pt x="127" y="8"/>
                      <a:pt x="127" y="14"/>
                      <a:pt x="128" y="22"/>
                    </a:cubicBezTo>
                    <a:cubicBezTo>
                      <a:pt x="131" y="21"/>
                      <a:pt x="135" y="19"/>
                      <a:pt x="139" y="18"/>
                    </a:cubicBezTo>
                    <a:cubicBezTo>
                      <a:pt x="144" y="18"/>
                      <a:pt x="149" y="19"/>
                      <a:pt x="154" y="19"/>
                    </a:cubicBezTo>
                    <a:cubicBezTo>
                      <a:pt x="153" y="24"/>
                      <a:pt x="155" y="31"/>
                      <a:pt x="152" y="35"/>
                    </a:cubicBezTo>
                    <a:cubicBezTo>
                      <a:pt x="147" y="44"/>
                      <a:pt x="140" y="51"/>
                      <a:pt x="134" y="59"/>
                    </a:cubicBezTo>
                    <a:cubicBezTo>
                      <a:pt x="133" y="60"/>
                      <a:pt x="132" y="63"/>
                      <a:pt x="129" y="68"/>
                    </a:cubicBezTo>
                    <a:cubicBezTo>
                      <a:pt x="141" y="70"/>
                      <a:pt x="152" y="72"/>
                      <a:pt x="162" y="73"/>
                    </a:cubicBezTo>
                    <a:cubicBezTo>
                      <a:pt x="167" y="74"/>
                      <a:pt x="171" y="72"/>
                      <a:pt x="176" y="73"/>
                    </a:cubicBezTo>
                    <a:cubicBezTo>
                      <a:pt x="183" y="74"/>
                      <a:pt x="189" y="77"/>
                      <a:pt x="196" y="80"/>
                    </a:cubicBezTo>
                    <a:cubicBezTo>
                      <a:pt x="196" y="80"/>
                      <a:pt x="195" y="86"/>
                      <a:pt x="193" y="87"/>
                    </a:cubicBezTo>
                    <a:cubicBezTo>
                      <a:pt x="185" y="91"/>
                      <a:pt x="179" y="101"/>
                      <a:pt x="166" y="96"/>
                    </a:cubicBezTo>
                    <a:cubicBezTo>
                      <a:pt x="158" y="92"/>
                      <a:pt x="149" y="90"/>
                      <a:pt x="139" y="87"/>
                    </a:cubicBezTo>
                    <a:cubicBezTo>
                      <a:pt x="127" y="84"/>
                      <a:pt x="117" y="88"/>
                      <a:pt x="107" y="98"/>
                    </a:cubicBezTo>
                    <a:cubicBezTo>
                      <a:pt x="96" y="109"/>
                      <a:pt x="82" y="118"/>
                      <a:pt x="70" y="129"/>
                    </a:cubicBezTo>
                    <a:cubicBezTo>
                      <a:pt x="65" y="133"/>
                      <a:pt x="61" y="139"/>
                      <a:pt x="62" y="144"/>
                    </a:cubicBezTo>
                    <a:cubicBezTo>
                      <a:pt x="62" y="159"/>
                      <a:pt x="56" y="169"/>
                      <a:pt x="43" y="170"/>
                    </a:cubicBezTo>
                    <a:cubicBezTo>
                      <a:pt x="37" y="171"/>
                      <a:pt x="30" y="160"/>
                      <a:pt x="23" y="154"/>
                    </a:cubicBezTo>
                    <a:cubicBezTo>
                      <a:pt x="18" y="157"/>
                      <a:pt x="11" y="161"/>
                      <a:pt x="5" y="166"/>
                    </a:cubicBezTo>
                    <a:cubicBezTo>
                      <a:pt x="3" y="165"/>
                      <a:pt x="2" y="164"/>
                      <a:pt x="0" y="163"/>
                    </a:cubicBezTo>
                    <a:cubicBezTo>
                      <a:pt x="2" y="155"/>
                      <a:pt x="3" y="148"/>
                      <a:pt x="6" y="141"/>
                    </a:cubicBezTo>
                    <a:cubicBezTo>
                      <a:pt x="10" y="132"/>
                      <a:pt x="15" y="123"/>
                      <a:pt x="20" y="114"/>
                    </a:cubicBezTo>
                    <a:cubicBezTo>
                      <a:pt x="23" y="108"/>
                      <a:pt x="24" y="104"/>
                      <a:pt x="18" y="97"/>
                    </a:cubicBezTo>
                    <a:cubicBezTo>
                      <a:pt x="7" y="85"/>
                      <a:pt x="8" y="75"/>
                      <a:pt x="22" y="66"/>
                    </a:cubicBezTo>
                    <a:cubicBezTo>
                      <a:pt x="38" y="56"/>
                      <a:pt x="41" y="42"/>
                      <a:pt x="42" y="25"/>
                    </a:cubicBezTo>
                    <a:cubicBezTo>
                      <a:pt x="43" y="17"/>
                      <a:pt x="39" y="3"/>
                      <a:pt x="55" y="5"/>
                    </a:cubicBezTo>
                    <a:cubicBezTo>
                      <a:pt x="68" y="7"/>
                      <a:pt x="72" y="16"/>
                      <a:pt x="69" y="29"/>
                    </a:cubicBezTo>
                    <a:cubicBezTo>
                      <a:pt x="69" y="31"/>
                      <a:pt x="68" y="33"/>
                      <a:pt x="69" y="35"/>
                    </a:cubicBezTo>
                    <a:cubicBezTo>
                      <a:pt x="79" y="52"/>
                      <a:pt x="82" y="70"/>
                      <a:pt x="66" y="86"/>
                    </a:cubicBezTo>
                    <a:cubicBezTo>
                      <a:pt x="65" y="87"/>
                      <a:pt x="67" y="92"/>
                      <a:pt x="69" y="93"/>
                    </a:cubicBezTo>
                    <a:cubicBezTo>
                      <a:pt x="71" y="94"/>
                      <a:pt x="76" y="94"/>
                      <a:pt x="78" y="93"/>
                    </a:cubicBezTo>
                    <a:cubicBezTo>
                      <a:pt x="83" y="90"/>
                      <a:pt x="87" y="85"/>
                      <a:pt x="92" y="8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8"/>
              <p:cNvSpPr/>
              <p:nvPr/>
            </p:nvSpPr>
            <p:spPr bwMode="auto">
              <a:xfrm>
                <a:off x="1604963" y="2921990"/>
                <a:ext cx="141288" cy="119062"/>
              </a:xfrm>
              <a:custGeom>
                <a:avLst/>
                <a:gdLst>
                  <a:gd name="T0" fmla="*/ 49 w 77"/>
                  <a:gd name="T1" fmla="*/ 27 h 65"/>
                  <a:gd name="T2" fmla="*/ 31 w 77"/>
                  <a:gd name="T3" fmla="*/ 49 h 65"/>
                  <a:gd name="T4" fmla="*/ 22 w 77"/>
                  <a:gd name="T5" fmla="*/ 65 h 65"/>
                  <a:gd name="T6" fmla="*/ 8 w 77"/>
                  <a:gd name="T7" fmla="*/ 56 h 65"/>
                  <a:gd name="T8" fmla="*/ 26 w 77"/>
                  <a:gd name="T9" fmla="*/ 16 h 65"/>
                  <a:gd name="T10" fmla="*/ 55 w 77"/>
                  <a:gd name="T11" fmla="*/ 4 h 65"/>
                  <a:gd name="T12" fmla="*/ 72 w 77"/>
                  <a:gd name="T13" fmla="*/ 3 h 65"/>
                  <a:gd name="T14" fmla="*/ 76 w 77"/>
                  <a:gd name="T15" fmla="*/ 20 h 65"/>
                  <a:gd name="T16" fmla="*/ 76 w 77"/>
                  <a:gd name="T17" fmla="*/ 43 h 65"/>
                  <a:gd name="T18" fmla="*/ 68 w 77"/>
                  <a:gd name="T19" fmla="*/ 57 h 65"/>
                  <a:gd name="T20" fmla="*/ 47 w 77"/>
                  <a:gd name="T21" fmla="*/ 57 h 65"/>
                  <a:gd name="T22" fmla="*/ 40 w 77"/>
                  <a:gd name="T23" fmla="*/ 40 h 65"/>
                  <a:gd name="T24" fmla="*/ 49 w 77"/>
                  <a:gd name="T25"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65">
                    <a:moveTo>
                      <a:pt x="49" y="27"/>
                    </a:moveTo>
                    <a:cubicBezTo>
                      <a:pt x="36" y="29"/>
                      <a:pt x="27" y="34"/>
                      <a:pt x="31" y="49"/>
                    </a:cubicBezTo>
                    <a:cubicBezTo>
                      <a:pt x="32" y="54"/>
                      <a:pt x="25" y="60"/>
                      <a:pt x="22" y="65"/>
                    </a:cubicBezTo>
                    <a:cubicBezTo>
                      <a:pt x="17" y="62"/>
                      <a:pt x="10" y="60"/>
                      <a:pt x="8" y="56"/>
                    </a:cubicBezTo>
                    <a:cubicBezTo>
                      <a:pt x="0" y="36"/>
                      <a:pt x="6" y="24"/>
                      <a:pt x="26" y="16"/>
                    </a:cubicBezTo>
                    <a:cubicBezTo>
                      <a:pt x="36" y="13"/>
                      <a:pt x="45" y="7"/>
                      <a:pt x="55" y="4"/>
                    </a:cubicBezTo>
                    <a:cubicBezTo>
                      <a:pt x="60" y="2"/>
                      <a:pt x="69" y="0"/>
                      <a:pt x="72" y="3"/>
                    </a:cubicBezTo>
                    <a:cubicBezTo>
                      <a:pt x="76" y="6"/>
                      <a:pt x="77" y="14"/>
                      <a:pt x="76" y="20"/>
                    </a:cubicBezTo>
                    <a:cubicBezTo>
                      <a:pt x="74" y="28"/>
                      <a:pt x="68" y="35"/>
                      <a:pt x="76" y="43"/>
                    </a:cubicBezTo>
                    <a:cubicBezTo>
                      <a:pt x="77" y="44"/>
                      <a:pt x="72" y="56"/>
                      <a:pt x="68" y="57"/>
                    </a:cubicBezTo>
                    <a:cubicBezTo>
                      <a:pt x="62" y="60"/>
                      <a:pt x="54" y="58"/>
                      <a:pt x="47" y="57"/>
                    </a:cubicBezTo>
                    <a:cubicBezTo>
                      <a:pt x="37" y="55"/>
                      <a:pt x="35" y="49"/>
                      <a:pt x="40" y="40"/>
                    </a:cubicBezTo>
                    <a:cubicBezTo>
                      <a:pt x="43" y="36"/>
                      <a:pt x="46" y="31"/>
                      <a:pt x="49"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4729682" y="2734541"/>
              <a:ext cx="300037" cy="355600"/>
              <a:chOff x="2008188" y="3970338"/>
              <a:chExt cx="300037" cy="355600"/>
            </a:xfrm>
          </p:grpSpPr>
          <p:sp>
            <p:nvSpPr>
              <p:cNvPr id="64" name="Freeform 8"/>
              <p:cNvSpPr/>
              <p:nvPr/>
            </p:nvSpPr>
            <p:spPr bwMode="auto">
              <a:xfrm>
                <a:off x="2008188" y="3970338"/>
                <a:ext cx="280988" cy="355600"/>
              </a:xfrm>
              <a:custGeom>
                <a:avLst/>
                <a:gdLst>
                  <a:gd name="T0" fmla="*/ 70 w 152"/>
                  <a:gd name="T1" fmla="*/ 159 h 194"/>
                  <a:gd name="T2" fmla="*/ 48 w 152"/>
                  <a:gd name="T3" fmla="*/ 163 h 194"/>
                  <a:gd name="T4" fmla="*/ 67 w 152"/>
                  <a:gd name="T5" fmla="*/ 136 h 194"/>
                  <a:gd name="T6" fmla="*/ 56 w 152"/>
                  <a:gd name="T7" fmla="*/ 129 h 194"/>
                  <a:gd name="T8" fmla="*/ 113 w 152"/>
                  <a:gd name="T9" fmla="*/ 97 h 194"/>
                  <a:gd name="T10" fmla="*/ 111 w 152"/>
                  <a:gd name="T11" fmla="*/ 92 h 194"/>
                  <a:gd name="T12" fmla="*/ 84 w 152"/>
                  <a:gd name="T13" fmla="*/ 104 h 194"/>
                  <a:gd name="T14" fmla="*/ 54 w 152"/>
                  <a:gd name="T15" fmla="*/ 95 h 194"/>
                  <a:gd name="T16" fmla="*/ 46 w 152"/>
                  <a:gd name="T17" fmla="*/ 88 h 194"/>
                  <a:gd name="T18" fmla="*/ 40 w 152"/>
                  <a:gd name="T19" fmla="*/ 116 h 194"/>
                  <a:gd name="T20" fmla="*/ 40 w 152"/>
                  <a:gd name="T21" fmla="*/ 176 h 194"/>
                  <a:gd name="T22" fmla="*/ 33 w 152"/>
                  <a:gd name="T23" fmla="*/ 185 h 194"/>
                  <a:gd name="T24" fmla="*/ 12 w 152"/>
                  <a:gd name="T25" fmla="*/ 176 h 194"/>
                  <a:gd name="T26" fmla="*/ 12 w 152"/>
                  <a:gd name="T27" fmla="*/ 152 h 194"/>
                  <a:gd name="T28" fmla="*/ 2 w 152"/>
                  <a:gd name="T29" fmla="*/ 126 h 194"/>
                  <a:gd name="T30" fmla="*/ 2 w 152"/>
                  <a:gd name="T31" fmla="*/ 113 h 194"/>
                  <a:gd name="T32" fmla="*/ 24 w 152"/>
                  <a:gd name="T33" fmla="*/ 83 h 194"/>
                  <a:gd name="T34" fmla="*/ 6 w 152"/>
                  <a:gd name="T35" fmla="*/ 76 h 194"/>
                  <a:gd name="T36" fmla="*/ 40 w 152"/>
                  <a:gd name="T37" fmla="*/ 24 h 194"/>
                  <a:gd name="T38" fmla="*/ 46 w 152"/>
                  <a:gd name="T39" fmla="*/ 22 h 194"/>
                  <a:gd name="T40" fmla="*/ 51 w 152"/>
                  <a:gd name="T41" fmla="*/ 30 h 194"/>
                  <a:gd name="T42" fmla="*/ 45 w 152"/>
                  <a:gd name="T43" fmla="*/ 49 h 194"/>
                  <a:gd name="T44" fmla="*/ 56 w 152"/>
                  <a:gd name="T45" fmla="*/ 65 h 194"/>
                  <a:gd name="T46" fmla="*/ 54 w 152"/>
                  <a:gd name="T47" fmla="*/ 84 h 194"/>
                  <a:gd name="T48" fmla="*/ 58 w 152"/>
                  <a:gd name="T49" fmla="*/ 86 h 194"/>
                  <a:gd name="T50" fmla="*/ 76 w 152"/>
                  <a:gd name="T51" fmla="*/ 62 h 194"/>
                  <a:gd name="T52" fmla="*/ 59 w 152"/>
                  <a:gd name="T53" fmla="*/ 58 h 194"/>
                  <a:gd name="T54" fmla="*/ 91 w 152"/>
                  <a:gd name="T55" fmla="*/ 3 h 194"/>
                  <a:gd name="T56" fmla="*/ 113 w 152"/>
                  <a:gd name="T57" fmla="*/ 28 h 194"/>
                  <a:gd name="T58" fmla="*/ 123 w 152"/>
                  <a:gd name="T59" fmla="*/ 31 h 194"/>
                  <a:gd name="T60" fmla="*/ 125 w 152"/>
                  <a:gd name="T61" fmla="*/ 35 h 194"/>
                  <a:gd name="T62" fmla="*/ 101 w 152"/>
                  <a:gd name="T63" fmla="*/ 51 h 194"/>
                  <a:gd name="T64" fmla="*/ 134 w 152"/>
                  <a:gd name="T65" fmla="*/ 57 h 194"/>
                  <a:gd name="T66" fmla="*/ 142 w 152"/>
                  <a:gd name="T67" fmla="*/ 78 h 194"/>
                  <a:gd name="T68" fmla="*/ 140 w 152"/>
                  <a:gd name="T69" fmla="*/ 88 h 194"/>
                  <a:gd name="T70" fmla="*/ 136 w 152"/>
                  <a:gd name="T71" fmla="*/ 98 h 194"/>
                  <a:gd name="T72" fmla="*/ 108 w 152"/>
                  <a:gd name="T73" fmla="*/ 113 h 194"/>
                  <a:gd name="T74" fmla="*/ 78 w 152"/>
                  <a:gd name="T75" fmla="*/ 131 h 194"/>
                  <a:gd name="T76" fmla="*/ 103 w 152"/>
                  <a:gd name="T77" fmla="*/ 171 h 194"/>
                  <a:gd name="T78" fmla="*/ 134 w 152"/>
                  <a:gd name="T79" fmla="*/ 160 h 194"/>
                  <a:gd name="T80" fmla="*/ 143 w 152"/>
                  <a:gd name="T81" fmla="*/ 159 h 194"/>
                  <a:gd name="T82" fmla="*/ 148 w 152"/>
                  <a:gd name="T83" fmla="*/ 169 h 194"/>
                  <a:gd name="T84" fmla="*/ 132 w 152"/>
                  <a:gd name="T85" fmla="*/ 185 h 194"/>
                  <a:gd name="T86" fmla="*/ 70 w 152"/>
                  <a:gd name="T87" fmla="*/ 1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194">
                    <a:moveTo>
                      <a:pt x="70" y="159"/>
                    </a:moveTo>
                    <a:cubicBezTo>
                      <a:pt x="65" y="172"/>
                      <a:pt x="58" y="175"/>
                      <a:pt x="48" y="163"/>
                    </a:cubicBezTo>
                    <a:cubicBezTo>
                      <a:pt x="54" y="154"/>
                      <a:pt x="60" y="146"/>
                      <a:pt x="67" y="136"/>
                    </a:cubicBezTo>
                    <a:cubicBezTo>
                      <a:pt x="64" y="134"/>
                      <a:pt x="61" y="132"/>
                      <a:pt x="56" y="129"/>
                    </a:cubicBezTo>
                    <a:cubicBezTo>
                      <a:pt x="76" y="118"/>
                      <a:pt x="94" y="107"/>
                      <a:pt x="113" y="97"/>
                    </a:cubicBezTo>
                    <a:cubicBezTo>
                      <a:pt x="112" y="95"/>
                      <a:pt x="111" y="94"/>
                      <a:pt x="111" y="92"/>
                    </a:cubicBezTo>
                    <a:cubicBezTo>
                      <a:pt x="102" y="96"/>
                      <a:pt x="92" y="99"/>
                      <a:pt x="84" y="104"/>
                    </a:cubicBezTo>
                    <a:cubicBezTo>
                      <a:pt x="64" y="114"/>
                      <a:pt x="64" y="115"/>
                      <a:pt x="54" y="95"/>
                    </a:cubicBezTo>
                    <a:cubicBezTo>
                      <a:pt x="53" y="93"/>
                      <a:pt x="52" y="91"/>
                      <a:pt x="46" y="88"/>
                    </a:cubicBezTo>
                    <a:cubicBezTo>
                      <a:pt x="44" y="97"/>
                      <a:pt x="40" y="106"/>
                      <a:pt x="40" y="116"/>
                    </a:cubicBezTo>
                    <a:cubicBezTo>
                      <a:pt x="39" y="136"/>
                      <a:pt x="41" y="156"/>
                      <a:pt x="40" y="176"/>
                    </a:cubicBezTo>
                    <a:cubicBezTo>
                      <a:pt x="40" y="179"/>
                      <a:pt x="34" y="186"/>
                      <a:pt x="33" y="185"/>
                    </a:cubicBezTo>
                    <a:cubicBezTo>
                      <a:pt x="26" y="182"/>
                      <a:pt x="13" y="191"/>
                      <a:pt x="12" y="176"/>
                    </a:cubicBezTo>
                    <a:cubicBezTo>
                      <a:pt x="11" y="168"/>
                      <a:pt x="12" y="160"/>
                      <a:pt x="12" y="152"/>
                    </a:cubicBezTo>
                    <a:cubicBezTo>
                      <a:pt x="13" y="142"/>
                      <a:pt x="15" y="131"/>
                      <a:pt x="2" y="126"/>
                    </a:cubicBezTo>
                    <a:cubicBezTo>
                      <a:pt x="1" y="125"/>
                      <a:pt x="0" y="116"/>
                      <a:pt x="2" y="113"/>
                    </a:cubicBezTo>
                    <a:cubicBezTo>
                      <a:pt x="8" y="103"/>
                      <a:pt x="16" y="93"/>
                      <a:pt x="24" y="83"/>
                    </a:cubicBezTo>
                    <a:cubicBezTo>
                      <a:pt x="18" y="80"/>
                      <a:pt x="12" y="78"/>
                      <a:pt x="6" y="76"/>
                    </a:cubicBezTo>
                    <a:cubicBezTo>
                      <a:pt x="18" y="58"/>
                      <a:pt x="29" y="41"/>
                      <a:pt x="40" y="24"/>
                    </a:cubicBezTo>
                    <a:cubicBezTo>
                      <a:pt x="41" y="23"/>
                      <a:pt x="46" y="21"/>
                      <a:pt x="46" y="22"/>
                    </a:cubicBezTo>
                    <a:cubicBezTo>
                      <a:pt x="48" y="24"/>
                      <a:pt x="51" y="27"/>
                      <a:pt x="51" y="30"/>
                    </a:cubicBezTo>
                    <a:cubicBezTo>
                      <a:pt x="49" y="37"/>
                      <a:pt x="45" y="45"/>
                      <a:pt x="45" y="49"/>
                    </a:cubicBezTo>
                    <a:cubicBezTo>
                      <a:pt x="49" y="54"/>
                      <a:pt x="54" y="59"/>
                      <a:pt x="56" y="65"/>
                    </a:cubicBezTo>
                    <a:cubicBezTo>
                      <a:pt x="57" y="71"/>
                      <a:pt x="55" y="78"/>
                      <a:pt x="54" y="84"/>
                    </a:cubicBezTo>
                    <a:cubicBezTo>
                      <a:pt x="55" y="85"/>
                      <a:pt x="57" y="85"/>
                      <a:pt x="58" y="86"/>
                    </a:cubicBezTo>
                    <a:cubicBezTo>
                      <a:pt x="64" y="78"/>
                      <a:pt x="69" y="71"/>
                      <a:pt x="76" y="62"/>
                    </a:cubicBezTo>
                    <a:cubicBezTo>
                      <a:pt x="68" y="60"/>
                      <a:pt x="64" y="59"/>
                      <a:pt x="59" y="58"/>
                    </a:cubicBezTo>
                    <a:cubicBezTo>
                      <a:pt x="86" y="48"/>
                      <a:pt x="92" y="27"/>
                      <a:pt x="91" y="3"/>
                    </a:cubicBezTo>
                    <a:cubicBezTo>
                      <a:pt x="108" y="0"/>
                      <a:pt x="115" y="9"/>
                      <a:pt x="113" y="28"/>
                    </a:cubicBezTo>
                    <a:cubicBezTo>
                      <a:pt x="116" y="29"/>
                      <a:pt x="120" y="30"/>
                      <a:pt x="123" y="31"/>
                    </a:cubicBezTo>
                    <a:cubicBezTo>
                      <a:pt x="124" y="33"/>
                      <a:pt x="124" y="34"/>
                      <a:pt x="125" y="35"/>
                    </a:cubicBezTo>
                    <a:cubicBezTo>
                      <a:pt x="117" y="41"/>
                      <a:pt x="109" y="46"/>
                      <a:pt x="101" y="51"/>
                    </a:cubicBezTo>
                    <a:cubicBezTo>
                      <a:pt x="112" y="53"/>
                      <a:pt x="123" y="54"/>
                      <a:pt x="134" y="57"/>
                    </a:cubicBezTo>
                    <a:cubicBezTo>
                      <a:pt x="144" y="60"/>
                      <a:pt x="152" y="66"/>
                      <a:pt x="142" y="78"/>
                    </a:cubicBezTo>
                    <a:cubicBezTo>
                      <a:pt x="141" y="80"/>
                      <a:pt x="141" y="85"/>
                      <a:pt x="140" y="88"/>
                    </a:cubicBezTo>
                    <a:cubicBezTo>
                      <a:pt x="139" y="92"/>
                      <a:pt x="136" y="99"/>
                      <a:pt x="136" y="98"/>
                    </a:cubicBezTo>
                    <a:cubicBezTo>
                      <a:pt x="122" y="95"/>
                      <a:pt x="120" y="111"/>
                      <a:pt x="108" y="113"/>
                    </a:cubicBezTo>
                    <a:cubicBezTo>
                      <a:pt x="97" y="115"/>
                      <a:pt x="85" y="122"/>
                      <a:pt x="78" y="131"/>
                    </a:cubicBezTo>
                    <a:cubicBezTo>
                      <a:pt x="69" y="145"/>
                      <a:pt x="85" y="168"/>
                      <a:pt x="103" y="171"/>
                    </a:cubicBezTo>
                    <a:cubicBezTo>
                      <a:pt x="114" y="173"/>
                      <a:pt x="129" y="178"/>
                      <a:pt x="134" y="160"/>
                    </a:cubicBezTo>
                    <a:cubicBezTo>
                      <a:pt x="135" y="159"/>
                      <a:pt x="141" y="157"/>
                      <a:pt x="143" y="159"/>
                    </a:cubicBezTo>
                    <a:cubicBezTo>
                      <a:pt x="145" y="161"/>
                      <a:pt x="149" y="167"/>
                      <a:pt x="148" y="169"/>
                    </a:cubicBezTo>
                    <a:cubicBezTo>
                      <a:pt x="144" y="175"/>
                      <a:pt x="138" y="184"/>
                      <a:pt x="132" y="185"/>
                    </a:cubicBezTo>
                    <a:cubicBezTo>
                      <a:pt x="101" y="194"/>
                      <a:pt x="87" y="187"/>
                      <a:pt x="70" y="15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4"/>
              <p:cNvSpPr/>
              <p:nvPr/>
            </p:nvSpPr>
            <p:spPr bwMode="auto">
              <a:xfrm>
                <a:off x="2241550" y="4183063"/>
                <a:ext cx="66675" cy="42862"/>
              </a:xfrm>
              <a:custGeom>
                <a:avLst/>
                <a:gdLst>
                  <a:gd name="T0" fmla="*/ 0 w 36"/>
                  <a:gd name="T1" fmla="*/ 13 h 23"/>
                  <a:gd name="T2" fmla="*/ 25 w 36"/>
                  <a:gd name="T3" fmla="*/ 3 h 23"/>
                  <a:gd name="T4" fmla="*/ 32 w 36"/>
                  <a:gd name="T5" fmla="*/ 19 h 23"/>
                  <a:gd name="T6" fmla="*/ 18 w 36"/>
                  <a:gd name="T7" fmla="*/ 22 h 23"/>
                  <a:gd name="T8" fmla="*/ 0 w 36"/>
                  <a:gd name="T9" fmla="*/ 13 h 23"/>
                </a:gdLst>
                <a:ahLst/>
                <a:cxnLst>
                  <a:cxn ang="0">
                    <a:pos x="T0" y="T1"/>
                  </a:cxn>
                  <a:cxn ang="0">
                    <a:pos x="T2" y="T3"/>
                  </a:cxn>
                  <a:cxn ang="0">
                    <a:pos x="T4" y="T5"/>
                  </a:cxn>
                  <a:cxn ang="0">
                    <a:pos x="T6" y="T7"/>
                  </a:cxn>
                  <a:cxn ang="0">
                    <a:pos x="T8" y="T9"/>
                  </a:cxn>
                </a:cxnLst>
                <a:rect l="0" t="0" r="r" b="b"/>
                <a:pathLst>
                  <a:path w="36" h="23">
                    <a:moveTo>
                      <a:pt x="0" y="13"/>
                    </a:moveTo>
                    <a:cubicBezTo>
                      <a:pt x="5" y="1"/>
                      <a:pt x="14" y="0"/>
                      <a:pt x="25" y="3"/>
                    </a:cubicBezTo>
                    <a:cubicBezTo>
                      <a:pt x="33" y="5"/>
                      <a:pt x="36" y="12"/>
                      <a:pt x="32" y="19"/>
                    </a:cubicBezTo>
                    <a:cubicBezTo>
                      <a:pt x="30" y="22"/>
                      <a:pt x="23" y="23"/>
                      <a:pt x="18" y="22"/>
                    </a:cubicBezTo>
                    <a:cubicBezTo>
                      <a:pt x="12" y="21"/>
                      <a:pt x="6" y="17"/>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7"/>
              <p:cNvSpPr/>
              <p:nvPr/>
            </p:nvSpPr>
            <p:spPr bwMode="auto">
              <a:xfrm>
                <a:off x="2165350" y="4214813"/>
                <a:ext cx="53975" cy="38100"/>
              </a:xfrm>
              <a:custGeom>
                <a:avLst/>
                <a:gdLst>
                  <a:gd name="T0" fmla="*/ 0 w 29"/>
                  <a:gd name="T1" fmla="*/ 11 h 21"/>
                  <a:gd name="T2" fmla="*/ 29 w 29"/>
                  <a:gd name="T3" fmla="*/ 0 h 21"/>
                  <a:gd name="T4" fmla="*/ 0 w 29"/>
                  <a:gd name="T5" fmla="*/ 11 h 21"/>
                </a:gdLst>
                <a:ahLst/>
                <a:cxnLst>
                  <a:cxn ang="0">
                    <a:pos x="T0" y="T1"/>
                  </a:cxn>
                  <a:cxn ang="0">
                    <a:pos x="T2" y="T3"/>
                  </a:cxn>
                  <a:cxn ang="0">
                    <a:pos x="T4" y="T5"/>
                  </a:cxn>
                </a:cxnLst>
                <a:rect l="0" t="0" r="r" b="b"/>
                <a:pathLst>
                  <a:path w="29" h="21">
                    <a:moveTo>
                      <a:pt x="0" y="11"/>
                    </a:moveTo>
                    <a:cubicBezTo>
                      <a:pt x="7" y="0"/>
                      <a:pt x="18" y="0"/>
                      <a:pt x="29" y="0"/>
                    </a:cubicBezTo>
                    <a:cubicBezTo>
                      <a:pt x="24" y="19"/>
                      <a:pt x="21" y="21"/>
                      <a:pt x="0"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90" name="图片占位符 6"/>
          <p:cNvSpPr>
            <a:spLocks noGrp="1" noChangeAspect="1"/>
          </p:cNvSpPr>
          <p:nvPr>
            <p:ph type="pic" sz="quarter" idx="10"/>
          </p:nvPr>
        </p:nvSpPr>
        <p:spPr>
          <a:xfrm>
            <a:off x="1692274" y="1541374"/>
            <a:ext cx="3238088" cy="4320000"/>
          </a:xfrm>
        </p:spPr>
        <p:txBody>
          <a:bodyPr/>
          <a:lstStyle/>
          <a:p>
            <a:endParaRPr lang="zh-CN" altLang="en-US" dirty="0"/>
          </a:p>
        </p:txBody>
      </p:sp>
      <p:sp>
        <p:nvSpPr>
          <p:cNvPr id="91" name="任意多边形: 形状 90"/>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dirty="0">
              <a:solidFill>
                <a:schemeClr val="accent3"/>
              </a:solidFill>
              <a:cs typeface="+mn-ea"/>
              <a:sym typeface="+mn-lt"/>
            </a:endParaRPr>
          </a:p>
        </p:txBody>
      </p:sp>
      <p:sp>
        <p:nvSpPr>
          <p:cNvPr id="92" name="标题 1"/>
          <p:cNvSpPr>
            <a:spLocks noGrp="1"/>
          </p:cNvSpPr>
          <p:nvPr>
            <p:ph type="title"/>
          </p:nvPr>
        </p:nvSpPr>
        <p:spPr>
          <a:xfrm>
            <a:off x="1091255" y="237834"/>
            <a:ext cx="8168208" cy="790865"/>
          </a:xfrm>
        </p:spPr>
        <p:txBody>
          <a:bodyPr wrap="square" lIns="0" tIns="0" rIns="0" bIns="0">
            <a:normAutofit/>
          </a:bodyPr>
          <a:lstStyle>
            <a:lvl1pPr>
              <a:defRPr sz="3200" b="1">
                <a:solidFill>
                  <a:schemeClr val="accent1"/>
                </a:solidFill>
              </a:defRPr>
            </a:lvl1pPr>
          </a:lstStyle>
          <a:p>
            <a:r>
              <a:rPr lang="zh-CN" altLang="en-US" dirty="0"/>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图片-圆形">
    <p:spTree>
      <p:nvGrpSpPr>
        <p:cNvPr id="1" name=""/>
        <p:cNvGrpSpPr/>
        <p:nvPr/>
      </p:nvGrpSpPr>
      <p:grpSpPr>
        <a:xfrm>
          <a:off x="0" y="0"/>
          <a:ext cx="0" cy="0"/>
          <a:chOff x="0" y="0"/>
          <a:chExt cx="0" cy="0"/>
        </a:xfrm>
      </p:grpSpPr>
      <p:sp>
        <p:nvSpPr>
          <p:cNvPr id="93" name="任意多边形: 形状 92"/>
          <p:cNvSpPr/>
          <p:nvPr userDrawn="1"/>
        </p:nvSpPr>
        <p:spPr>
          <a:xfrm>
            <a:off x="660400" y="1531871"/>
            <a:ext cx="10858500" cy="4491875"/>
          </a:xfrm>
          <a:custGeom>
            <a:avLst/>
            <a:gdLst>
              <a:gd name="connsiteX0" fmla="*/ 2682382 w 10858500"/>
              <a:gd name="connsiteY0" fmla="*/ 0 h 4491875"/>
              <a:gd name="connsiteX1" fmla="*/ 4661514 w 10858500"/>
              <a:gd name="connsiteY1" fmla="*/ 1979131 h 4491875"/>
              <a:gd name="connsiteX2" fmla="*/ 4081840 w 10858500"/>
              <a:gd name="connsiteY2" fmla="*/ 3378588 h 4491875"/>
              <a:gd name="connsiteX3" fmla="*/ 3948253 w 10858500"/>
              <a:gd name="connsiteY3" fmla="*/ 3500000 h 4491875"/>
              <a:gd name="connsiteX4" fmla="*/ 10858500 w 10858500"/>
              <a:gd name="connsiteY4" fmla="*/ 3500000 h 4491875"/>
              <a:gd name="connsiteX5" fmla="*/ 10858500 w 10858500"/>
              <a:gd name="connsiteY5" fmla="*/ 4491875 h 4491875"/>
              <a:gd name="connsiteX6" fmla="*/ 0 w 10858500"/>
              <a:gd name="connsiteY6" fmla="*/ 4491875 h 4491875"/>
              <a:gd name="connsiteX7" fmla="*/ 0 w 10858500"/>
              <a:gd name="connsiteY7" fmla="*/ 3500000 h 4491875"/>
              <a:gd name="connsiteX8" fmla="*/ 1416512 w 10858500"/>
              <a:gd name="connsiteY8" fmla="*/ 3500000 h 4491875"/>
              <a:gd name="connsiteX9" fmla="*/ 1282925 w 10858500"/>
              <a:gd name="connsiteY9" fmla="*/ 3378588 h 4491875"/>
              <a:gd name="connsiteX10" fmla="*/ 703250 w 10858500"/>
              <a:gd name="connsiteY10" fmla="*/ 1979131 h 4491875"/>
              <a:gd name="connsiteX11" fmla="*/ 2682382 w 10858500"/>
              <a:gd name="connsiteY11" fmla="*/ 0 h 449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58500" h="4491875">
                <a:moveTo>
                  <a:pt x="2682382" y="0"/>
                </a:moveTo>
                <a:cubicBezTo>
                  <a:pt x="3775426" y="0"/>
                  <a:pt x="4661514" y="886087"/>
                  <a:pt x="4661514" y="1979131"/>
                </a:cubicBezTo>
                <a:cubicBezTo>
                  <a:pt x="4661514" y="2525653"/>
                  <a:pt x="4439992" y="3020436"/>
                  <a:pt x="4081840" y="3378588"/>
                </a:cubicBezTo>
                <a:lnTo>
                  <a:pt x="3948253" y="3500000"/>
                </a:lnTo>
                <a:lnTo>
                  <a:pt x="10858500" y="3500000"/>
                </a:lnTo>
                <a:lnTo>
                  <a:pt x="10858500" y="4491875"/>
                </a:lnTo>
                <a:lnTo>
                  <a:pt x="0" y="4491875"/>
                </a:lnTo>
                <a:lnTo>
                  <a:pt x="0" y="3500000"/>
                </a:lnTo>
                <a:lnTo>
                  <a:pt x="1416512" y="3500000"/>
                </a:lnTo>
                <a:lnTo>
                  <a:pt x="1282925" y="3378588"/>
                </a:lnTo>
                <a:cubicBezTo>
                  <a:pt x="924772" y="3020436"/>
                  <a:pt x="703250" y="2525653"/>
                  <a:pt x="703250" y="1979131"/>
                </a:cubicBezTo>
                <a:cubicBezTo>
                  <a:pt x="703250" y="886087"/>
                  <a:pt x="1589338" y="0"/>
                  <a:pt x="2682382" y="0"/>
                </a:cubicBezTo>
                <a:close/>
              </a:path>
            </a:pathLst>
          </a:custGeom>
          <a:solidFill>
            <a:schemeClr val="accent1"/>
          </a:solidFill>
          <a:ln w="19050">
            <a:noFill/>
          </a:ln>
          <a:effectLst>
            <a:outerShdw blurRad="127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t>‹#›</a:t>
            </a:fld>
            <a:endParaRPr lang="zh-CN" altLang="en-US" dirty="0"/>
          </a:p>
        </p:txBody>
      </p:sp>
      <p:grpSp>
        <p:nvGrpSpPr>
          <p:cNvPr id="47" name="组合 46"/>
          <p:cNvGrpSpPr>
            <a:grpSpLocks noChangeAspect="1"/>
          </p:cNvGrpSpPr>
          <p:nvPr userDrawn="1"/>
        </p:nvGrpSpPr>
        <p:grpSpPr>
          <a:xfrm>
            <a:off x="667474" y="6466911"/>
            <a:ext cx="514410" cy="144000"/>
            <a:chOff x="1913731" y="2709767"/>
            <a:chExt cx="1412079" cy="395287"/>
          </a:xfrm>
        </p:grpSpPr>
        <p:sp>
          <p:nvSpPr>
            <p:cNvPr id="48" name="Freeform 9"/>
            <p:cNvSpPr>
              <a:spLocks noEditPoints="1"/>
            </p:cNvSpPr>
            <p:nvPr/>
          </p:nvSpPr>
          <p:spPr bwMode="auto">
            <a:xfrm>
              <a:off x="2314573" y="2734013"/>
              <a:ext cx="282575" cy="360362"/>
            </a:xfrm>
            <a:custGeom>
              <a:avLst/>
              <a:gdLst>
                <a:gd name="T0" fmla="*/ 41 w 153"/>
                <a:gd name="T1" fmla="*/ 70 h 196"/>
                <a:gd name="T2" fmla="*/ 37 w 153"/>
                <a:gd name="T3" fmla="*/ 30 h 196"/>
                <a:gd name="T4" fmla="*/ 81 w 153"/>
                <a:gd name="T5" fmla="*/ 17 h 196"/>
                <a:gd name="T6" fmla="*/ 92 w 153"/>
                <a:gd name="T7" fmla="*/ 35 h 196"/>
                <a:gd name="T8" fmla="*/ 115 w 153"/>
                <a:gd name="T9" fmla="*/ 18 h 196"/>
                <a:gd name="T10" fmla="*/ 105 w 153"/>
                <a:gd name="T11" fmla="*/ 10 h 196"/>
                <a:gd name="T12" fmla="*/ 124 w 153"/>
                <a:gd name="T13" fmla="*/ 6 h 196"/>
                <a:gd name="T14" fmla="*/ 139 w 153"/>
                <a:gd name="T15" fmla="*/ 28 h 196"/>
                <a:gd name="T16" fmla="*/ 119 w 153"/>
                <a:gd name="T17" fmla="*/ 33 h 196"/>
                <a:gd name="T18" fmla="*/ 90 w 153"/>
                <a:gd name="T19" fmla="*/ 47 h 196"/>
                <a:gd name="T20" fmla="*/ 113 w 153"/>
                <a:gd name="T21" fmla="*/ 43 h 196"/>
                <a:gd name="T22" fmla="*/ 142 w 153"/>
                <a:gd name="T23" fmla="*/ 49 h 196"/>
                <a:gd name="T24" fmla="*/ 145 w 153"/>
                <a:gd name="T25" fmla="*/ 70 h 196"/>
                <a:gd name="T26" fmla="*/ 111 w 153"/>
                <a:gd name="T27" fmla="*/ 95 h 196"/>
                <a:gd name="T28" fmla="*/ 92 w 153"/>
                <a:gd name="T29" fmla="*/ 115 h 196"/>
                <a:gd name="T30" fmla="*/ 146 w 153"/>
                <a:gd name="T31" fmla="*/ 115 h 196"/>
                <a:gd name="T32" fmla="*/ 151 w 153"/>
                <a:gd name="T33" fmla="*/ 123 h 196"/>
                <a:gd name="T34" fmla="*/ 104 w 153"/>
                <a:gd name="T35" fmla="*/ 133 h 196"/>
                <a:gd name="T36" fmla="*/ 111 w 153"/>
                <a:gd name="T37" fmla="*/ 153 h 196"/>
                <a:gd name="T38" fmla="*/ 114 w 153"/>
                <a:gd name="T39" fmla="*/ 166 h 196"/>
                <a:gd name="T40" fmla="*/ 102 w 153"/>
                <a:gd name="T41" fmla="*/ 194 h 196"/>
                <a:gd name="T42" fmla="*/ 71 w 153"/>
                <a:gd name="T43" fmla="*/ 184 h 196"/>
                <a:gd name="T44" fmla="*/ 80 w 153"/>
                <a:gd name="T45" fmla="*/ 143 h 196"/>
                <a:gd name="T46" fmla="*/ 19 w 153"/>
                <a:gd name="T47" fmla="*/ 163 h 196"/>
                <a:gd name="T48" fmla="*/ 11 w 153"/>
                <a:gd name="T49" fmla="*/ 165 h 196"/>
                <a:gd name="T50" fmla="*/ 0 w 153"/>
                <a:gd name="T51" fmla="*/ 161 h 196"/>
                <a:gd name="T52" fmla="*/ 8 w 153"/>
                <a:gd name="T53" fmla="*/ 152 h 196"/>
                <a:gd name="T54" fmla="*/ 57 w 153"/>
                <a:gd name="T55" fmla="*/ 136 h 196"/>
                <a:gd name="T56" fmla="*/ 74 w 153"/>
                <a:gd name="T57" fmla="*/ 112 h 196"/>
                <a:gd name="T58" fmla="*/ 48 w 153"/>
                <a:gd name="T59" fmla="*/ 100 h 196"/>
                <a:gd name="T60" fmla="*/ 41 w 153"/>
                <a:gd name="T61" fmla="*/ 114 h 196"/>
                <a:gd name="T62" fmla="*/ 19 w 153"/>
                <a:gd name="T63" fmla="*/ 107 h 196"/>
                <a:gd name="T64" fmla="*/ 30 w 153"/>
                <a:gd name="T65" fmla="*/ 80 h 196"/>
                <a:gd name="T66" fmla="*/ 41 w 153"/>
                <a:gd name="T67" fmla="*/ 70 h 196"/>
                <a:gd name="T68" fmla="*/ 54 w 153"/>
                <a:gd name="T69" fmla="*/ 91 h 196"/>
                <a:gd name="T70" fmla="*/ 108 w 153"/>
                <a:gd name="T71" fmla="*/ 77 h 196"/>
                <a:gd name="T72" fmla="*/ 121 w 153"/>
                <a:gd name="T73" fmla="*/ 66 h 196"/>
                <a:gd name="T74" fmla="*/ 122 w 153"/>
                <a:gd name="T75" fmla="*/ 55 h 196"/>
                <a:gd name="T76" fmla="*/ 112 w 153"/>
                <a:gd name="T77" fmla="*/ 53 h 196"/>
                <a:gd name="T78" fmla="*/ 56 w 153"/>
                <a:gd name="T79" fmla="*/ 83 h 196"/>
                <a:gd name="T80" fmla="*/ 54 w 153"/>
                <a:gd name="T81" fmla="*/ 91 h 196"/>
                <a:gd name="T82" fmla="*/ 84 w 153"/>
                <a:gd name="T83" fmla="*/ 41 h 196"/>
                <a:gd name="T84" fmla="*/ 62 w 153"/>
                <a:gd name="T85" fmla="*/ 33 h 196"/>
                <a:gd name="T86" fmla="*/ 62 w 153"/>
                <a:gd name="T87" fmla="*/ 56 h 196"/>
                <a:gd name="T88" fmla="*/ 84 w 153"/>
                <a:gd name="T89" fmla="*/ 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 h="196">
                  <a:moveTo>
                    <a:pt x="41" y="70"/>
                  </a:moveTo>
                  <a:cubicBezTo>
                    <a:pt x="28" y="57"/>
                    <a:pt x="27" y="43"/>
                    <a:pt x="37" y="30"/>
                  </a:cubicBezTo>
                  <a:cubicBezTo>
                    <a:pt x="42" y="22"/>
                    <a:pt x="74" y="12"/>
                    <a:pt x="81" y="17"/>
                  </a:cubicBezTo>
                  <a:cubicBezTo>
                    <a:pt x="86" y="21"/>
                    <a:pt x="88" y="28"/>
                    <a:pt x="92" y="35"/>
                  </a:cubicBezTo>
                  <a:cubicBezTo>
                    <a:pt x="98" y="30"/>
                    <a:pt x="106" y="24"/>
                    <a:pt x="115" y="18"/>
                  </a:cubicBezTo>
                  <a:cubicBezTo>
                    <a:pt x="111" y="14"/>
                    <a:pt x="108" y="12"/>
                    <a:pt x="105" y="10"/>
                  </a:cubicBezTo>
                  <a:cubicBezTo>
                    <a:pt x="110" y="0"/>
                    <a:pt x="118" y="0"/>
                    <a:pt x="124" y="6"/>
                  </a:cubicBezTo>
                  <a:cubicBezTo>
                    <a:pt x="131" y="12"/>
                    <a:pt x="134" y="20"/>
                    <a:pt x="139" y="28"/>
                  </a:cubicBezTo>
                  <a:cubicBezTo>
                    <a:pt x="132" y="30"/>
                    <a:pt x="126" y="34"/>
                    <a:pt x="119" y="33"/>
                  </a:cubicBezTo>
                  <a:cubicBezTo>
                    <a:pt x="107" y="31"/>
                    <a:pt x="98" y="35"/>
                    <a:pt x="90" y="47"/>
                  </a:cubicBezTo>
                  <a:cubicBezTo>
                    <a:pt x="99" y="45"/>
                    <a:pt x="106" y="43"/>
                    <a:pt x="113" y="43"/>
                  </a:cubicBezTo>
                  <a:cubicBezTo>
                    <a:pt x="123" y="44"/>
                    <a:pt x="133" y="45"/>
                    <a:pt x="142" y="49"/>
                  </a:cubicBezTo>
                  <a:cubicBezTo>
                    <a:pt x="150" y="53"/>
                    <a:pt x="153" y="61"/>
                    <a:pt x="145" y="70"/>
                  </a:cubicBezTo>
                  <a:cubicBezTo>
                    <a:pt x="136" y="80"/>
                    <a:pt x="131" y="95"/>
                    <a:pt x="111" y="95"/>
                  </a:cubicBezTo>
                  <a:cubicBezTo>
                    <a:pt x="106" y="94"/>
                    <a:pt x="99" y="107"/>
                    <a:pt x="92" y="115"/>
                  </a:cubicBezTo>
                  <a:cubicBezTo>
                    <a:pt x="113" y="123"/>
                    <a:pt x="129" y="97"/>
                    <a:pt x="146" y="115"/>
                  </a:cubicBezTo>
                  <a:cubicBezTo>
                    <a:pt x="148" y="117"/>
                    <a:pt x="149" y="121"/>
                    <a:pt x="151" y="123"/>
                  </a:cubicBezTo>
                  <a:cubicBezTo>
                    <a:pt x="134" y="126"/>
                    <a:pt x="120" y="129"/>
                    <a:pt x="104" y="133"/>
                  </a:cubicBezTo>
                  <a:cubicBezTo>
                    <a:pt x="106" y="141"/>
                    <a:pt x="109" y="147"/>
                    <a:pt x="111" y="153"/>
                  </a:cubicBezTo>
                  <a:cubicBezTo>
                    <a:pt x="112" y="157"/>
                    <a:pt x="114" y="162"/>
                    <a:pt x="114" y="166"/>
                  </a:cubicBezTo>
                  <a:cubicBezTo>
                    <a:pt x="116" y="178"/>
                    <a:pt x="113" y="191"/>
                    <a:pt x="102" y="194"/>
                  </a:cubicBezTo>
                  <a:cubicBezTo>
                    <a:pt x="93" y="196"/>
                    <a:pt x="82" y="189"/>
                    <a:pt x="71" y="184"/>
                  </a:cubicBezTo>
                  <a:cubicBezTo>
                    <a:pt x="89" y="172"/>
                    <a:pt x="91" y="159"/>
                    <a:pt x="80" y="143"/>
                  </a:cubicBezTo>
                  <a:cubicBezTo>
                    <a:pt x="59" y="150"/>
                    <a:pt x="39" y="156"/>
                    <a:pt x="19" y="163"/>
                  </a:cubicBezTo>
                  <a:cubicBezTo>
                    <a:pt x="16" y="163"/>
                    <a:pt x="13" y="166"/>
                    <a:pt x="11" y="165"/>
                  </a:cubicBezTo>
                  <a:cubicBezTo>
                    <a:pt x="7" y="165"/>
                    <a:pt x="3" y="162"/>
                    <a:pt x="0" y="161"/>
                  </a:cubicBezTo>
                  <a:cubicBezTo>
                    <a:pt x="2" y="158"/>
                    <a:pt x="4" y="153"/>
                    <a:pt x="8" y="152"/>
                  </a:cubicBezTo>
                  <a:cubicBezTo>
                    <a:pt x="24" y="146"/>
                    <a:pt x="40" y="141"/>
                    <a:pt x="57" y="136"/>
                  </a:cubicBezTo>
                  <a:cubicBezTo>
                    <a:pt x="70" y="132"/>
                    <a:pt x="77" y="124"/>
                    <a:pt x="74" y="112"/>
                  </a:cubicBezTo>
                  <a:cubicBezTo>
                    <a:pt x="64" y="107"/>
                    <a:pt x="56" y="104"/>
                    <a:pt x="48" y="100"/>
                  </a:cubicBezTo>
                  <a:cubicBezTo>
                    <a:pt x="47" y="103"/>
                    <a:pt x="44" y="108"/>
                    <a:pt x="41" y="114"/>
                  </a:cubicBezTo>
                  <a:cubicBezTo>
                    <a:pt x="33" y="112"/>
                    <a:pt x="26" y="109"/>
                    <a:pt x="19" y="107"/>
                  </a:cubicBezTo>
                  <a:cubicBezTo>
                    <a:pt x="22" y="98"/>
                    <a:pt x="25" y="88"/>
                    <a:pt x="30" y="80"/>
                  </a:cubicBezTo>
                  <a:cubicBezTo>
                    <a:pt x="32" y="76"/>
                    <a:pt x="38" y="74"/>
                    <a:pt x="41" y="70"/>
                  </a:cubicBezTo>
                  <a:close/>
                  <a:moveTo>
                    <a:pt x="54" y="91"/>
                  </a:moveTo>
                  <a:cubicBezTo>
                    <a:pt x="72" y="86"/>
                    <a:pt x="90" y="83"/>
                    <a:pt x="108" y="77"/>
                  </a:cubicBezTo>
                  <a:cubicBezTo>
                    <a:pt x="113" y="76"/>
                    <a:pt x="117" y="70"/>
                    <a:pt x="121" y="66"/>
                  </a:cubicBezTo>
                  <a:cubicBezTo>
                    <a:pt x="123" y="63"/>
                    <a:pt x="123" y="58"/>
                    <a:pt x="122" y="55"/>
                  </a:cubicBezTo>
                  <a:cubicBezTo>
                    <a:pt x="121" y="53"/>
                    <a:pt x="115" y="52"/>
                    <a:pt x="112" y="53"/>
                  </a:cubicBezTo>
                  <a:cubicBezTo>
                    <a:pt x="94" y="63"/>
                    <a:pt x="75" y="72"/>
                    <a:pt x="56" y="83"/>
                  </a:cubicBezTo>
                  <a:cubicBezTo>
                    <a:pt x="54" y="84"/>
                    <a:pt x="54" y="88"/>
                    <a:pt x="54" y="91"/>
                  </a:cubicBezTo>
                  <a:close/>
                  <a:moveTo>
                    <a:pt x="84" y="41"/>
                  </a:moveTo>
                  <a:cubicBezTo>
                    <a:pt x="76" y="38"/>
                    <a:pt x="70" y="36"/>
                    <a:pt x="62" y="33"/>
                  </a:cubicBezTo>
                  <a:cubicBezTo>
                    <a:pt x="62" y="40"/>
                    <a:pt x="62" y="47"/>
                    <a:pt x="62" y="56"/>
                  </a:cubicBezTo>
                  <a:cubicBezTo>
                    <a:pt x="70" y="51"/>
                    <a:pt x="76" y="47"/>
                    <a:pt x="84" y="4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49" name="组合 48"/>
            <p:cNvGrpSpPr/>
            <p:nvPr/>
          </p:nvGrpSpPr>
          <p:grpSpPr>
            <a:xfrm>
              <a:off x="3011484" y="2709767"/>
              <a:ext cx="314326" cy="395287"/>
              <a:chOff x="2400694" y="3942167"/>
              <a:chExt cx="314326" cy="395287"/>
            </a:xfrm>
          </p:grpSpPr>
          <p:sp>
            <p:nvSpPr>
              <p:cNvPr id="56" name="Freeform 15"/>
              <p:cNvSpPr/>
              <p:nvPr/>
            </p:nvSpPr>
            <p:spPr bwMode="auto">
              <a:xfrm>
                <a:off x="2449907" y="3942167"/>
                <a:ext cx="171450" cy="209550"/>
              </a:xfrm>
              <a:custGeom>
                <a:avLst/>
                <a:gdLst>
                  <a:gd name="T0" fmla="*/ 71 w 93"/>
                  <a:gd name="T1" fmla="*/ 65 h 114"/>
                  <a:gd name="T2" fmla="*/ 90 w 93"/>
                  <a:gd name="T3" fmla="*/ 83 h 114"/>
                  <a:gd name="T4" fmla="*/ 70 w 93"/>
                  <a:gd name="T5" fmla="*/ 95 h 114"/>
                  <a:gd name="T6" fmla="*/ 33 w 93"/>
                  <a:gd name="T7" fmla="*/ 107 h 114"/>
                  <a:gd name="T8" fmla="*/ 0 w 93"/>
                  <a:gd name="T9" fmla="*/ 102 h 114"/>
                  <a:gd name="T10" fmla="*/ 40 w 93"/>
                  <a:gd name="T11" fmla="*/ 64 h 114"/>
                  <a:gd name="T12" fmla="*/ 5 w 93"/>
                  <a:gd name="T13" fmla="*/ 68 h 114"/>
                  <a:gd name="T14" fmla="*/ 0 w 93"/>
                  <a:gd name="T15" fmla="*/ 58 h 114"/>
                  <a:gd name="T16" fmla="*/ 20 w 93"/>
                  <a:gd name="T17" fmla="*/ 53 h 114"/>
                  <a:gd name="T18" fmla="*/ 45 w 93"/>
                  <a:gd name="T19" fmla="*/ 20 h 114"/>
                  <a:gd name="T20" fmla="*/ 54 w 93"/>
                  <a:gd name="T21" fmla="*/ 0 h 114"/>
                  <a:gd name="T22" fmla="*/ 74 w 93"/>
                  <a:gd name="T23" fmla="*/ 13 h 114"/>
                  <a:gd name="T24" fmla="*/ 87 w 93"/>
                  <a:gd name="T25" fmla="*/ 25 h 114"/>
                  <a:gd name="T26" fmla="*/ 93 w 93"/>
                  <a:gd name="T27" fmla="*/ 34 h 114"/>
                  <a:gd name="T28" fmla="*/ 87 w 93"/>
                  <a:gd name="T29" fmla="*/ 41 h 114"/>
                  <a:gd name="T30" fmla="*/ 71 w 93"/>
                  <a:gd name="T31"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14">
                    <a:moveTo>
                      <a:pt x="71" y="65"/>
                    </a:moveTo>
                    <a:cubicBezTo>
                      <a:pt x="80" y="72"/>
                      <a:pt x="90" y="77"/>
                      <a:pt x="90" y="83"/>
                    </a:cubicBezTo>
                    <a:cubicBezTo>
                      <a:pt x="91" y="95"/>
                      <a:pt x="78" y="92"/>
                      <a:pt x="70" y="95"/>
                    </a:cubicBezTo>
                    <a:cubicBezTo>
                      <a:pt x="58" y="99"/>
                      <a:pt x="45" y="103"/>
                      <a:pt x="33" y="107"/>
                    </a:cubicBezTo>
                    <a:cubicBezTo>
                      <a:pt x="22" y="110"/>
                      <a:pt x="11" y="114"/>
                      <a:pt x="0" y="102"/>
                    </a:cubicBezTo>
                    <a:cubicBezTo>
                      <a:pt x="17" y="92"/>
                      <a:pt x="47" y="95"/>
                      <a:pt x="40" y="64"/>
                    </a:cubicBezTo>
                    <a:cubicBezTo>
                      <a:pt x="29" y="65"/>
                      <a:pt x="17" y="67"/>
                      <a:pt x="5" y="68"/>
                    </a:cubicBezTo>
                    <a:cubicBezTo>
                      <a:pt x="4" y="68"/>
                      <a:pt x="2" y="62"/>
                      <a:pt x="0" y="58"/>
                    </a:cubicBezTo>
                    <a:cubicBezTo>
                      <a:pt x="8" y="56"/>
                      <a:pt x="14" y="55"/>
                      <a:pt x="20" y="53"/>
                    </a:cubicBezTo>
                    <a:cubicBezTo>
                      <a:pt x="36" y="48"/>
                      <a:pt x="47" y="40"/>
                      <a:pt x="45" y="20"/>
                    </a:cubicBezTo>
                    <a:cubicBezTo>
                      <a:pt x="45" y="14"/>
                      <a:pt x="51" y="7"/>
                      <a:pt x="54" y="0"/>
                    </a:cubicBezTo>
                    <a:cubicBezTo>
                      <a:pt x="61" y="4"/>
                      <a:pt x="68" y="8"/>
                      <a:pt x="74" y="13"/>
                    </a:cubicBezTo>
                    <a:cubicBezTo>
                      <a:pt x="79" y="17"/>
                      <a:pt x="83" y="21"/>
                      <a:pt x="87" y="25"/>
                    </a:cubicBezTo>
                    <a:cubicBezTo>
                      <a:pt x="89" y="28"/>
                      <a:pt x="93" y="30"/>
                      <a:pt x="93" y="34"/>
                    </a:cubicBezTo>
                    <a:cubicBezTo>
                      <a:pt x="93" y="36"/>
                      <a:pt x="89" y="40"/>
                      <a:pt x="87" y="41"/>
                    </a:cubicBezTo>
                    <a:cubicBezTo>
                      <a:pt x="70" y="44"/>
                      <a:pt x="69" y="56"/>
                      <a:pt x="71" y="6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6"/>
              <p:cNvSpPr/>
              <p:nvPr/>
            </p:nvSpPr>
            <p:spPr bwMode="auto">
              <a:xfrm>
                <a:off x="2400694" y="4162829"/>
                <a:ext cx="279400" cy="174625"/>
              </a:xfrm>
              <a:custGeom>
                <a:avLst/>
                <a:gdLst>
                  <a:gd name="T0" fmla="*/ 57 w 151"/>
                  <a:gd name="T1" fmla="*/ 0 h 95"/>
                  <a:gd name="T2" fmla="*/ 50 w 151"/>
                  <a:gd name="T3" fmla="*/ 27 h 95"/>
                  <a:gd name="T4" fmla="*/ 66 w 151"/>
                  <a:gd name="T5" fmla="*/ 48 h 95"/>
                  <a:gd name="T6" fmla="*/ 127 w 151"/>
                  <a:gd name="T7" fmla="*/ 56 h 95"/>
                  <a:gd name="T8" fmla="*/ 145 w 151"/>
                  <a:gd name="T9" fmla="*/ 52 h 95"/>
                  <a:gd name="T10" fmla="*/ 150 w 151"/>
                  <a:gd name="T11" fmla="*/ 62 h 95"/>
                  <a:gd name="T12" fmla="*/ 137 w 151"/>
                  <a:gd name="T13" fmla="*/ 78 h 95"/>
                  <a:gd name="T14" fmla="*/ 38 w 151"/>
                  <a:gd name="T15" fmla="*/ 46 h 95"/>
                  <a:gd name="T16" fmla="*/ 36 w 151"/>
                  <a:gd name="T17" fmla="*/ 42 h 95"/>
                  <a:gd name="T18" fmla="*/ 17 w 151"/>
                  <a:gd name="T19" fmla="*/ 58 h 95"/>
                  <a:gd name="T20" fmla="*/ 0 w 151"/>
                  <a:gd name="T21" fmla="*/ 51 h 95"/>
                  <a:gd name="T22" fmla="*/ 57 w 151"/>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95">
                    <a:moveTo>
                      <a:pt x="57" y="0"/>
                    </a:moveTo>
                    <a:cubicBezTo>
                      <a:pt x="56" y="6"/>
                      <a:pt x="53" y="16"/>
                      <a:pt x="50" y="27"/>
                    </a:cubicBezTo>
                    <a:cubicBezTo>
                      <a:pt x="55" y="33"/>
                      <a:pt x="60" y="41"/>
                      <a:pt x="66" y="48"/>
                    </a:cubicBezTo>
                    <a:cubicBezTo>
                      <a:pt x="80" y="67"/>
                      <a:pt x="110" y="71"/>
                      <a:pt x="127" y="56"/>
                    </a:cubicBezTo>
                    <a:cubicBezTo>
                      <a:pt x="131" y="53"/>
                      <a:pt x="139" y="52"/>
                      <a:pt x="145" y="52"/>
                    </a:cubicBezTo>
                    <a:cubicBezTo>
                      <a:pt x="146" y="52"/>
                      <a:pt x="151" y="60"/>
                      <a:pt x="150" y="62"/>
                    </a:cubicBezTo>
                    <a:cubicBezTo>
                      <a:pt x="146" y="68"/>
                      <a:pt x="143" y="76"/>
                      <a:pt x="137" y="78"/>
                    </a:cubicBezTo>
                    <a:cubicBezTo>
                      <a:pt x="98" y="95"/>
                      <a:pt x="60" y="82"/>
                      <a:pt x="38" y="46"/>
                    </a:cubicBezTo>
                    <a:cubicBezTo>
                      <a:pt x="37" y="45"/>
                      <a:pt x="37" y="44"/>
                      <a:pt x="36" y="42"/>
                    </a:cubicBezTo>
                    <a:cubicBezTo>
                      <a:pt x="29" y="48"/>
                      <a:pt x="24" y="55"/>
                      <a:pt x="17" y="58"/>
                    </a:cubicBezTo>
                    <a:cubicBezTo>
                      <a:pt x="13" y="59"/>
                      <a:pt x="6" y="54"/>
                      <a:pt x="0" y="51"/>
                    </a:cubicBezTo>
                    <a:cubicBezTo>
                      <a:pt x="20" y="33"/>
                      <a:pt x="39" y="16"/>
                      <a:pt x="5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1"/>
              <p:cNvSpPr/>
              <p:nvPr/>
            </p:nvSpPr>
            <p:spPr bwMode="auto">
              <a:xfrm>
                <a:off x="2526107" y="4119967"/>
                <a:ext cx="188913" cy="109537"/>
              </a:xfrm>
              <a:custGeom>
                <a:avLst/>
                <a:gdLst>
                  <a:gd name="T0" fmla="*/ 34 w 102"/>
                  <a:gd name="T1" fmla="*/ 50 h 60"/>
                  <a:gd name="T2" fmla="*/ 19 w 102"/>
                  <a:gd name="T3" fmla="*/ 59 h 60"/>
                  <a:gd name="T4" fmla="*/ 0 w 102"/>
                  <a:gd name="T5" fmla="*/ 44 h 60"/>
                  <a:gd name="T6" fmla="*/ 9 w 102"/>
                  <a:gd name="T7" fmla="*/ 36 h 60"/>
                  <a:gd name="T8" fmla="*/ 55 w 102"/>
                  <a:gd name="T9" fmla="*/ 15 h 60"/>
                  <a:gd name="T10" fmla="*/ 94 w 102"/>
                  <a:gd name="T11" fmla="*/ 11 h 60"/>
                  <a:gd name="T12" fmla="*/ 101 w 102"/>
                  <a:gd name="T13" fmla="*/ 22 h 60"/>
                  <a:gd name="T14" fmla="*/ 92 w 102"/>
                  <a:gd name="T15" fmla="*/ 32 h 60"/>
                  <a:gd name="T16" fmla="*/ 64 w 102"/>
                  <a:gd name="T17" fmla="*/ 28 h 60"/>
                  <a:gd name="T18" fmla="*/ 34 w 102"/>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0">
                    <a:moveTo>
                      <a:pt x="34" y="50"/>
                    </a:moveTo>
                    <a:cubicBezTo>
                      <a:pt x="33" y="55"/>
                      <a:pt x="28" y="60"/>
                      <a:pt x="19" y="59"/>
                    </a:cubicBezTo>
                    <a:cubicBezTo>
                      <a:pt x="9" y="59"/>
                      <a:pt x="0" y="56"/>
                      <a:pt x="0" y="44"/>
                    </a:cubicBezTo>
                    <a:cubicBezTo>
                      <a:pt x="0" y="41"/>
                      <a:pt x="5" y="37"/>
                      <a:pt x="9" y="36"/>
                    </a:cubicBezTo>
                    <a:cubicBezTo>
                      <a:pt x="24" y="28"/>
                      <a:pt x="40" y="22"/>
                      <a:pt x="55" y="15"/>
                    </a:cubicBezTo>
                    <a:cubicBezTo>
                      <a:pt x="68" y="9"/>
                      <a:pt x="80" y="0"/>
                      <a:pt x="94" y="11"/>
                    </a:cubicBezTo>
                    <a:cubicBezTo>
                      <a:pt x="98" y="13"/>
                      <a:pt x="102" y="19"/>
                      <a:pt x="101" y="22"/>
                    </a:cubicBezTo>
                    <a:cubicBezTo>
                      <a:pt x="101" y="26"/>
                      <a:pt x="95" y="32"/>
                      <a:pt x="92" y="32"/>
                    </a:cubicBezTo>
                    <a:cubicBezTo>
                      <a:pt x="82" y="32"/>
                      <a:pt x="73" y="31"/>
                      <a:pt x="64" y="28"/>
                    </a:cubicBezTo>
                    <a:cubicBezTo>
                      <a:pt x="49" y="23"/>
                      <a:pt x="34" y="31"/>
                      <a:pt x="34" y="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2675728" y="2733579"/>
              <a:ext cx="257176" cy="347662"/>
              <a:chOff x="2406650" y="3605213"/>
              <a:chExt cx="257176" cy="347662"/>
            </a:xfrm>
          </p:grpSpPr>
          <p:sp>
            <p:nvSpPr>
              <p:cNvPr id="54" name="Freeform 10"/>
              <p:cNvSpPr>
                <a:spLocks noEditPoints="1"/>
              </p:cNvSpPr>
              <p:nvPr/>
            </p:nvSpPr>
            <p:spPr bwMode="auto">
              <a:xfrm>
                <a:off x="2414588" y="3605213"/>
                <a:ext cx="249238" cy="347662"/>
              </a:xfrm>
              <a:custGeom>
                <a:avLst/>
                <a:gdLst>
                  <a:gd name="T0" fmla="*/ 34 w 135"/>
                  <a:gd name="T1" fmla="*/ 74 h 189"/>
                  <a:gd name="T2" fmla="*/ 17 w 135"/>
                  <a:gd name="T3" fmla="*/ 73 h 189"/>
                  <a:gd name="T4" fmla="*/ 1 w 135"/>
                  <a:gd name="T5" fmla="*/ 57 h 189"/>
                  <a:gd name="T6" fmla="*/ 39 w 135"/>
                  <a:gd name="T7" fmla="*/ 9 h 189"/>
                  <a:gd name="T8" fmla="*/ 68 w 135"/>
                  <a:gd name="T9" fmla="*/ 36 h 189"/>
                  <a:gd name="T10" fmla="*/ 92 w 135"/>
                  <a:gd name="T11" fmla="*/ 9 h 189"/>
                  <a:gd name="T12" fmla="*/ 109 w 135"/>
                  <a:gd name="T13" fmla="*/ 9 h 189"/>
                  <a:gd name="T14" fmla="*/ 115 w 135"/>
                  <a:gd name="T15" fmla="*/ 15 h 189"/>
                  <a:gd name="T16" fmla="*/ 128 w 135"/>
                  <a:gd name="T17" fmla="*/ 29 h 189"/>
                  <a:gd name="T18" fmla="*/ 112 w 135"/>
                  <a:gd name="T19" fmla="*/ 37 h 189"/>
                  <a:gd name="T20" fmla="*/ 105 w 135"/>
                  <a:gd name="T21" fmla="*/ 72 h 189"/>
                  <a:gd name="T22" fmla="*/ 92 w 135"/>
                  <a:gd name="T23" fmla="*/ 101 h 189"/>
                  <a:gd name="T24" fmla="*/ 98 w 135"/>
                  <a:gd name="T25" fmla="*/ 102 h 189"/>
                  <a:gd name="T26" fmla="*/ 135 w 135"/>
                  <a:gd name="T27" fmla="*/ 135 h 189"/>
                  <a:gd name="T28" fmla="*/ 125 w 135"/>
                  <a:gd name="T29" fmla="*/ 178 h 189"/>
                  <a:gd name="T30" fmla="*/ 99 w 135"/>
                  <a:gd name="T31" fmla="*/ 176 h 189"/>
                  <a:gd name="T32" fmla="*/ 95 w 135"/>
                  <a:gd name="T33" fmla="*/ 168 h 189"/>
                  <a:gd name="T34" fmla="*/ 111 w 135"/>
                  <a:gd name="T35" fmla="*/ 155 h 189"/>
                  <a:gd name="T36" fmla="*/ 110 w 135"/>
                  <a:gd name="T37" fmla="*/ 119 h 189"/>
                  <a:gd name="T38" fmla="*/ 96 w 135"/>
                  <a:gd name="T39" fmla="*/ 115 h 189"/>
                  <a:gd name="T40" fmla="*/ 58 w 135"/>
                  <a:gd name="T41" fmla="*/ 130 h 189"/>
                  <a:gd name="T42" fmla="*/ 40 w 135"/>
                  <a:gd name="T43" fmla="*/ 132 h 189"/>
                  <a:gd name="T44" fmla="*/ 41 w 135"/>
                  <a:gd name="T45" fmla="*/ 115 h 189"/>
                  <a:gd name="T46" fmla="*/ 54 w 135"/>
                  <a:gd name="T47" fmla="*/ 86 h 189"/>
                  <a:gd name="T48" fmla="*/ 44 w 135"/>
                  <a:gd name="T49" fmla="*/ 91 h 189"/>
                  <a:gd name="T50" fmla="*/ 25 w 135"/>
                  <a:gd name="T51" fmla="*/ 93 h 189"/>
                  <a:gd name="T52" fmla="*/ 34 w 135"/>
                  <a:gd name="T53" fmla="*/ 74 h 189"/>
                  <a:gd name="T54" fmla="*/ 90 w 135"/>
                  <a:gd name="T55" fmla="*/ 71 h 189"/>
                  <a:gd name="T56" fmla="*/ 88 w 135"/>
                  <a:gd name="T57" fmla="*/ 66 h 189"/>
                  <a:gd name="T58" fmla="*/ 76 w 135"/>
                  <a:gd name="T59" fmla="*/ 71 h 189"/>
                  <a:gd name="T60" fmla="*/ 65 w 135"/>
                  <a:gd name="T61" fmla="*/ 107 h 189"/>
                  <a:gd name="T62" fmla="*/ 69 w 135"/>
                  <a:gd name="T63" fmla="*/ 109 h 189"/>
                  <a:gd name="T64" fmla="*/ 90 w 135"/>
                  <a:gd name="T65" fmla="*/ 7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89">
                    <a:moveTo>
                      <a:pt x="34" y="74"/>
                    </a:moveTo>
                    <a:cubicBezTo>
                      <a:pt x="30" y="74"/>
                      <a:pt x="23" y="72"/>
                      <a:pt x="17" y="73"/>
                    </a:cubicBezTo>
                    <a:cubicBezTo>
                      <a:pt x="5" y="73"/>
                      <a:pt x="0" y="68"/>
                      <a:pt x="1" y="57"/>
                    </a:cubicBezTo>
                    <a:cubicBezTo>
                      <a:pt x="2" y="38"/>
                      <a:pt x="20" y="14"/>
                      <a:pt x="39" y="9"/>
                    </a:cubicBezTo>
                    <a:cubicBezTo>
                      <a:pt x="52" y="6"/>
                      <a:pt x="62" y="14"/>
                      <a:pt x="68" y="36"/>
                    </a:cubicBezTo>
                    <a:cubicBezTo>
                      <a:pt x="76" y="26"/>
                      <a:pt x="84" y="17"/>
                      <a:pt x="92" y="9"/>
                    </a:cubicBezTo>
                    <a:cubicBezTo>
                      <a:pt x="98" y="3"/>
                      <a:pt x="103" y="0"/>
                      <a:pt x="109" y="9"/>
                    </a:cubicBezTo>
                    <a:cubicBezTo>
                      <a:pt x="111" y="11"/>
                      <a:pt x="113" y="13"/>
                      <a:pt x="115" y="15"/>
                    </a:cubicBezTo>
                    <a:cubicBezTo>
                      <a:pt x="120" y="19"/>
                      <a:pt x="124" y="24"/>
                      <a:pt x="128" y="29"/>
                    </a:cubicBezTo>
                    <a:cubicBezTo>
                      <a:pt x="123" y="31"/>
                      <a:pt x="118" y="34"/>
                      <a:pt x="112" y="37"/>
                    </a:cubicBezTo>
                    <a:cubicBezTo>
                      <a:pt x="123" y="50"/>
                      <a:pt x="109" y="60"/>
                      <a:pt x="105" y="72"/>
                    </a:cubicBezTo>
                    <a:cubicBezTo>
                      <a:pt x="102" y="82"/>
                      <a:pt x="97" y="91"/>
                      <a:pt x="92" y="101"/>
                    </a:cubicBezTo>
                    <a:cubicBezTo>
                      <a:pt x="94" y="102"/>
                      <a:pt x="96" y="102"/>
                      <a:pt x="98" y="102"/>
                    </a:cubicBezTo>
                    <a:cubicBezTo>
                      <a:pt x="128" y="99"/>
                      <a:pt x="135" y="106"/>
                      <a:pt x="135" y="135"/>
                    </a:cubicBezTo>
                    <a:cubicBezTo>
                      <a:pt x="135" y="150"/>
                      <a:pt x="135" y="165"/>
                      <a:pt x="125" y="178"/>
                    </a:cubicBezTo>
                    <a:cubicBezTo>
                      <a:pt x="115" y="189"/>
                      <a:pt x="107" y="189"/>
                      <a:pt x="99" y="176"/>
                    </a:cubicBezTo>
                    <a:cubicBezTo>
                      <a:pt x="97" y="172"/>
                      <a:pt x="96" y="169"/>
                      <a:pt x="95" y="168"/>
                    </a:cubicBezTo>
                    <a:cubicBezTo>
                      <a:pt x="102" y="163"/>
                      <a:pt x="111" y="159"/>
                      <a:pt x="111" y="155"/>
                    </a:cubicBezTo>
                    <a:cubicBezTo>
                      <a:pt x="113" y="143"/>
                      <a:pt x="111" y="131"/>
                      <a:pt x="110" y="119"/>
                    </a:cubicBezTo>
                    <a:cubicBezTo>
                      <a:pt x="109" y="117"/>
                      <a:pt x="100" y="114"/>
                      <a:pt x="96" y="115"/>
                    </a:cubicBezTo>
                    <a:cubicBezTo>
                      <a:pt x="84" y="119"/>
                      <a:pt x="71" y="125"/>
                      <a:pt x="58" y="130"/>
                    </a:cubicBezTo>
                    <a:cubicBezTo>
                      <a:pt x="53" y="132"/>
                      <a:pt x="46" y="132"/>
                      <a:pt x="40" y="132"/>
                    </a:cubicBezTo>
                    <a:cubicBezTo>
                      <a:pt x="40" y="127"/>
                      <a:pt x="39" y="120"/>
                      <a:pt x="41" y="115"/>
                    </a:cubicBezTo>
                    <a:cubicBezTo>
                      <a:pt x="45" y="105"/>
                      <a:pt x="51" y="97"/>
                      <a:pt x="54" y="86"/>
                    </a:cubicBezTo>
                    <a:cubicBezTo>
                      <a:pt x="51" y="88"/>
                      <a:pt x="48" y="91"/>
                      <a:pt x="44" y="91"/>
                    </a:cubicBezTo>
                    <a:cubicBezTo>
                      <a:pt x="38" y="92"/>
                      <a:pt x="31" y="92"/>
                      <a:pt x="25" y="93"/>
                    </a:cubicBezTo>
                    <a:cubicBezTo>
                      <a:pt x="27" y="87"/>
                      <a:pt x="30" y="82"/>
                      <a:pt x="34" y="74"/>
                    </a:cubicBezTo>
                    <a:close/>
                    <a:moveTo>
                      <a:pt x="90" y="71"/>
                    </a:moveTo>
                    <a:cubicBezTo>
                      <a:pt x="89" y="69"/>
                      <a:pt x="89" y="68"/>
                      <a:pt x="88" y="66"/>
                    </a:cubicBezTo>
                    <a:cubicBezTo>
                      <a:pt x="84" y="68"/>
                      <a:pt x="77" y="68"/>
                      <a:pt x="76" y="71"/>
                    </a:cubicBezTo>
                    <a:cubicBezTo>
                      <a:pt x="72" y="83"/>
                      <a:pt x="69" y="95"/>
                      <a:pt x="65" y="107"/>
                    </a:cubicBezTo>
                    <a:cubicBezTo>
                      <a:pt x="66" y="108"/>
                      <a:pt x="68" y="109"/>
                      <a:pt x="69" y="109"/>
                    </a:cubicBezTo>
                    <a:cubicBezTo>
                      <a:pt x="76" y="96"/>
                      <a:pt x="83" y="84"/>
                      <a:pt x="90" y="7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2"/>
              <p:cNvSpPr/>
              <p:nvPr/>
            </p:nvSpPr>
            <p:spPr bwMode="auto">
              <a:xfrm>
                <a:off x="2406650" y="3860800"/>
                <a:ext cx="187325" cy="87312"/>
              </a:xfrm>
              <a:custGeom>
                <a:avLst/>
                <a:gdLst>
                  <a:gd name="T0" fmla="*/ 25 w 101"/>
                  <a:gd name="T1" fmla="*/ 22 h 47"/>
                  <a:gd name="T2" fmla="*/ 21 w 101"/>
                  <a:gd name="T3" fmla="*/ 34 h 47"/>
                  <a:gd name="T4" fmla="*/ 14 w 101"/>
                  <a:gd name="T5" fmla="*/ 47 h 47"/>
                  <a:gd name="T6" fmla="*/ 1 w 101"/>
                  <a:gd name="T7" fmla="*/ 37 h 47"/>
                  <a:gd name="T8" fmla="*/ 9 w 101"/>
                  <a:gd name="T9" fmla="*/ 20 h 47"/>
                  <a:gd name="T10" fmla="*/ 39 w 101"/>
                  <a:gd name="T11" fmla="*/ 12 h 47"/>
                  <a:gd name="T12" fmla="*/ 74 w 101"/>
                  <a:gd name="T13" fmla="*/ 2 h 47"/>
                  <a:gd name="T14" fmla="*/ 92 w 101"/>
                  <a:gd name="T15" fmla="*/ 1 h 47"/>
                  <a:gd name="T16" fmla="*/ 101 w 101"/>
                  <a:gd name="T17" fmla="*/ 11 h 47"/>
                  <a:gd name="T18" fmla="*/ 87 w 101"/>
                  <a:gd name="T19" fmla="*/ 19 h 47"/>
                  <a:gd name="T20" fmla="*/ 74 w 101"/>
                  <a:gd name="T21" fmla="*/ 16 h 47"/>
                  <a:gd name="T22" fmla="*/ 63 w 101"/>
                  <a:gd name="T23" fmla="*/ 19 h 47"/>
                  <a:gd name="T24" fmla="*/ 34 w 101"/>
                  <a:gd name="T25" fmla="*/ 26 h 47"/>
                  <a:gd name="T26" fmla="*/ 25 w 101"/>
                  <a:gd name="T27" fmla="*/ 2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47">
                    <a:moveTo>
                      <a:pt x="25" y="22"/>
                    </a:moveTo>
                    <a:cubicBezTo>
                      <a:pt x="24" y="26"/>
                      <a:pt x="23" y="30"/>
                      <a:pt x="21" y="34"/>
                    </a:cubicBezTo>
                    <a:cubicBezTo>
                      <a:pt x="19" y="38"/>
                      <a:pt x="17" y="43"/>
                      <a:pt x="14" y="47"/>
                    </a:cubicBezTo>
                    <a:cubicBezTo>
                      <a:pt x="10" y="44"/>
                      <a:pt x="1" y="41"/>
                      <a:pt x="1" y="37"/>
                    </a:cubicBezTo>
                    <a:cubicBezTo>
                      <a:pt x="0" y="31"/>
                      <a:pt x="4" y="22"/>
                      <a:pt x="9" y="20"/>
                    </a:cubicBezTo>
                    <a:cubicBezTo>
                      <a:pt x="18" y="16"/>
                      <a:pt x="29" y="15"/>
                      <a:pt x="39" y="12"/>
                    </a:cubicBezTo>
                    <a:cubicBezTo>
                      <a:pt x="51" y="9"/>
                      <a:pt x="62" y="5"/>
                      <a:pt x="74" y="2"/>
                    </a:cubicBezTo>
                    <a:cubicBezTo>
                      <a:pt x="80" y="1"/>
                      <a:pt x="86" y="0"/>
                      <a:pt x="92" y="1"/>
                    </a:cubicBezTo>
                    <a:cubicBezTo>
                      <a:pt x="95" y="2"/>
                      <a:pt x="98" y="7"/>
                      <a:pt x="101" y="11"/>
                    </a:cubicBezTo>
                    <a:cubicBezTo>
                      <a:pt x="96" y="14"/>
                      <a:pt x="92" y="18"/>
                      <a:pt x="87" y="19"/>
                    </a:cubicBezTo>
                    <a:cubicBezTo>
                      <a:pt x="83" y="20"/>
                      <a:pt x="79" y="16"/>
                      <a:pt x="74" y="16"/>
                    </a:cubicBezTo>
                    <a:cubicBezTo>
                      <a:pt x="71" y="15"/>
                      <a:pt x="65" y="17"/>
                      <a:pt x="63" y="19"/>
                    </a:cubicBezTo>
                    <a:cubicBezTo>
                      <a:pt x="52" y="38"/>
                      <a:pt x="52" y="38"/>
                      <a:pt x="34" y="26"/>
                    </a:cubicBezTo>
                    <a:cubicBezTo>
                      <a:pt x="32" y="24"/>
                      <a:pt x="29" y="23"/>
                      <a:pt x="25" y="2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1" name="组合 50"/>
            <p:cNvGrpSpPr/>
            <p:nvPr/>
          </p:nvGrpSpPr>
          <p:grpSpPr>
            <a:xfrm>
              <a:off x="1913731" y="2720879"/>
              <a:ext cx="322262" cy="373062"/>
              <a:chOff x="2395538" y="2817813"/>
              <a:chExt cx="322262" cy="373062"/>
            </a:xfrm>
          </p:grpSpPr>
          <p:sp>
            <p:nvSpPr>
              <p:cNvPr id="52" name="Freeform 6"/>
              <p:cNvSpPr/>
              <p:nvPr/>
            </p:nvSpPr>
            <p:spPr bwMode="auto">
              <a:xfrm>
                <a:off x="2395538" y="2835275"/>
                <a:ext cx="296863" cy="355600"/>
              </a:xfrm>
              <a:custGeom>
                <a:avLst/>
                <a:gdLst>
                  <a:gd name="T0" fmla="*/ 114 w 161"/>
                  <a:gd name="T1" fmla="*/ 124 h 193"/>
                  <a:gd name="T2" fmla="*/ 58 w 161"/>
                  <a:gd name="T3" fmla="*/ 156 h 193"/>
                  <a:gd name="T4" fmla="*/ 38 w 161"/>
                  <a:gd name="T5" fmla="*/ 168 h 193"/>
                  <a:gd name="T6" fmla="*/ 18 w 161"/>
                  <a:gd name="T7" fmla="*/ 154 h 193"/>
                  <a:gd name="T8" fmla="*/ 21 w 161"/>
                  <a:gd name="T9" fmla="*/ 114 h 193"/>
                  <a:gd name="T10" fmla="*/ 15 w 161"/>
                  <a:gd name="T11" fmla="*/ 102 h 193"/>
                  <a:gd name="T12" fmla="*/ 13 w 161"/>
                  <a:gd name="T13" fmla="*/ 72 h 193"/>
                  <a:gd name="T14" fmla="*/ 30 w 161"/>
                  <a:gd name="T15" fmla="*/ 30 h 193"/>
                  <a:gd name="T16" fmla="*/ 41 w 161"/>
                  <a:gd name="T17" fmla="*/ 12 h 193"/>
                  <a:gd name="T18" fmla="*/ 55 w 161"/>
                  <a:gd name="T19" fmla="*/ 15 h 193"/>
                  <a:gd name="T20" fmla="*/ 60 w 161"/>
                  <a:gd name="T21" fmla="*/ 36 h 193"/>
                  <a:gd name="T22" fmla="*/ 61 w 161"/>
                  <a:gd name="T23" fmla="*/ 41 h 193"/>
                  <a:gd name="T24" fmla="*/ 68 w 161"/>
                  <a:gd name="T25" fmla="*/ 72 h 193"/>
                  <a:gd name="T26" fmla="*/ 51 w 161"/>
                  <a:gd name="T27" fmla="*/ 140 h 193"/>
                  <a:gd name="T28" fmla="*/ 69 w 161"/>
                  <a:gd name="T29" fmla="*/ 136 h 193"/>
                  <a:gd name="T30" fmla="*/ 60 w 161"/>
                  <a:gd name="T31" fmla="*/ 106 h 193"/>
                  <a:gd name="T32" fmla="*/ 66 w 161"/>
                  <a:gd name="T33" fmla="*/ 89 h 193"/>
                  <a:gd name="T34" fmla="*/ 83 w 161"/>
                  <a:gd name="T35" fmla="*/ 96 h 193"/>
                  <a:gd name="T36" fmla="*/ 79 w 161"/>
                  <a:gd name="T37" fmla="*/ 76 h 193"/>
                  <a:gd name="T38" fmla="*/ 96 w 161"/>
                  <a:gd name="T39" fmla="*/ 69 h 193"/>
                  <a:gd name="T40" fmla="*/ 82 w 161"/>
                  <a:gd name="T41" fmla="*/ 63 h 193"/>
                  <a:gd name="T42" fmla="*/ 102 w 161"/>
                  <a:gd name="T43" fmla="*/ 42 h 193"/>
                  <a:gd name="T44" fmla="*/ 97 w 161"/>
                  <a:gd name="T45" fmla="*/ 20 h 193"/>
                  <a:gd name="T46" fmla="*/ 101 w 161"/>
                  <a:gd name="T47" fmla="*/ 11 h 193"/>
                  <a:gd name="T48" fmla="*/ 115 w 161"/>
                  <a:gd name="T49" fmla="*/ 6 h 193"/>
                  <a:gd name="T50" fmla="*/ 140 w 161"/>
                  <a:gd name="T51" fmla="*/ 16 h 193"/>
                  <a:gd name="T52" fmla="*/ 124 w 161"/>
                  <a:gd name="T53" fmla="*/ 35 h 193"/>
                  <a:gd name="T54" fmla="*/ 136 w 161"/>
                  <a:gd name="T55" fmla="*/ 33 h 193"/>
                  <a:gd name="T56" fmla="*/ 152 w 161"/>
                  <a:gd name="T57" fmla="*/ 51 h 193"/>
                  <a:gd name="T58" fmla="*/ 148 w 161"/>
                  <a:gd name="T59" fmla="*/ 87 h 193"/>
                  <a:gd name="T60" fmla="*/ 149 w 161"/>
                  <a:gd name="T61" fmla="*/ 96 h 193"/>
                  <a:gd name="T62" fmla="*/ 148 w 161"/>
                  <a:gd name="T63" fmla="*/ 116 h 193"/>
                  <a:gd name="T64" fmla="*/ 141 w 161"/>
                  <a:gd name="T65" fmla="*/ 140 h 193"/>
                  <a:gd name="T66" fmla="*/ 143 w 161"/>
                  <a:gd name="T67" fmla="*/ 172 h 193"/>
                  <a:gd name="T68" fmla="*/ 121 w 161"/>
                  <a:gd name="T69" fmla="*/ 188 h 193"/>
                  <a:gd name="T70" fmla="*/ 87 w 161"/>
                  <a:gd name="T71" fmla="*/ 162 h 193"/>
                  <a:gd name="T72" fmla="*/ 88 w 161"/>
                  <a:gd name="T73" fmla="*/ 144 h 193"/>
                  <a:gd name="T74" fmla="*/ 103 w 161"/>
                  <a:gd name="T75" fmla="*/ 150 h 193"/>
                  <a:gd name="T76" fmla="*/ 107 w 161"/>
                  <a:gd name="T77" fmla="*/ 156 h 193"/>
                  <a:gd name="T78" fmla="*/ 114 w 161"/>
                  <a:gd name="T79" fmla="*/ 161 h 193"/>
                  <a:gd name="T80" fmla="*/ 118 w 161"/>
                  <a:gd name="T81" fmla="*/ 154 h 193"/>
                  <a:gd name="T82" fmla="*/ 114 w 161"/>
                  <a:gd name="T83" fmla="*/ 12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193">
                    <a:moveTo>
                      <a:pt x="114" y="124"/>
                    </a:moveTo>
                    <a:cubicBezTo>
                      <a:pt x="93" y="136"/>
                      <a:pt x="76" y="146"/>
                      <a:pt x="58" y="156"/>
                    </a:cubicBezTo>
                    <a:cubicBezTo>
                      <a:pt x="51" y="160"/>
                      <a:pt x="45" y="164"/>
                      <a:pt x="38" y="168"/>
                    </a:cubicBezTo>
                    <a:cubicBezTo>
                      <a:pt x="24" y="174"/>
                      <a:pt x="18" y="170"/>
                      <a:pt x="18" y="154"/>
                    </a:cubicBezTo>
                    <a:cubicBezTo>
                      <a:pt x="19" y="141"/>
                      <a:pt x="21" y="128"/>
                      <a:pt x="21" y="114"/>
                    </a:cubicBezTo>
                    <a:cubicBezTo>
                      <a:pt x="21" y="110"/>
                      <a:pt x="19" y="104"/>
                      <a:pt x="15" y="102"/>
                    </a:cubicBezTo>
                    <a:cubicBezTo>
                      <a:pt x="2" y="91"/>
                      <a:pt x="0" y="81"/>
                      <a:pt x="13" y="72"/>
                    </a:cubicBezTo>
                    <a:cubicBezTo>
                      <a:pt x="28" y="60"/>
                      <a:pt x="30" y="47"/>
                      <a:pt x="30" y="30"/>
                    </a:cubicBezTo>
                    <a:cubicBezTo>
                      <a:pt x="30" y="24"/>
                      <a:pt x="36" y="16"/>
                      <a:pt x="41" y="12"/>
                    </a:cubicBezTo>
                    <a:cubicBezTo>
                      <a:pt x="43" y="10"/>
                      <a:pt x="53" y="12"/>
                      <a:pt x="55" y="15"/>
                    </a:cubicBezTo>
                    <a:cubicBezTo>
                      <a:pt x="59" y="21"/>
                      <a:pt x="59" y="29"/>
                      <a:pt x="60" y="36"/>
                    </a:cubicBezTo>
                    <a:cubicBezTo>
                      <a:pt x="61" y="38"/>
                      <a:pt x="61" y="40"/>
                      <a:pt x="61" y="41"/>
                    </a:cubicBezTo>
                    <a:cubicBezTo>
                      <a:pt x="82" y="49"/>
                      <a:pt x="82" y="54"/>
                      <a:pt x="68" y="72"/>
                    </a:cubicBezTo>
                    <a:cubicBezTo>
                      <a:pt x="53" y="91"/>
                      <a:pt x="37" y="111"/>
                      <a:pt x="51" y="140"/>
                    </a:cubicBezTo>
                    <a:cubicBezTo>
                      <a:pt x="57" y="139"/>
                      <a:pt x="64" y="137"/>
                      <a:pt x="69" y="136"/>
                    </a:cubicBezTo>
                    <a:cubicBezTo>
                      <a:pt x="66" y="125"/>
                      <a:pt x="61" y="116"/>
                      <a:pt x="60" y="106"/>
                    </a:cubicBezTo>
                    <a:cubicBezTo>
                      <a:pt x="59" y="101"/>
                      <a:pt x="64" y="95"/>
                      <a:pt x="66" y="89"/>
                    </a:cubicBezTo>
                    <a:cubicBezTo>
                      <a:pt x="70" y="91"/>
                      <a:pt x="75" y="93"/>
                      <a:pt x="83" y="96"/>
                    </a:cubicBezTo>
                    <a:cubicBezTo>
                      <a:pt x="82" y="89"/>
                      <a:pt x="80" y="83"/>
                      <a:pt x="79" y="76"/>
                    </a:cubicBezTo>
                    <a:cubicBezTo>
                      <a:pt x="84" y="74"/>
                      <a:pt x="88" y="72"/>
                      <a:pt x="96" y="69"/>
                    </a:cubicBezTo>
                    <a:cubicBezTo>
                      <a:pt x="90" y="66"/>
                      <a:pt x="87" y="65"/>
                      <a:pt x="82" y="63"/>
                    </a:cubicBezTo>
                    <a:cubicBezTo>
                      <a:pt x="88" y="56"/>
                      <a:pt x="94" y="49"/>
                      <a:pt x="102" y="42"/>
                    </a:cubicBezTo>
                    <a:cubicBezTo>
                      <a:pt x="84" y="36"/>
                      <a:pt x="85" y="29"/>
                      <a:pt x="97" y="20"/>
                    </a:cubicBezTo>
                    <a:cubicBezTo>
                      <a:pt x="99" y="18"/>
                      <a:pt x="99" y="14"/>
                      <a:pt x="101" y="11"/>
                    </a:cubicBezTo>
                    <a:cubicBezTo>
                      <a:pt x="104" y="4"/>
                      <a:pt x="106" y="0"/>
                      <a:pt x="115" y="6"/>
                    </a:cubicBezTo>
                    <a:cubicBezTo>
                      <a:pt x="122" y="10"/>
                      <a:pt x="130" y="12"/>
                      <a:pt x="140" y="16"/>
                    </a:cubicBezTo>
                    <a:cubicBezTo>
                      <a:pt x="134" y="23"/>
                      <a:pt x="130" y="29"/>
                      <a:pt x="124" y="35"/>
                    </a:cubicBezTo>
                    <a:cubicBezTo>
                      <a:pt x="128" y="35"/>
                      <a:pt x="132" y="34"/>
                      <a:pt x="136" y="33"/>
                    </a:cubicBezTo>
                    <a:cubicBezTo>
                      <a:pt x="149" y="32"/>
                      <a:pt x="154" y="38"/>
                      <a:pt x="152" y="51"/>
                    </a:cubicBezTo>
                    <a:cubicBezTo>
                      <a:pt x="150" y="63"/>
                      <a:pt x="149" y="75"/>
                      <a:pt x="148" y="87"/>
                    </a:cubicBezTo>
                    <a:cubicBezTo>
                      <a:pt x="147" y="90"/>
                      <a:pt x="147" y="95"/>
                      <a:pt x="149" y="96"/>
                    </a:cubicBezTo>
                    <a:cubicBezTo>
                      <a:pt x="161" y="104"/>
                      <a:pt x="154" y="109"/>
                      <a:pt x="148" y="116"/>
                    </a:cubicBezTo>
                    <a:cubicBezTo>
                      <a:pt x="143" y="122"/>
                      <a:pt x="141" y="132"/>
                      <a:pt x="141" y="140"/>
                    </a:cubicBezTo>
                    <a:cubicBezTo>
                      <a:pt x="141" y="151"/>
                      <a:pt x="144" y="162"/>
                      <a:pt x="143" y="172"/>
                    </a:cubicBezTo>
                    <a:cubicBezTo>
                      <a:pt x="142" y="185"/>
                      <a:pt x="132" y="193"/>
                      <a:pt x="121" y="188"/>
                    </a:cubicBezTo>
                    <a:cubicBezTo>
                      <a:pt x="109" y="182"/>
                      <a:pt x="93" y="177"/>
                      <a:pt x="87" y="162"/>
                    </a:cubicBezTo>
                    <a:cubicBezTo>
                      <a:pt x="85" y="157"/>
                      <a:pt x="88" y="150"/>
                      <a:pt x="88" y="144"/>
                    </a:cubicBezTo>
                    <a:cubicBezTo>
                      <a:pt x="93" y="146"/>
                      <a:pt x="99" y="148"/>
                      <a:pt x="103" y="150"/>
                    </a:cubicBezTo>
                    <a:cubicBezTo>
                      <a:pt x="105" y="151"/>
                      <a:pt x="106" y="155"/>
                      <a:pt x="107" y="156"/>
                    </a:cubicBezTo>
                    <a:cubicBezTo>
                      <a:pt x="109" y="158"/>
                      <a:pt x="112" y="159"/>
                      <a:pt x="114" y="161"/>
                    </a:cubicBezTo>
                    <a:cubicBezTo>
                      <a:pt x="115" y="158"/>
                      <a:pt x="118" y="156"/>
                      <a:pt x="118" y="154"/>
                    </a:cubicBezTo>
                    <a:cubicBezTo>
                      <a:pt x="117" y="146"/>
                      <a:pt x="116" y="137"/>
                      <a:pt x="114" y="1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5"/>
              <p:cNvSpPr/>
              <p:nvPr/>
            </p:nvSpPr>
            <p:spPr bwMode="auto">
              <a:xfrm>
                <a:off x="2670175" y="2817813"/>
                <a:ext cx="47625" cy="61912"/>
              </a:xfrm>
              <a:custGeom>
                <a:avLst/>
                <a:gdLst>
                  <a:gd name="T0" fmla="*/ 9 w 25"/>
                  <a:gd name="T1" fmla="*/ 0 h 34"/>
                  <a:gd name="T2" fmla="*/ 24 w 25"/>
                  <a:gd name="T3" fmla="*/ 23 h 34"/>
                  <a:gd name="T4" fmla="*/ 11 w 25"/>
                  <a:gd name="T5" fmla="*/ 33 h 34"/>
                  <a:gd name="T6" fmla="*/ 0 w 25"/>
                  <a:gd name="T7" fmla="*/ 17 h 34"/>
                  <a:gd name="T8" fmla="*/ 9 w 25"/>
                  <a:gd name="T9" fmla="*/ 0 h 34"/>
                </a:gdLst>
                <a:ahLst/>
                <a:cxnLst>
                  <a:cxn ang="0">
                    <a:pos x="T0" y="T1"/>
                  </a:cxn>
                  <a:cxn ang="0">
                    <a:pos x="T2" y="T3"/>
                  </a:cxn>
                  <a:cxn ang="0">
                    <a:pos x="T4" y="T5"/>
                  </a:cxn>
                  <a:cxn ang="0">
                    <a:pos x="T6" y="T7"/>
                  </a:cxn>
                  <a:cxn ang="0">
                    <a:pos x="T8" y="T9"/>
                  </a:cxn>
                </a:cxnLst>
                <a:rect l="0" t="0" r="r" b="b"/>
                <a:pathLst>
                  <a:path w="25" h="34">
                    <a:moveTo>
                      <a:pt x="9" y="0"/>
                    </a:moveTo>
                    <a:cubicBezTo>
                      <a:pt x="16" y="10"/>
                      <a:pt x="22" y="16"/>
                      <a:pt x="24" y="23"/>
                    </a:cubicBezTo>
                    <a:cubicBezTo>
                      <a:pt x="25" y="24"/>
                      <a:pt x="16" y="32"/>
                      <a:pt x="11" y="33"/>
                    </a:cubicBezTo>
                    <a:cubicBezTo>
                      <a:pt x="0" y="34"/>
                      <a:pt x="0" y="24"/>
                      <a:pt x="0" y="17"/>
                    </a:cubicBezTo>
                    <a:cubicBezTo>
                      <a:pt x="0" y="13"/>
                      <a:pt x="4" y="9"/>
                      <a:pt x="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9" name="组合 58"/>
          <p:cNvGrpSpPr>
            <a:grpSpLocks noChangeAspect="1"/>
          </p:cNvGrpSpPr>
          <p:nvPr userDrawn="1"/>
        </p:nvGrpSpPr>
        <p:grpSpPr>
          <a:xfrm>
            <a:off x="1418480" y="6466911"/>
            <a:ext cx="593033" cy="144000"/>
            <a:chOff x="3565256" y="2734541"/>
            <a:chExt cx="1464463" cy="355600"/>
          </a:xfrm>
        </p:grpSpPr>
        <p:grpSp>
          <p:nvGrpSpPr>
            <p:cNvPr id="60" name="组合 59"/>
            <p:cNvGrpSpPr/>
            <p:nvPr/>
          </p:nvGrpSpPr>
          <p:grpSpPr>
            <a:xfrm>
              <a:off x="4005786" y="2749623"/>
              <a:ext cx="304800" cy="325437"/>
              <a:chOff x="2027238" y="3278188"/>
              <a:chExt cx="304800" cy="325437"/>
            </a:xfrm>
          </p:grpSpPr>
          <p:sp>
            <p:nvSpPr>
              <p:cNvPr id="88" name="Freeform 11"/>
              <p:cNvSpPr/>
              <p:nvPr/>
            </p:nvSpPr>
            <p:spPr bwMode="auto">
              <a:xfrm>
                <a:off x="2138363" y="3281363"/>
                <a:ext cx="193675" cy="322262"/>
              </a:xfrm>
              <a:custGeom>
                <a:avLst/>
                <a:gdLst>
                  <a:gd name="T0" fmla="*/ 23 w 105"/>
                  <a:gd name="T1" fmla="*/ 132 h 176"/>
                  <a:gd name="T2" fmla="*/ 15 w 105"/>
                  <a:gd name="T3" fmla="*/ 109 h 176"/>
                  <a:gd name="T4" fmla="*/ 34 w 105"/>
                  <a:gd name="T5" fmla="*/ 76 h 176"/>
                  <a:gd name="T6" fmla="*/ 27 w 105"/>
                  <a:gd name="T7" fmla="*/ 72 h 176"/>
                  <a:gd name="T8" fmla="*/ 20 w 105"/>
                  <a:gd name="T9" fmla="*/ 46 h 176"/>
                  <a:gd name="T10" fmla="*/ 29 w 105"/>
                  <a:gd name="T11" fmla="*/ 15 h 176"/>
                  <a:gd name="T12" fmla="*/ 42 w 105"/>
                  <a:gd name="T13" fmla="*/ 1 h 176"/>
                  <a:gd name="T14" fmla="*/ 56 w 105"/>
                  <a:gd name="T15" fmla="*/ 20 h 176"/>
                  <a:gd name="T16" fmla="*/ 48 w 105"/>
                  <a:gd name="T17" fmla="*/ 49 h 176"/>
                  <a:gd name="T18" fmla="*/ 82 w 105"/>
                  <a:gd name="T19" fmla="*/ 42 h 176"/>
                  <a:gd name="T20" fmla="*/ 104 w 105"/>
                  <a:gd name="T21" fmla="*/ 61 h 176"/>
                  <a:gd name="T22" fmla="*/ 101 w 105"/>
                  <a:gd name="T23" fmla="*/ 114 h 176"/>
                  <a:gd name="T24" fmla="*/ 92 w 105"/>
                  <a:gd name="T25" fmla="*/ 141 h 176"/>
                  <a:gd name="T26" fmla="*/ 51 w 105"/>
                  <a:gd name="T27" fmla="*/ 130 h 176"/>
                  <a:gd name="T28" fmla="*/ 11 w 105"/>
                  <a:gd name="T29" fmla="*/ 176 h 176"/>
                  <a:gd name="T30" fmla="*/ 7 w 105"/>
                  <a:gd name="T31" fmla="*/ 155 h 176"/>
                  <a:gd name="T32" fmla="*/ 23 w 105"/>
                  <a:gd name="T33" fmla="*/ 132 h 176"/>
                  <a:gd name="T34" fmla="*/ 47 w 105"/>
                  <a:gd name="T35" fmla="*/ 103 h 176"/>
                  <a:gd name="T36" fmla="*/ 62 w 105"/>
                  <a:gd name="T37" fmla="*/ 77 h 176"/>
                  <a:gd name="T38" fmla="*/ 67 w 105"/>
                  <a:gd name="T39" fmla="*/ 78 h 176"/>
                  <a:gd name="T40" fmla="*/ 68 w 105"/>
                  <a:gd name="T41" fmla="*/ 98 h 176"/>
                  <a:gd name="T42" fmla="*/ 59 w 105"/>
                  <a:gd name="T43" fmla="*/ 119 h 176"/>
                  <a:gd name="T44" fmla="*/ 63 w 105"/>
                  <a:gd name="T45" fmla="*/ 124 h 176"/>
                  <a:gd name="T46" fmla="*/ 80 w 105"/>
                  <a:gd name="T47" fmla="*/ 114 h 176"/>
                  <a:gd name="T48" fmla="*/ 79 w 105"/>
                  <a:gd name="T49" fmla="*/ 68 h 176"/>
                  <a:gd name="T50" fmla="*/ 74 w 105"/>
                  <a:gd name="T51" fmla="*/ 60 h 176"/>
                  <a:gd name="T52" fmla="*/ 36 w 105"/>
                  <a:gd name="T53" fmla="*/ 73 h 176"/>
                  <a:gd name="T54" fmla="*/ 40 w 105"/>
                  <a:gd name="T55" fmla="*/ 103 h 176"/>
                  <a:gd name="T56" fmla="*/ 23 w 105"/>
                  <a:gd name="T57"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 h="176">
                    <a:moveTo>
                      <a:pt x="23" y="132"/>
                    </a:moveTo>
                    <a:cubicBezTo>
                      <a:pt x="9" y="128"/>
                      <a:pt x="7" y="121"/>
                      <a:pt x="15" y="109"/>
                    </a:cubicBezTo>
                    <a:cubicBezTo>
                      <a:pt x="22" y="99"/>
                      <a:pt x="27" y="88"/>
                      <a:pt x="34" y="76"/>
                    </a:cubicBezTo>
                    <a:cubicBezTo>
                      <a:pt x="31" y="74"/>
                      <a:pt x="29" y="73"/>
                      <a:pt x="27" y="72"/>
                    </a:cubicBezTo>
                    <a:cubicBezTo>
                      <a:pt x="10" y="63"/>
                      <a:pt x="11" y="62"/>
                      <a:pt x="20" y="46"/>
                    </a:cubicBezTo>
                    <a:cubicBezTo>
                      <a:pt x="25" y="37"/>
                      <a:pt x="27" y="26"/>
                      <a:pt x="29" y="15"/>
                    </a:cubicBezTo>
                    <a:cubicBezTo>
                      <a:pt x="30" y="7"/>
                      <a:pt x="32" y="0"/>
                      <a:pt x="42" y="1"/>
                    </a:cubicBezTo>
                    <a:cubicBezTo>
                      <a:pt x="51" y="3"/>
                      <a:pt x="59" y="8"/>
                      <a:pt x="56" y="20"/>
                    </a:cubicBezTo>
                    <a:cubicBezTo>
                      <a:pt x="53" y="29"/>
                      <a:pt x="51" y="37"/>
                      <a:pt x="48" y="49"/>
                    </a:cubicBezTo>
                    <a:cubicBezTo>
                      <a:pt x="61" y="46"/>
                      <a:pt x="71" y="44"/>
                      <a:pt x="82" y="42"/>
                    </a:cubicBezTo>
                    <a:cubicBezTo>
                      <a:pt x="96" y="39"/>
                      <a:pt x="105" y="46"/>
                      <a:pt x="104" y="61"/>
                    </a:cubicBezTo>
                    <a:cubicBezTo>
                      <a:pt x="103" y="79"/>
                      <a:pt x="103" y="97"/>
                      <a:pt x="101" y="114"/>
                    </a:cubicBezTo>
                    <a:cubicBezTo>
                      <a:pt x="100" y="123"/>
                      <a:pt x="98" y="134"/>
                      <a:pt x="92" y="141"/>
                    </a:cubicBezTo>
                    <a:cubicBezTo>
                      <a:pt x="88" y="147"/>
                      <a:pt x="60" y="139"/>
                      <a:pt x="51" y="130"/>
                    </a:cubicBezTo>
                    <a:cubicBezTo>
                      <a:pt x="38" y="145"/>
                      <a:pt x="25" y="160"/>
                      <a:pt x="11" y="176"/>
                    </a:cubicBezTo>
                    <a:cubicBezTo>
                      <a:pt x="2" y="170"/>
                      <a:pt x="0" y="164"/>
                      <a:pt x="7" y="155"/>
                    </a:cubicBezTo>
                    <a:cubicBezTo>
                      <a:pt x="13" y="148"/>
                      <a:pt x="18" y="140"/>
                      <a:pt x="23" y="132"/>
                    </a:cubicBezTo>
                    <a:cubicBezTo>
                      <a:pt x="31" y="122"/>
                      <a:pt x="40" y="113"/>
                      <a:pt x="47" y="103"/>
                    </a:cubicBezTo>
                    <a:cubicBezTo>
                      <a:pt x="53" y="95"/>
                      <a:pt x="57" y="86"/>
                      <a:pt x="62" y="77"/>
                    </a:cubicBezTo>
                    <a:cubicBezTo>
                      <a:pt x="64" y="77"/>
                      <a:pt x="66" y="77"/>
                      <a:pt x="67" y="78"/>
                    </a:cubicBezTo>
                    <a:cubicBezTo>
                      <a:pt x="68" y="85"/>
                      <a:pt x="69" y="92"/>
                      <a:pt x="68" y="98"/>
                    </a:cubicBezTo>
                    <a:cubicBezTo>
                      <a:pt x="66" y="105"/>
                      <a:pt x="62" y="112"/>
                      <a:pt x="59" y="119"/>
                    </a:cubicBezTo>
                    <a:cubicBezTo>
                      <a:pt x="61" y="121"/>
                      <a:pt x="62" y="122"/>
                      <a:pt x="63" y="124"/>
                    </a:cubicBezTo>
                    <a:cubicBezTo>
                      <a:pt x="69" y="120"/>
                      <a:pt x="79" y="117"/>
                      <a:pt x="80" y="114"/>
                    </a:cubicBezTo>
                    <a:cubicBezTo>
                      <a:pt x="81" y="99"/>
                      <a:pt x="80" y="83"/>
                      <a:pt x="79" y="68"/>
                    </a:cubicBezTo>
                    <a:cubicBezTo>
                      <a:pt x="79" y="65"/>
                      <a:pt x="76" y="61"/>
                      <a:pt x="74" y="60"/>
                    </a:cubicBezTo>
                    <a:cubicBezTo>
                      <a:pt x="63" y="55"/>
                      <a:pt x="44" y="62"/>
                      <a:pt x="36" y="73"/>
                    </a:cubicBezTo>
                    <a:cubicBezTo>
                      <a:pt x="49" y="81"/>
                      <a:pt x="46" y="92"/>
                      <a:pt x="40" y="103"/>
                    </a:cubicBezTo>
                    <a:cubicBezTo>
                      <a:pt x="34" y="112"/>
                      <a:pt x="29" y="122"/>
                      <a:pt x="23" y="13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4"/>
              <p:cNvSpPr/>
              <p:nvPr/>
            </p:nvSpPr>
            <p:spPr bwMode="auto">
              <a:xfrm>
                <a:off x="2027238" y="3278188"/>
                <a:ext cx="123825" cy="290512"/>
              </a:xfrm>
              <a:custGeom>
                <a:avLst/>
                <a:gdLst>
                  <a:gd name="T0" fmla="*/ 67 w 67"/>
                  <a:gd name="T1" fmla="*/ 50 h 158"/>
                  <a:gd name="T2" fmla="*/ 56 w 67"/>
                  <a:gd name="T3" fmla="*/ 69 h 158"/>
                  <a:gd name="T4" fmla="*/ 61 w 67"/>
                  <a:gd name="T5" fmla="*/ 84 h 158"/>
                  <a:gd name="T6" fmla="*/ 56 w 67"/>
                  <a:gd name="T7" fmla="*/ 105 h 158"/>
                  <a:gd name="T8" fmla="*/ 55 w 67"/>
                  <a:gd name="T9" fmla="*/ 132 h 158"/>
                  <a:gd name="T10" fmla="*/ 48 w 67"/>
                  <a:gd name="T11" fmla="*/ 155 h 158"/>
                  <a:gd name="T12" fmla="*/ 31 w 67"/>
                  <a:gd name="T13" fmla="*/ 139 h 158"/>
                  <a:gd name="T14" fmla="*/ 30 w 67"/>
                  <a:gd name="T15" fmla="*/ 137 h 158"/>
                  <a:gd name="T16" fmla="*/ 15 w 67"/>
                  <a:gd name="T17" fmla="*/ 144 h 158"/>
                  <a:gd name="T18" fmla="*/ 4 w 67"/>
                  <a:gd name="T19" fmla="*/ 139 h 158"/>
                  <a:gd name="T20" fmla="*/ 10 w 67"/>
                  <a:gd name="T21" fmla="*/ 130 h 158"/>
                  <a:gd name="T22" fmla="*/ 36 w 67"/>
                  <a:gd name="T23" fmla="*/ 80 h 158"/>
                  <a:gd name="T24" fmla="*/ 22 w 67"/>
                  <a:gd name="T25" fmla="*/ 90 h 158"/>
                  <a:gd name="T26" fmla="*/ 2 w 67"/>
                  <a:gd name="T27" fmla="*/ 90 h 158"/>
                  <a:gd name="T28" fmla="*/ 5 w 67"/>
                  <a:gd name="T29" fmla="*/ 75 h 158"/>
                  <a:gd name="T30" fmla="*/ 24 w 67"/>
                  <a:gd name="T31" fmla="*/ 27 h 158"/>
                  <a:gd name="T32" fmla="*/ 40 w 67"/>
                  <a:gd name="T33" fmla="*/ 35 h 158"/>
                  <a:gd name="T34" fmla="*/ 40 w 67"/>
                  <a:gd name="T35" fmla="*/ 0 h 158"/>
                  <a:gd name="T36" fmla="*/ 59 w 67"/>
                  <a:gd name="T37" fmla="*/ 21 h 158"/>
                  <a:gd name="T38" fmla="*/ 63 w 67"/>
                  <a:gd name="T39" fmla="*/ 49 h 158"/>
                  <a:gd name="T40" fmla="*/ 67 w 67"/>
                  <a:gd name="T41" fmla="*/ 5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158">
                    <a:moveTo>
                      <a:pt x="67" y="50"/>
                    </a:moveTo>
                    <a:cubicBezTo>
                      <a:pt x="63" y="56"/>
                      <a:pt x="58" y="62"/>
                      <a:pt x="56" y="69"/>
                    </a:cubicBezTo>
                    <a:cubicBezTo>
                      <a:pt x="55" y="72"/>
                      <a:pt x="46" y="83"/>
                      <a:pt x="61" y="84"/>
                    </a:cubicBezTo>
                    <a:cubicBezTo>
                      <a:pt x="59" y="91"/>
                      <a:pt x="57" y="98"/>
                      <a:pt x="56" y="105"/>
                    </a:cubicBezTo>
                    <a:cubicBezTo>
                      <a:pt x="55" y="114"/>
                      <a:pt x="52" y="124"/>
                      <a:pt x="55" y="132"/>
                    </a:cubicBezTo>
                    <a:cubicBezTo>
                      <a:pt x="58" y="143"/>
                      <a:pt x="60" y="152"/>
                      <a:pt x="48" y="155"/>
                    </a:cubicBezTo>
                    <a:cubicBezTo>
                      <a:pt x="37" y="158"/>
                      <a:pt x="33" y="149"/>
                      <a:pt x="31" y="139"/>
                    </a:cubicBezTo>
                    <a:cubicBezTo>
                      <a:pt x="31" y="138"/>
                      <a:pt x="30" y="138"/>
                      <a:pt x="30" y="137"/>
                    </a:cubicBezTo>
                    <a:cubicBezTo>
                      <a:pt x="25" y="139"/>
                      <a:pt x="20" y="143"/>
                      <a:pt x="15" y="144"/>
                    </a:cubicBezTo>
                    <a:cubicBezTo>
                      <a:pt x="12" y="144"/>
                      <a:pt x="8" y="141"/>
                      <a:pt x="4" y="139"/>
                    </a:cubicBezTo>
                    <a:cubicBezTo>
                      <a:pt x="6" y="136"/>
                      <a:pt x="7" y="132"/>
                      <a:pt x="10" y="130"/>
                    </a:cubicBezTo>
                    <a:cubicBezTo>
                      <a:pt x="33" y="116"/>
                      <a:pt x="34" y="113"/>
                      <a:pt x="36" y="80"/>
                    </a:cubicBezTo>
                    <a:cubicBezTo>
                      <a:pt x="30" y="84"/>
                      <a:pt x="25" y="86"/>
                      <a:pt x="22" y="90"/>
                    </a:cubicBezTo>
                    <a:cubicBezTo>
                      <a:pt x="15" y="100"/>
                      <a:pt x="8" y="95"/>
                      <a:pt x="2" y="90"/>
                    </a:cubicBezTo>
                    <a:cubicBezTo>
                      <a:pt x="0" y="88"/>
                      <a:pt x="3" y="80"/>
                      <a:pt x="5" y="75"/>
                    </a:cubicBezTo>
                    <a:cubicBezTo>
                      <a:pt x="10" y="60"/>
                      <a:pt x="17" y="44"/>
                      <a:pt x="24" y="27"/>
                    </a:cubicBezTo>
                    <a:cubicBezTo>
                      <a:pt x="27" y="28"/>
                      <a:pt x="33" y="32"/>
                      <a:pt x="40" y="35"/>
                    </a:cubicBezTo>
                    <a:cubicBezTo>
                      <a:pt x="40" y="24"/>
                      <a:pt x="40" y="13"/>
                      <a:pt x="40" y="0"/>
                    </a:cubicBezTo>
                    <a:cubicBezTo>
                      <a:pt x="55" y="2"/>
                      <a:pt x="59" y="10"/>
                      <a:pt x="59" y="21"/>
                    </a:cubicBezTo>
                    <a:cubicBezTo>
                      <a:pt x="60" y="31"/>
                      <a:pt x="62" y="40"/>
                      <a:pt x="63" y="49"/>
                    </a:cubicBezTo>
                    <a:cubicBezTo>
                      <a:pt x="65" y="49"/>
                      <a:pt x="66" y="50"/>
                      <a:pt x="67" y="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1" name="组合 60"/>
            <p:cNvGrpSpPr/>
            <p:nvPr/>
          </p:nvGrpSpPr>
          <p:grpSpPr>
            <a:xfrm>
              <a:off x="4389166" y="2771054"/>
              <a:ext cx="261938" cy="282575"/>
              <a:chOff x="2032000" y="3644900"/>
              <a:chExt cx="261938" cy="282575"/>
            </a:xfrm>
          </p:grpSpPr>
          <p:sp>
            <p:nvSpPr>
              <p:cNvPr id="69" name="Freeform 12"/>
              <p:cNvSpPr>
                <a:spLocks noEditPoints="1"/>
              </p:cNvSpPr>
              <p:nvPr/>
            </p:nvSpPr>
            <p:spPr bwMode="auto">
              <a:xfrm>
                <a:off x="2098675" y="3644900"/>
                <a:ext cx="195263" cy="282575"/>
              </a:xfrm>
              <a:custGeom>
                <a:avLst/>
                <a:gdLst>
                  <a:gd name="T0" fmla="*/ 57 w 106"/>
                  <a:gd name="T1" fmla="*/ 120 h 154"/>
                  <a:gd name="T2" fmla="*/ 77 w 106"/>
                  <a:gd name="T3" fmla="*/ 121 h 154"/>
                  <a:gd name="T4" fmla="*/ 77 w 106"/>
                  <a:gd name="T5" fmla="*/ 68 h 154"/>
                  <a:gd name="T6" fmla="*/ 39 w 106"/>
                  <a:gd name="T7" fmla="*/ 65 h 154"/>
                  <a:gd name="T8" fmla="*/ 48 w 106"/>
                  <a:gd name="T9" fmla="*/ 75 h 154"/>
                  <a:gd name="T10" fmla="*/ 65 w 106"/>
                  <a:gd name="T11" fmla="*/ 81 h 154"/>
                  <a:gd name="T12" fmla="*/ 69 w 106"/>
                  <a:gd name="T13" fmla="*/ 96 h 154"/>
                  <a:gd name="T14" fmla="*/ 57 w 106"/>
                  <a:gd name="T15" fmla="*/ 98 h 154"/>
                  <a:gd name="T16" fmla="*/ 38 w 106"/>
                  <a:gd name="T17" fmla="*/ 91 h 154"/>
                  <a:gd name="T18" fmla="*/ 13 w 106"/>
                  <a:gd name="T19" fmla="*/ 154 h 154"/>
                  <a:gd name="T20" fmla="*/ 9 w 106"/>
                  <a:gd name="T21" fmla="*/ 127 h 154"/>
                  <a:gd name="T22" fmla="*/ 28 w 106"/>
                  <a:gd name="T23" fmla="*/ 47 h 154"/>
                  <a:gd name="T24" fmla="*/ 20 w 106"/>
                  <a:gd name="T25" fmla="*/ 39 h 154"/>
                  <a:gd name="T26" fmla="*/ 53 w 106"/>
                  <a:gd name="T27" fmla="*/ 16 h 154"/>
                  <a:gd name="T28" fmla="*/ 92 w 106"/>
                  <a:gd name="T29" fmla="*/ 38 h 154"/>
                  <a:gd name="T30" fmla="*/ 104 w 106"/>
                  <a:gd name="T31" fmla="*/ 125 h 154"/>
                  <a:gd name="T32" fmla="*/ 85 w 106"/>
                  <a:gd name="T33" fmla="*/ 142 h 154"/>
                  <a:gd name="T34" fmla="*/ 56 w 106"/>
                  <a:gd name="T35" fmla="*/ 122 h 154"/>
                  <a:gd name="T36" fmla="*/ 57 w 106"/>
                  <a:gd name="T37" fmla="*/ 120 h 154"/>
                  <a:gd name="T38" fmla="*/ 42 w 106"/>
                  <a:gd name="T39" fmla="*/ 52 h 154"/>
                  <a:gd name="T40" fmla="*/ 74 w 106"/>
                  <a:gd name="T41" fmla="*/ 47 h 154"/>
                  <a:gd name="T42" fmla="*/ 71 w 106"/>
                  <a:gd name="T43" fmla="*/ 25 h 154"/>
                  <a:gd name="T44" fmla="*/ 42 w 106"/>
                  <a:gd name="T45" fmla="*/ 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154">
                    <a:moveTo>
                      <a:pt x="57" y="120"/>
                    </a:moveTo>
                    <a:cubicBezTo>
                      <a:pt x="64" y="120"/>
                      <a:pt x="70" y="120"/>
                      <a:pt x="77" y="121"/>
                    </a:cubicBezTo>
                    <a:cubicBezTo>
                      <a:pt x="77" y="103"/>
                      <a:pt x="77" y="85"/>
                      <a:pt x="77" y="68"/>
                    </a:cubicBezTo>
                    <a:cubicBezTo>
                      <a:pt x="65" y="67"/>
                      <a:pt x="54" y="66"/>
                      <a:pt x="39" y="65"/>
                    </a:cubicBezTo>
                    <a:cubicBezTo>
                      <a:pt x="42" y="69"/>
                      <a:pt x="45" y="73"/>
                      <a:pt x="48" y="75"/>
                    </a:cubicBezTo>
                    <a:cubicBezTo>
                      <a:pt x="53" y="78"/>
                      <a:pt x="61" y="78"/>
                      <a:pt x="65" y="81"/>
                    </a:cubicBezTo>
                    <a:cubicBezTo>
                      <a:pt x="68" y="84"/>
                      <a:pt x="68" y="91"/>
                      <a:pt x="69" y="96"/>
                    </a:cubicBezTo>
                    <a:cubicBezTo>
                      <a:pt x="65" y="97"/>
                      <a:pt x="61" y="99"/>
                      <a:pt x="57" y="98"/>
                    </a:cubicBezTo>
                    <a:cubicBezTo>
                      <a:pt x="51" y="97"/>
                      <a:pt x="46" y="94"/>
                      <a:pt x="38" y="91"/>
                    </a:cubicBezTo>
                    <a:cubicBezTo>
                      <a:pt x="36" y="115"/>
                      <a:pt x="30" y="137"/>
                      <a:pt x="13" y="154"/>
                    </a:cubicBezTo>
                    <a:cubicBezTo>
                      <a:pt x="0" y="146"/>
                      <a:pt x="2" y="136"/>
                      <a:pt x="9" y="127"/>
                    </a:cubicBezTo>
                    <a:cubicBezTo>
                      <a:pt x="29" y="104"/>
                      <a:pt x="24" y="75"/>
                      <a:pt x="28" y="47"/>
                    </a:cubicBezTo>
                    <a:cubicBezTo>
                      <a:pt x="28" y="45"/>
                      <a:pt x="23" y="42"/>
                      <a:pt x="20" y="39"/>
                    </a:cubicBezTo>
                    <a:cubicBezTo>
                      <a:pt x="24" y="23"/>
                      <a:pt x="40" y="21"/>
                      <a:pt x="53" y="16"/>
                    </a:cubicBezTo>
                    <a:cubicBezTo>
                      <a:pt x="89" y="0"/>
                      <a:pt x="89" y="0"/>
                      <a:pt x="92" y="38"/>
                    </a:cubicBezTo>
                    <a:cubicBezTo>
                      <a:pt x="95" y="67"/>
                      <a:pt x="100" y="96"/>
                      <a:pt x="104" y="125"/>
                    </a:cubicBezTo>
                    <a:cubicBezTo>
                      <a:pt x="106" y="139"/>
                      <a:pt x="98" y="148"/>
                      <a:pt x="85" y="142"/>
                    </a:cubicBezTo>
                    <a:cubicBezTo>
                      <a:pt x="75" y="137"/>
                      <a:pt x="65" y="129"/>
                      <a:pt x="56" y="122"/>
                    </a:cubicBezTo>
                    <a:cubicBezTo>
                      <a:pt x="56" y="122"/>
                      <a:pt x="56" y="121"/>
                      <a:pt x="57" y="120"/>
                    </a:cubicBezTo>
                    <a:close/>
                    <a:moveTo>
                      <a:pt x="42" y="52"/>
                    </a:moveTo>
                    <a:cubicBezTo>
                      <a:pt x="52" y="51"/>
                      <a:pt x="62" y="49"/>
                      <a:pt x="74" y="47"/>
                    </a:cubicBezTo>
                    <a:cubicBezTo>
                      <a:pt x="73" y="40"/>
                      <a:pt x="72" y="32"/>
                      <a:pt x="71" y="25"/>
                    </a:cubicBezTo>
                    <a:cubicBezTo>
                      <a:pt x="46" y="23"/>
                      <a:pt x="36" y="33"/>
                      <a:pt x="42" y="5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p:nvPr/>
            </p:nvSpPr>
            <p:spPr bwMode="auto">
              <a:xfrm>
                <a:off x="2032000" y="3706813"/>
                <a:ext cx="92075" cy="160337"/>
              </a:xfrm>
              <a:custGeom>
                <a:avLst/>
                <a:gdLst>
                  <a:gd name="T0" fmla="*/ 14 w 50"/>
                  <a:gd name="T1" fmla="*/ 16 h 87"/>
                  <a:gd name="T2" fmla="*/ 39 w 50"/>
                  <a:gd name="T3" fmla="*/ 3 h 87"/>
                  <a:gd name="T4" fmla="*/ 49 w 50"/>
                  <a:gd name="T5" fmla="*/ 22 h 87"/>
                  <a:gd name="T6" fmla="*/ 47 w 50"/>
                  <a:gd name="T7" fmla="*/ 75 h 87"/>
                  <a:gd name="T8" fmla="*/ 46 w 50"/>
                  <a:gd name="T9" fmla="*/ 81 h 87"/>
                  <a:gd name="T10" fmla="*/ 11 w 50"/>
                  <a:gd name="T11" fmla="*/ 86 h 87"/>
                  <a:gd name="T12" fmla="*/ 1 w 50"/>
                  <a:gd name="T13" fmla="*/ 66 h 87"/>
                  <a:gd name="T14" fmla="*/ 3 w 50"/>
                  <a:gd name="T15" fmla="*/ 39 h 87"/>
                  <a:gd name="T16" fmla="*/ 14 w 50"/>
                  <a:gd name="T17" fmla="*/ 31 h 87"/>
                  <a:gd name="T18" fmla="*/ 31 w 50"/>
                  <a:gd name="T19" fmla="*/ 30 h 87"/>
                  <a:gd name="T20" fmla="*/ 33 w 50"/>
                  <a:gd name="T21" fmla="*/ 23 h 87"/>
                  <a:gd name="T22" fmla="*/ 17 w 50"/>
                  <a:gd name="T23" fmla="*/ 17 h 87"/>
                  <a:gd name="T24" fmla="*/ 14 w 50"/>
                  <a:gd name="T25" fmla="*/ 1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87">
                    <a:moveTo>
                      <a:pt x="14" y="16"/>
                    </a:moveTo>
                    <a:cubicBezTo>
                      <a:pt x="19" y="4"/>
                      <a:pt x="29" y="0"/>
                      <a:pt x="39" y="3"/>
                    </a:cubicBezTo>
                    <a:cubicBezTo>
                      <a:pt x="44" y="5"/>
                      <a:pt x="49" y="15"/>
                      <a:pt x="49" y="22"/>
                    </a:cubicBezTo>
                    <a:cubicBezTo>
                      <a:pt x="50" y="39"/>
                      <a:pt x="48" y="57"/>
                      <a:pt x="47" y="75"/>
                    </a:cubicBezTo>
                    <a:cubicBezTo>
                      <a:pt x="47" y="77"/>
                      <a:pt x="47" y="81"/>
                      <a:pt x="46" y="81"/>
                    </a:cubicBezTo>
                    <a:cubicBezTo>
                      <a:pt x="34" y="83"/>
                      <a:pt x="22" y="87"/>
                      <a:pt x="11" y="86"/>
                    </a:cubicBezTo>
                    <a:cubicBezTo>
                      <a:pt x="7" y="86"/>
                      <a:pt x="3" y="73"/>
                      <a:pt x="1" y="66"/>
                    </a:cubicBezTo>
                    <a:cubicBezTo>
                      <a:pt x="0" y="57"/>
                      <a:pt x="1" y="48"/>
                      <a:pt x="3" y="39"/>
                    </a:cubicBezTo>
                    <a:cubicBezTo>
                      <a:pt x="4" y="36"/>
                      <a:pt x="10" y="32"/>
                      <a:pt x="14" y="31"/>
                    </a:cubicBezTo>
                    <a:cubicBezTo>
                      <a:pt x="19" y="29"/>
                      <a:pt x="25" y="31"/>
                      <a:pt x="31" y="30"/>
                    </a:cubicBezTo>
                    <a:cubicBezTo>
                      <a:pt x="32" y="30"/>
                      <a:pt x="33" y="23"/>
                      <a:pt x="33" y="23"/>
                    </a:cubicBezTo>
                    <a:cubicBezTo>
                      <a:pt x="28" y="21"/>
                      <a:pt x="22" y="19"/>
                      <a:pt x="17" y="17"/>
                    </a:cubicBezTo>
                    <a:cubicBezTo>
                      <a:pt x="17" y="17"/>
                      <a:pt x="16" y="17"/>
                      <a:pt x="14" y="1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3565256" y="2755179"/>
              <a:ext cx="361950" cy="314325"/>
              <a:chOff x="1449388" y="2736253"/>
              <a:chExt cx="361950" cy="314325"/>
            </a:xfrm>
          </p:grpSpPr>
          <p:sp>
            <p:nvSpPr>
              <p:cNvPr id="67" name="Freeform 7"/>
              <p:cNvSpPr/>
              <p:nvPr/>
            </p:nvSpPr>
            <p:spPr bwMode="auto">
              <a:xfrm>
                <a:off x="1449388" y="2736253"/>
                <a:ext cx="361950" cy="314325"/>
              </a:xfrm>
              <a:custGeom>
                <a:avLst/>
                <a:gdLst>
                  <a:gd name="T0" fmla="*/ 92 w 196"/>
                  <a:gd name="T1" fmla="*/ 81 h 171"/>
                  <a:gd name="T2" fmla="*/ 100 w 196"/>
                  <a:gd name="T3" fmla="*/ 63 h 171"/>
                  <a:gd name="T4" fmla="*/ 111 w 196"/>
                  <a:gd name="T5" fmla="*/ 58 h 171"/>
                  <a:gd name="T6" fmla="*/ 110 w 196"/>
                  <a:gd name="T7" fmla="*/ 54 h 171"/>
                  <a:gd name="T8" fmla="*/ 97 w 196"/>
                  <a:gd name="T9" fmla="*/ 53 h 171"/>
                  <a:gd name="T10" fmla="*/ 126 w 196"/>
                  <a:gd name="T11" fmla="*/ 0 h 171"/>
                  <a:gd name="T12" fmla="*/ 128 w 196"/>
                  <a:gd name="T13" fmla="*/ 22 h 171"/>
                  <a:gd name="T14" fmla="*/ 139 w 196"/>
                  <a:gd name="T15" fmla="*/ 18 h 171"/>
                  <a:gd name="T16" fmla="*/ 154 w 196"/>
                  <a:gd name="T17" fmla="*/ 19 h 171"/>
                  <a:gd name="T18" fmla="*/ 152 w 196"/>
                  <a:gd name="T19" fmla="*/ 35 h 171"/>
                  <a:gd name="T20" fmla="*/ 134 w 196"/>
                  <a:gd name="T21" fmla="*/ 59 h 171"/>
                  <a:gd name="T22" fmla="*/ 129 w 196"/>
                  <a:gd name="T23" fmla="*/ 68 h 171"/>
                  <a:gd name="T24" fmla="*/ 162 w 196"/>
                  <a:gd name="T25" fmla="*/ 73 h 171"/>
                  <a:gd name="T26" fmla="*/ 176 w 196"/>
                  <a:gd name="T27" fmla="*/ 73 h 171"/>
                  <a:gd name="T28" fmla="*/ 196 w 196"/>
                  <a:gd name="T29" fmla="*/ 80 h 171"/>
                  <a:gd name="T30" fmla="*/ 193 w 196"/>
                  <a:gd name="T31" fmla="*/ 87 h 171"/>
                  <a:gd name="T32" fmla="*/ 166 w 196"/>
                  <a:gd name="T33" fmla="*/ 96 h 171"/>
                  <a:gd name="T34" fmla="*/ 139 w 196"/>
                  <a:gd name="T35" fmla="*/ 87 h 171"/>
                  <a:gd name="T36" fmla="*/ 107 w 196"/>
                  <a:gd name="T37" fmla="*/ 98 h 171"/>
                  <a:gd name="T38" fmla="*/ 70 w 196"/>
                  <a:gd name="T39" fmla="*/ 129 h 171"/>
                  <a:gd name="T40" fmla="*/ 62 w 196"/>
                  <a:gd name="T41" fmla="*/ 144 h 171"/>
                  <a:gd name="T42" fmla="*/ 43 w 196"/>
                  <a:gd name="T43" fmla="*/ 170 h 171"/>
                  <a:gd name="T44" fmla="*/ 23 w 196"/>
                  <a:gd name="T45" fmla="*/ 154 h 171"/>
                  <a:gd name="T46" fmla="*/ 5 w 196"/>
                  <a:gd name="T47" fmla="*/ 166 h 171"/>
                  <a:gd name="T48" fmla="*/ 0 w 196"/>
                  <a:gd name="T49" fmla="*/ 163 h 171"/>
                  <a:gd name="T50" fmla="*/ 6 w 196"/>
                  <a:gd name="T51" fmla="*/ 141 h 171"/>
                  <a:gd name="T52" fmla="*/ 20 w 196"/>
                  <a:gd name="T53" fmla="*/ 114 h 171"/>
                  <a:gd name="T54" fmla="*/ 18 w 196"/>
                  <a:gd name="T55" fmla="*/ 97 h 171"/>
                  <a:gd name="T56" fmla="*/ 22 w 196"/>
                  <a:gd name="T57" fmla="*/ 66 h 171"/>
                  <a:gd name="T58" fmla="*/ 42 w 196"/>
                  <a:gd name="T59" fmla="*/ 25 h 171"/>
                  <a:gd name="T60" fmla="*/ 55 w 196"/>
                  <a:gd name="T61" fmla="*/ 5 h 171"/>
                  <a:gd name="T62" fmla="*/ 69 w 196"/>
                  <a:gd name="T63" fmla="*/ 29 h 171"/>
                  <a:gd name="T64" fmla="*/ 69 w 196"/>
                  <a:gd name="T65" fmla="*/ 35 h 171"/>
                  <a:gd name="T66" fmla="*/ 66 w 196"/>
                  <a:gd name="T67" fmla="*/ 86 h 171"/>
                  <a:gd name="T68" fmla="*/ 69 w 196"/>
                  <a:gd name="T69" fmla="*/ 93 h 171"/>
                  <a:gd name="T70" fmla="*/ 78 w 196"/>
                  <a:gd name="T71" fmla="*/ 93 h 171"/>
                  <a:gd name="T72" fmla="*/ 92 w 196"/>
                  <a:gd name="T73" fmla="*/ 8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171">
                    <a:moveTo>
                      <a:pt x="92" y="81"/>
                    </a:moveTo>
                    <a:cubicBezTo>
                      <a:pt x="84" y="67"/>
                      <a:pt x="84" y="66"/>
                      <a:pt x="100" y="63"/>
                    </a:cubicBezTo>
                    <a:cubicBezTo>
                      <a:pt x="104" y="62"/>
                      <a:pt x="108" y="59"/>
                      <a:pt x="111" y="58"/>
                    </a:cubicBezTo>
                    <a:cubicBezTo>
                      <a:pt x="111" y="56"/>
                      <a:pt x="111" y="55"/>
                      <a:pt x="110" y="54"/>
                    </a:cubicBezTo>
                    <a:cubicBezTo>
                      <a:pt x="106" y="54"/>
                      <a:pt x="101" y="53"/>
                      <a:pt x="97" y="53"/>
                    </a:cubicBezTo>
                    <a:cubicBezTo>
                      <a:pt x="93" y="40"/>
                      <a:pt x="102" y="23"/>
                      <a:pt x="126" y="0"/>
                    </a:cubicBezTo>
                    <a:cubicBezTo>
                      <a:pt x="127" y="8"/>
                      <a:pt x="127" y="14"/>
                      <a:pt x="128" y="22"/>
                    </a:cubicBezTo>
                    <a:cubicBezTo>
                      <a:pt x="131" y="21"/>
                      <a:pt x="135" y="19"/>
                      <a:pt x="139" y="18"/>
                    </a:cubicBezTo>
                    <a:cubicBezTo>
                      <a:pt x="144" y="18"/>
                      <a:pt x="149" y="19"/>
                      <a:pt x="154" y="19"/>
                    </a:cubicBezTo>
                    <a:cubicBezTo>
                      <a:pt x="153" y="24"/>
                      <a:pt x="155" y="31"/>
                      <a:pt x="152" y="35"/>
                    </a:cubicBezTo>
                    <a:cubicBezTo>
                      <a:pt x="147" y="44"/>
                      <a:pt x="140" y="51"/>
                      <a:pt x="134" y="59"/>
                    </a:cubicBezTo>
                    <a:cubicBezTo>
                      <a:pt x="133" y="60"/>
                      <a:pt x="132" y="63"/>
                      <a:pt x="129" y="68"/>
                    </a:cubicBezTo>
                    <a:cubicBezTo>
                      <a:pt x="141" y="70"/>
                      <a:pt x="152" y="72"/>
                      <a:pt x="162" y="73"/>
                    </a:cubicBezTo>
                    <a:cubicBezTo>
                      <a:pt x="167" y="74"/>
                      <a:pt x="171" y="72"/>
                      <a:pt x="176" y="73"/>
                    </a:cubicBezTo>
                    <a:cubicBezTo>
                      <a:pt x="183" y="74"/>
                      <a:pt x="189" y="77"/>
                      <a:pt x="196" y="80"/>
                    </a:cubicBezTo>
                    <a:cubicBezTo>
                      <a:pt x="196" y="80"/>
                      <a:pt x="195" y="86"/>
                      <a:pt x="193" y="87"/>
                    </a:cubicBezTo>
                    <a:cubicBezTo>
                      <a:pt x="185" y="91"/>
                      <a:pt x="179" y="101"/>
                      <a:pt x="166" y="96"/>
                    </a:cubicBezTo>
                    <a:cubicBezTo>
                      <a:pt x="158" y="92"/>
                      <a:pt x="149" y="90"/>
                      <a:pt x="139" y="87"/>
                    </a:cubicBezTo>
                    <a:cubicBezTo>
                      <a:pt x="127" y="84"/>
                      <a:pt x="117" y="88"/>
                      <a:pt x="107" y="98"/>
                    </a:cubicBezTo>
                    <a:cubicBezTo>
                      <a:pt x="96" y="109"/>
                      <a:pt x="82" y="118"/>
                      <a:pt x="70" y="129"/>
                    </a:cubicBezTo>
                    <a:cubicBezTo>
                      <a:pt x="65" y="133"/>
                      <a:pt x="61" y="139"/>
                      <a:pt x="62" y="144"/>
                    </a:cubicBezTo>
                    <a:cubicBezTo>
                      <a:pt x="62" y="159"/>
                      <a:pt x="56" y="169"/>
                      <a:pt x="43" y="170"/>
                    </a:cubicBezTo>
                    <a:cubicBezTo>
                      <a:pt x="37" y="171"/>
                      <a:pt x="30" y="160"/>
                      <a:pt x="23" y="154"/>
                    </a:cubicBezTo>
                    <a:cubicBezTo>
                      <a:pt x="18" y="157"/>
                      <a:pt x="11" y="161"/>
                      <a:pt x="5" y="166"/>
                    </a:cubicBezTo>
                    <a:cubicBezTo>
                      <a:pt x="3" y="165"/>
                      <a:pt x="2" y="164"/>
                      <a:pt x="0" y="163"/>
                    </a:cubicBezTo>
                    <a:cubicBezTo>
                      <a:pt x="2" y="155"/>
                      <a:pt x="3" y="148"/>
                      <a:pt x="6" y="141"/>
                    </a:cubicBezTo>
                    <a:cubicBezTo>
                      <a:pt x="10" y="132"/>
                      <a:pt x="15" y="123"/>
                      <a:pt x="20" y="114"/>
                    </a:cubicBezTo>
                    <a:cubicBezTo>
                      <a:pt x="23" y="108"/>
                      <a:pt x="24" y="104"/>
                      <a:pt x="18" y="97"/>
                    </a:cubicBezTo>
                    <a:cubicBezTo>
                      <a:pt x="7" y="85"/>
                      <a:pt x="8" y="75"/>
                      <a:pt x="22" y="66"/>
                    </a:cubicBezTo>
                    <a:cubicBezTo>
                      <a:pt x="38" y="56"/>
                      <a:pt x="41" y="42"/>
                      <a:pt x="42" y="25"/>
                    </a:cubicBezTo>
                    <a:cubicBezTo>
                      <a:pt x="43" y="17"/>
                      <a:pt x="39" y="3"/>
                      <a:pt x="55" y="5"/>
                    </a:cubicBezTo>
                    <a:cubicBezTo>
                      <a:pt x="68" y="7"/>
                      <a:pt x="72" y="16"/>
                      <a:pt x="69" y="29"/>
                    </a:cubicBezTo>
                    <a:cubicBezTo>
                      <a:pt x="69" y="31"/>
                      <a:pt x="68" y="33"/>
                      <a:pt x="69" y="35"/>
                    </a:cubicBezTo>
                    <a:cubicBezTo>
                      <a:pt x="79" y="52"/>
                      <a:pt x="82" y="70"/>
                      <a:pt x="66" y="86"/>
                    </a:cubicBezTo>
                    <a:cubicBezTo>
                      <a:pt x="65" y="87"/>
                      <a:pt x="67" y="92"/>
                      <a:pt x="69" y="93"/>
                    </a:cubicBezTo>
                    <a:cubicBezTo>
                      <a:pt x="71" y="94"/>
                      <a:pt x="76" y="94"/>
                      <a:pt x="78" y="93"/>
                    </a:cubicBezTo>
                    <a:cubicBezTo>
                      <a:pt x="83" y="90"/>
                      <a:pt x="87" y="85"/>
                      <a:pt x="92" y="8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8"/>
              <p:cNvSpPr/>
              <p:nvPr/>
            </p:nvSpPr>
            <p:spPr bwMode="auto">
              <a:xfrm>
                <a:off x="1604963" y="2921990"/>
                <a:ext cx="141288" cy="119062"/>
              </a:xfrm>
              <a:custGeom>
                <a:avLst/>
                <a:gdLst>
                  <a:gd name="T0" fmla="*/ 49 w 77"/>
                  <a:gd name="T1" fmla="*/ 27 h 65"/>
                  <a:gd name="T2" fmla="*/ 31 w 77"/>
                  <a:gd name="T3" fmla="*/ 49 h 65"/>
                  <a:gd name="T4" fmla="*/ 22 w 77"/>
                  <a:gd name="T5" fmla="*/ 65 h 65"/>
                  <a:gd name="T6" fmla="*/ 8 w 77"/>
                  <a:gd name="T7" fmla="*/ 56 h 65"/>
                  <a:gd name="T8" fmla="*/ 26 w 77"/>
                  <a:gd name="T9" fmla="*/ 16 h 65"/>
                  <a:gd name="T10" fmla="*/ 55 w 77"/>
                  <a:gd name="T11" fmla="*/ 4 h 65"/>
                  <a:gd name="T12" fmla="*/ 72 w 77"/>
                  <a:gd name="T13" fmla="*/ 3 h 65"/>
                  <a:gd name="T14" fmla="*/ 76 w 77"/>
                  <a:gd name="T15" fmla="*/ 20 h 65"/>
                  <a:gd name="T16" fmla="*/ 76 w 77"/>
                  <a:gd name="T17" fmla="*/ 43 h 65"/>
                  <a:gd name="T18" fmla="*/ 68 w 77"/>
                  <a:gd name="T19" fmla="*/ 57 h 65"/>
                  <a:gd name="T20" fmla="*/ 47 w 77"/>
                  <a:gd name="T21" fmla="*/ 57 h 65"/>
                  <a:gd name="T22" fmla="*/ 40 w 77"/>
                  <a:gd name="T23" fmla="*/ 40 h 65"/>
                  <a:gd name="T24" fmla="*/ 49 w 77"/>
                  <a:gd name="T25"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65">
                    <a:moveTo>
                      <a:pt x="49" y="27"/>
                    </a:moveTo>
                    <a:cubicBezTo>
                      <a:pt x="36" y="29"/>
                      <a:pt x="27" y="34"/>
                      <a:pt x="31" y="49"/>
                    </a:cubicBezTo>
                    <a:cubicBezTo>
                      <a:pt x="32" y="54"/>
                      <a:pt x="25" y="60"/>
                      <a:pt x="22" y="65"/>
                    </a:cubicBezTo>
                    <a:cubicBezTo>
                      <a:pt x="17" y="62"/>
                      <a:pt x="10" y="60"/>
                      <a:pt x="8" y="56"/>
                    </a:cubicBezTo>
                    <a:cubicBezTo>
                      <a:pt x="0" y="36"/>
                      <a:pt x="6" y="24"/>
                      <a:pt x="26" y="16"/>
                    </a:cubicBezTo>
                    <a:cubicBezTo>
                      <a:pt x="36" y="13"/>
                      <a:pt x="45" y="7"/>
                      <a:pt x="55" y="4"/>
                    </a:cubicBezTo>
                    <a:cubicBezTo>
                      <a:pt x="60" y="2"/>
                      <a:pt x="69" y="0"/>
                      <a:pt x="72" y="3"/>
                    </a:cubicBezTo>
                    <a:cubicBezTo>
                      <a:pt x="76" y="6"/>
                      <a:pt x="77" y="14"/>
                      <a:pt x="76" y="20"/>
                    </a:cubicBezTo>
                    <a:cubicBezTo>
                      <a:pt x="74" y="28"/>
                      <a:pt x="68" y="35"/>
                      <a:pt x="76" y="43"/>
                    </a:cubicBezTo>
                    <a:cubicBezTo>
                      <a:pt x="77" y="44"/>
                      <a:pt x="72" y="56"/>
                      <a:pt x="68" y="57"/>
                    </a:cubicBezTo>
                    <a:cubicBezTo>
                      <a:pt x="62" y="60"/>
                      <a:pt x="54" y="58"/>
                      <a:pt x="47" y="57"/>
                    </a:cubicBezTo>
                    <a:cubicBezTo>
                      <a:pt x="37" y="55"/>
                      <a:pt x="35" y="49"/>
                      <a:pt x="40" y="40"/>
                    </a:cubicBezTo>
                    <a:cubicBezTo>
                      <a:pt x="43" y="36"/>
                      <a:pt x="46" y="31"/>
                      <a:pt x="49"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4729682" y="2734541"/>
              <a:ext cx="300037" cy="355600"/>
              <a:chOff x="2008188" y="3970338"/>
              <a:chExt cx="300037" cy="355600"/>
            </a:xfrm>
          </p:grpSpPr>
          <p:sp>
            <p:nvSpPr>
              <p:cNvPr id="64" name="Freeform 8"/>
              <p:cNvSpPr/>
              <p:nvPr/>
            </p:nvSpPr>
            <p:spPr bwMode="auto">
              <a:xfrm>
                <a:off x="2008188" y="3970338"/>
                <a:ext cx="280988" cy="355600"/>
              </a:xfrm>
              <a:custGeom>
                <a:avLst/>
                <a:gdLst>
                  <a:gd name="T0" fmla="*/ 70 w 152"/>
                  <a:gd name="T1" fmla="*/ 159 h 194"/>
                  <a:gd name="T2" fmla="*/ 48 w 152"/>
                  <a:gd name="T3" fmla="*/ 163 h 194"/>
                  <a:gd name="T4" fmla="*/ 67 w 152"/>
                  <a:gd name="T5" fmla="*/ 136 h 194"/>
                  <a:gd name="T6" fmla="*/ 56 w 152"/>
                  <a:gd name="T7" fmla="*/ 129 h 194"/>
                  <a:gd name="T8" fmla="*/ 113 w 152"/>
                  <a:gd name="T9" fmla="*/ 97 h 194"/>
                  <a:gd name="T10" fmla="*/ 111 w 152"/>
                  <a:gd name="T11" fmla="*/ 92 h 194"/>
                  <a:gd name="T12" fmla="*/ 84 w 152"/>
                  <a:gd name="T13" fmla="*/ 104 h 194"/>
                  <a:gd name="T14" fmla="*/ 54 w 152"/>
                  <a:gd name="T15" fmla="*/ 95 h 194"/>
                  <a:gd name="T16" fmla="*/ 46 w 152"/>
                  <a:gd name="T17" fmla="*/ 88 h 194"/>
                  <a:gd name="T18" fmla="*/ 40 w 152"/>
                  <a:gd name="T19" fmla="*/ 116 h 194"/>
                  <a:gd name="T20" fmla="*/ 40 w 152"/>
                  <a:gd name="T21" fmla="*/ 176 h 194"/>
                  <a:gd name="T22" fmla="*/ 33 w 152"/>
                  <a:gd name="T23" fmla="*/ 185 h 194"/>
                  <a:gd name="T24" fmla="*/ 12 w 152"/>
                  <a:gd name="T25" fmla="*/ 176 h 194"/>
                  <a:gd name="T26" fmla="*/ 12 w 152"/>
                  <a:gd name="T27" fmla="*/ 152 h 194"/>
                  <a:gd name="T28" fmla="*/ 2 w 152"/>
                  <a:gd name="T29" fmla="*/ 126 h 194"/>
                  <a:gd name="T30" fmla="*/ 2 w 152"/>
                  <a:gd name="T31" fmla="*/ 113 h 194"/>
                  <a:gd name="T32" fmla="*/ 24 w 152"/>
                  <a:gd name="T33" fmla="*/ 83 h 194"/>
                  <a:gd name="T34" fmla="*/ 6 w 152"/>
                  <a:gd name="T35" fmla="*/ 76 h 194"/>
                  <a:gd name="T36" fmla="*/ 40 w 152"/>
                  <a:gd name="T37" fmla="*/ 24 h 194"/>
                  <a:gd name="T38" fmla="*/ 46 w 152"/>
                  <a:gd name="T39" fmla="*/ 22 h 194"/>
                  <a:gd name="T40" fmla="*/ 51 w 152"/>
                  <a:gd name="T41" fmla="*/ 30 h 194"/>
                  <a:gd name="T42" fmla="*/ 45 w 152"/>
                  <a:gd name="T43" fmla="*/ 49 h 194"/>
                  <a:gd name="T44" fmla="*/ 56 w 152"/>
                  <a:gd name="T45" fmla="*/ 65 h 194"/>
                  <a:gd name="T46" fmla="*/ 54 w 152"/>
                  <a:gd name="T47" fmla="*/ 84 h 194"/>
                  <a:gd name="T48" fmla="*/ 58 w 152"/>
                  <a:gd name="T49" fmla="*/ 86 h 194"/>
                  <a:gd name="T50" fmla="*/ 76 w 152"/>
                  <a:gd name="T51" fmla="*/ 62 h 194"/>
                  <a:gd name="T52" fmla="*/ 59 w 152"/>
                  <a:gd name="T53" fmla="*/ 58 h 194"/>
                  <a:gd name="T54" fmla="*/ 91 w 152"/>
                  <a:gd name="T55" fmla="*/ 3 h 194"/>
                  <a:gd name="T56" fmla="*/ 113 w 152"/>
                  <a:gd name="T57" fmla="*/ 28 h 194"/>
                  <a:gd name="T58" fmla="*/ 123 w 152"/>
                  <a:gd name="T59" fmla="*/ 31 h 194"/>
                  <a:gd name="T60" fmla="*/ 125 w 152"/>
                  <a:gd name="T61" fmla="*/ 35 h 194"/>
                  <a:gd name="T62" fmla="*/ 101 w 152"/>
                  <a:gd name="T63" fmla="*/ 51 h 194"/>
                  <a:gd name="T64" fmla="*/ 134 w 152"/>
                  <a:gd name="T65" fmla="*/ 57 h 194"/>
                  <a:gd name="T66" fmla="*/ 142 w 152"/>
                  <a:gd name="T67" fmla="*/ 78 h 194"/>
                  <a:gd name="T68" fmla="*/ 140 w 152"/>
                  <a:gd name="T69" fmla="*/ 88 h 194"/>
                  <a:gd name="T70" fmla="*/ 136 w 152"/>
                  <a:gd name="T71" fmla="*/ 98 h 194"/>
                  <a:gd name="T72" fmla="*/ 108 w 152"/>
                  <a:gd name="T73" fmla="*/ 113 h 194"/>
                  <a:gd name="T74" fmla="*/ 78 w 152"/>
                  <a:gd name="T75" fmla="*/ 131 h 194"/>
                  <a:gd name="T76" fmla="*/ 103 w 152"/>
                  <a:gd name="T77" fmla="*/ 171 h 194"/>
                  <a:gd name="T78" fmla="*/ 134 w 152"/>
                  <a:gd name="T79" fmla="*/ 160 h 194"/>
                  <a:gd name="T80" fmla="*/ 143 w 152"/>
                  <a:gd name="T81" fmla="*/ 159 h 194"/>
                  <a:gd name="T82" fmla="*/ 148 w 152"/>
                  <a:gd name="T83" fmla="*/ 169 h 194"/>
                  <a:gd name="T84" fmla="*/ 132 w 152"/>
                  <a:gd name="T85" fmla="*/ 185 h 194"/>
                  <a:gd name="T86" fmla="*/ 70 w 152"/>
                  <a:gd name="T87" fmla="*/ 1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194">
                    <a:moveTo>
                      <a:pt x="70" y="159"/>
                    </a:moveTo>
                    <a:cubicBezTo>
                      <a:pt x="65" y="172"/>
                      <a:pt x="58" y="175"/>
                      <a:pt x="48" y="163"/>
                    </a:cubicBezTo>
                    <a:cubicBezTo>
                      <a:pt x="54" y="154"/>
                      <a:pt x="60" y="146"/>
                      <a:pt x="67" y="136"/>
                    </a:cubicBezTo>
                    <a:cubicBezTo>
                      <a:pt x="64" y="134"/>
                      <a:pt x="61" y="132"/>
                      <a:pt x="56" y="129"/>
                    </a:cubicBezTo>
                    <a:cubicBezTo>
                      <a:pt x="76" y="118"/>
                      <a:pt x="94" y="107"/>
                      <a:pt x="113" y="97"/>
                    </a:cubicBezTo>
                    <a:cubicBezTo>
                      <a:pt x="112" y="95"/>
                      <a:pt x="111" y="94"/>
                      <a:pt x="111" y="92"/>
                    </a:cubicBezTo>
                    <a:cubicBezTo>
                      <a:pt x="102" y="96"/>
                      <a:pt x="92" y="99"/>
                      <a:pt x="84" y="104"/>
                    </a:cubicBezTo>
                    <a:cubicBezTo>
                      <a:pt x="64" y="114"/>
                      <a:pt x="64" y="115"/>
                      <a:pt x="54" y="95"/>
                    </a:cubicBezTo>
                    <a:cubicBezTo>
                      <a:pt x="53" y="93"/>
                      <a:pt x="52" y="91"/>
                      <a:pt x="46" y="88"/>
                    </a:cubicBezTo>
                    <a:cubicBezTo>
                      <a:pt x="44" y="97"/>
                      <a:pt x="40" y="106"/>
                      <a:pt x="40" y="116"/>
                    </a:cubicBezTo>
                    <a:cubicBezTo>
                      <a:pt x="39" y="136"/>
                      <a:pt x="41" y="156"/>
                      <a:pt x="40" y="176"/>
                    </a:cubicBezTo>
                    <a:cubicBezTo>
                      <a:pt x="40" y="179"/>
                      <a:pt x="34" y="186"/>
                      <a:pt x="33" y="185"/>
                    </a:cubicBezTo>
                    <a:cubicBezTo>
                      <a:pt x="26" y="182"/>
                      <a:pt x="13" y="191"/>
                      <a:pt x="12" y="176"/>
                    </a:cubicBezTo>
                    <a:cubicBezTo>
                      <a:pt x="11" y="168"/>
                      <a:pt x="12" y="160"/>
                      <a:pt x="12" y="152"/>
                    </a:cubicBezTo>
                    <a:cubicBezTo>
                      <a:pt x="13" y="142"/>
                      <a:pt x="15" y="131"/>
                      <a:pt x="2" y="126"/>
                    </a:cubicBezTo>
                    <a:cubicBezTo>
                      <a:pt x="1" y="125"/>
                      <a:pt x="0" y="116"/>
                      <a:pt x="2" y="113"/>
                    </a:cubicBezTo>
                    <a:cubicBezTo>
                      <a:pt x="8" y="103"/>
                      <a:pt x="16" y="93"/>
                      <a:pt x="24" y="83"/>
                    </a:cubicBezTo>
                    <a:cubicBezTo>
                      <a:pt x="18" y="80"/>
                      <a:pt x="12" y="78"/>
                      <a:pt x="6" y="76"/>
                    </a:cubicBezTo>
                    <a:cubicBezTo>
                      <a:pt x="18" y="58"/>
                      <a:pt x="29" y="41"/>
                      <a:pt x="40" y="24"/>
                    </a:cubicBezTo>
                    <a:cubicBezTo>
                      <a:pt x="41" y="23"/>
                      <a:pt x="46" y="21"/>
                      <a:pt x="46" y="22"/>
                    </a:cubicBezTo>
                    <a:cubicBezTo>
                      <a:pt x="48" y="24"/>
                      <a:pt x="51" y="27"/>
                      <a:pt x="51" y="30"/>
                    </a:cubicBezTo>
                    <a:cubicBezTo>
                      <a:pt x="49" y="37"/>
                      <a:pt x="45" y="45"/>
                      <a:pt x="45" y="49"/>
                    </a:cubicBezTo>
                    <a:cubicBezTo>
                      <a:pt x="49" y="54"/>
                      <a:pt x="54" y="59"/>
                      <a:pt x="56" y="65"/>
                    </a:cubicBezTo>
                    <a:cubicBezTo>
                      <a:pt x="57" y="71"/>
                      <a:pt x="55" y="78"/>
                      <a:pt x="54" y="84"/>
                    </a:cubicBezTo>
                    <a:cubicBezTo>
                      <a:pt x="55" y="85"/>
                      <a:pt x="57" y="85"/>
                      <a:pt x="58" y="86"/>
                    </a:cubicBezTo>
                    <a:cubicBezTo>
                      <a:pt x="64" y="78"/>
                      <a:pt x="69" y="71"/>
                      <a:pt x="76" y="62"/>
                    </a:cubicBezTo>
                    <a:cubicBezTo>
                      <a:pt x="68" y="60"/>
                      <a:pt x="64" y="59"/>
                      <a:pt x="59" y="58"/>
                    </a:cubicBezTo>
                    <a:cubicBezTo>
                      <a:pt x="86" y="48"/>
                      <a:pt x="92" y="27"/>
                      <a:pt x="91" y="3"/>
                    </a:cubicBezTo>
                    <a:cubicBezTo>
                      <a:pt x="108" y="0"/>
                      <a:pt x="115" y="9"/>
                      <a:pt x="113" y="28"/>
                    </a:cubicBezTo>
                    <a:cubicBezTo>
                      <a:pt x="116" y="29"/>
                      <a:pt x="120" y="30"/>
                      <a:pt x="123" y="31"/>
                    </a:cubicBezTo>
                    <a:cubicBezTo>
                      <a:pt x="124" y="33"/>
                      <a:pt x="124" y="34"/>
                      <a:pt x="125" y="35"/>
                    </a:cubicBezTo>
                    <a:cubicBezTo>
                      <a:pt x="117" y="41"/>
                      <a:pt x="109" y="46"/>
                      <a:pt x="101" y="51"/>
                    </a:cubicBezTo>
                    <a:cubicBezTo>
                      <a:pt x="112" y="53"/>
                      <a:pt x="123" y="54"/>
                      <a:pt x="134" y="57"/>
                    </a:cubicBezTo>
                    <a:cubicBezTo>
                      <a:pt x="144" y="60"/>
                      <a:pt x="152" y="66"/>
                      <a:pt x="142" y="78"/>
                    </a:cubicBezTo>
                    <a:cubicBezTo>
                      <a:pt x="141" y="80"/>
                      <a:pt x="141" y="85"/>
                      <a:pt x="140" y="88"/>
                    </a:cubicBezTo>
                    <a:cubicBezTo>
                      <a:pt x="139" y="92"/>
                      <a:pt x="136" y="99"/>
                      <a:pt x="136" y="98"/>
                    </a:cubicBezTo>
                    <a:cubicBezTo>
                      <a:pt x="122" y="95"/>
                      <a:pt x="120" y="111"/>
                      <a:pt x="108" y="113"/>
                    </a:cubicBezTo>
                    <a:cubicBezTo>
                      <a:pt x="97" y="115"/>
                      <a:pt x="85" y="122"/>
                      <a:pt x="78" y="131"/>
                    </a:cubicBezTo>
                    <a:cubicBezTo>
                      <a:pt x="69" y="145"/>
                      <a:pt x="85" y="168"/>
                      <a:pt x="103" y="171"/>
                    </a:cubicBezTo>
                    <a:cubicBezTo>
                      <a:pt x="114" y="173"/>
                      <a:pt x="129" y="178"/>
                      <a:pt x="134" y="160"/>
                    </a:cubicBezTo>
                    <a:cubicBezTo>
                      <a:pt x="135" y="159"/>
                      <a:pt x="141" y="157"/>
                      <a:pt x="143" y="159"/>
                    </a:cubicBezTo>
                    <a:cubicBezTo>
                      <a:pt x="145" y="161"/>
                      <a:pt x="149" y="167"/>
                      <a:pt x="148" y="169"/>
                    </a:cubicBezTo>
                    <a:cubicBezTo>
                      <a:pt x="144" y="175"/>
                      <a:pt x="138" y="184"/>
                      <a:pt x="132" y="185"/>
                    </a:cubicBezTo>
                    <a:cubicBezTo>
                      <a:pt x="101" y="194"/>
                      <a:pt x="87" y="187"/>
                      <a:pt x="70" y="15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4"/>
              <p:cNvSpPr/>
              <p:nvPr/>
            </p:nvSpPr>
            <p:spPr bwMode="auto">
              <a:xfrm>
                <a:off x="2241550" y="4183063"/>
                <a:ext cx="66675" cy="42862"/>
              </a:xfrm>
              <a:custGeom>
                <a:avLst/>
                <a:gdLst>
                  <a:gd name="T0" fmla="*/ 0 w 36"/>
                  <a:gd name="T1" fmla="*/ 13 h 23"/>
                  <a:gd name="T2" fmla="*/ 25 w 36"/>
                  <a:gd name="T3" fmla="*/ 3 h 23"/>
                  <a:gd name="T4" fmla="*/ 32 w 36"/>
                  <a:gd name="T5" fmla="*/ 19 h 23"/>
                  <a:gd name="T6" fmla="*/ 18 w 36"/>
                  <a:gd name="T7" fmla="*/ 22 h 23"/>
                  <a:gd name="T8" fmla="*/ 0 w 36"/>
                  <a:gd name="T9" fmla="*/ 13 h 23"/>
                </a:gdLst>
                <a:ahLst/>
                <a:cxnLst>
                  <a:cxn ang="0">
                    <a:pos x="T0" y="T1"/>
                  </a:cxn>
                  <a:cxn ang="0">
                    <a:pos x="T2" y="T3"/>
                  </a:cxn>
                  <a:cxn ang="0">
                    <a:pos x="T4" y="T5"/>
                  </a:cxn>
                  <a:cxn ang="0">
                    <a:pos x="T6" y="T7"/>
                  </a:cxn>
                  <a:cxn ang="0">
                    <a:pos x="T8" y="T9"/>
                  </a:cxn>
                </a:cxnLst>
                <a:rect l="0" t="0" r="r" b="b"/>
                <a:pathLst>
                  <a:path w="36" h="23">
                    <a:moveTo>
                      <a:pt x="0" y="13"/>
                    </a:moveTo>
                    <a:cubicBezTo>
                      <a:pt x="5" y="1"/>
                      <a:pt x="14" y="0"/>
                      <a:pt x="25" y="3"/>
                    </a:cubicBezTo>
                    <a:cubicBezTo>
                      <a:pt x="33" y="5"/>
                      <a:pt x="36" y="12"/>
                      <a:pt x="32" y="19"/>
                    </a:cubicBezTo>
                    <a:cubicBezTo>
                      <a:pt x="30" y="22"/>
                      <a:pt x="23" y="23"/>
                      <a:pt x="18" y="22"/>
                    </a:cubicBezTo>
                    <a:cubicBezTo>
                      <a:pt x="12" y="21"/>
                      <a:pt x="6" y="17"/>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7"/>
              <p:cNvSpPr/>
              <p:nvPr/>
            </p:nvSpPr>
            <p:spPr bwMode="auto">
              <a:xfrm>
                <a:off x="2165350" y="4214813"/>
                <a:ext cx="53975" cy="38100"/>
              </a:xfrm>
              <a:custGeom>
                <a:avLst/>
                <a:gdLst>
                  <a:gd name="T0" fmla="*/ 0 w 29"/>
                  <a:gd name="T1" fmla="*/ 11 h 21"/>
                  <a:gd name="T2" fmla="*/ 29 w 29"/>
                  <a:gd name="T3" fmla="*/ 0 h 21"/>
                  <a:gd name="T4" fmla="*/ 0 w 29"/>
                  <a:gd name="T5" fmla="*/ 11 h 21"/>
                </a:gdLst>
                <a:ahLst/>
                <a:cxnLst>
                  <a:cxn ang="0">
                    <a:pos x="T0" y="T1"/>
                  </a:cxn>
                  <a:cxn ang="0">
                    <a:pos x="T2" y="T3"/>
                  </a:cxn>
                  <a:cxn ang="0">
                    <a:pos x="T4" y="T5"/>
                  </a:cxn>
                </a:cxnLst>
                <a:rect l="0" t="0" r="r" b="b"/>
                <a:pathLst>
                  <a:path w="29" h="21">
                    <a:moveTo>
                      <a:pt x="0" y="11"/>
                    </a:moveTo>
                    <a:cubicBezTo>
                      <a:pt x="7" y="0"/>
                      <a:pt x="18" y="0"/>
                      <a:pt x="29" y="0"/>
                    </a:cubicBezTo>
                    <a:cubicBezTo>
                      <a:pt x="24" y="19"/>
                      <a:pt x="21" y="21"/>
                      <a:pt x="0"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91" name="任意多边形: 形状 90"/>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dirty="0">
              <a:solidFill>
                <a:schemeClr val="accent3"/>
              </a:solidFill>
              <a:cs typeface="+mn-ea"/>
              <a:sym typeface="+mn-lt"/>
            </a:endParaRPr>
          </a:p>
        </p:txBody>
      </p:sp>
      <p:sp>
        <p:nvSpPr>
          <p:cNvPr id="92" name="图片占位符 91"/>
          <p:cNvSpPr>
            <a:spLocks noGrp="1" noChangeAspect="1"/>
          </p:cNvSpPr>
          <p:nvPr>
            <p:ph type="pic" sz="quarter" idx="13"/>
          </p:nvPr>
        </p:nvSpPr>
        <p:spPr>
          <a:xfrm>
            <a:off x="1451524" y="1608975"/>
            <a:ext cx="3780000" cy="3780000"/>
          </a:xfrm>
          <a:custGeom>
            <a:avLst/>
            <a:gdLst>
              <a:gd name="connsiteX0" fmla="*/ 1657350 w 3314700"/>
              <a:gd name="connsiteY0" fmla="*/ 0 h 3314700"/>
              <a:gd name="connsiteX1" fmla="*/ 3314700 w 3314700"/>
              <a:gd name="connsiteY1" fmla="*/ 1657350 h 3314700"/>
              <a:gd name="connsiteX2" fmla="*/ 1657350 w 3314700"/>
              <a:gd name="connsiteY2" fmla="*/ 3314700 h 3314700"/>
              <a:gd name="connsiteX3" fmla="*/ 0 w 3314700"/>
              <a:gd name="connsiteY3" fmla="*/ 1657350 h 3314700"/>
              <a:gd name="connsiteX4" fmla="*/ 1657350 w 3314700"/>
              <a:gd name="connsiteY4" fmla="*/ 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700" h="3314700">
                <a:moveTo>
                  <a:pt x="1657350" y="0"/>
                </a:moveTo>
                <a:cubicBezTo>
                  <a:pt x="2572679" y="0"/>
                  <a:pt x="3314700" y="742021"/>
                  <a:pt x="3314700" y="1657350"/>
                </a:cubicBezTo>
                <a:cubicBezTo>
                  <a:pt x="3314700" y="2572679"/>
                  <a:pt x="2572679" y="3314700"/>
                  <a:pt x="1657350" y="3314700"/>
                </a:cubicBezTo>
                <a:cubicBezTo>
                  <a:pt x="742021" y="3314700"/>
                  <a:pt x="0" y="2572679"/>
                  <a:pt x="0" y="1657350"/>
                </a:cubicBezTo>
                <a:cubicBezTo>
                  <a:pt x="0" y="742021"/>
                  <a:pt x="742021" y="0"/>
                  <a:pt x="1657350" y="0"/>
                </a:cubicBezTo>
                <a:close/>
              </a:path>
            </a:pathLst>
          </a:custGeom>
        </p:spPr>
        <p:txBody>
          <a:bodyPr wrap="square" anchor="ctr" anchorCtr="0">
            <a:noAutofit/>
          </a:bodyPr>
          <a:lstStyle/>
          <a:p>
            <a:endParaRPr lang="zh-CN" altLang="en-US" dirty="0"/>
          </a:p>
        </p:txBody>
      </p:sp>
      <p:sp>
        <p:nvSpPr>
          <p:cNvPr id="90" name="标题 1"/>
          <p:cNvSpPr>
            <a:spLocks noGrp="1"/>
          </p:cNvSpPr>
          <p:nvPr>
            <p:ph type="title"/>
          </p:nvPr>
        </p:nvSpPr>
        <p:spPr>
          <a:xfrm>
            <a:off x="1091255" y="237834"/>
            <a:ext cx="8168208" cy="790865"/>
          </a:xfrm>
        </p:spPr>
        <p:txBody>
          <a:bodyPr wrap="square" lIns="0" tIns="0" rIns="0" bIns="0">
            <a:normAutofit/>
          </a:bodyPr>
          <a:lstStyle>
            <a:lvl1pPr>
              <a:defRPr sz="3200" b="1">
                <a:solidFill>
                  <a:schemeClr val="accent1"/>
                </a:solidFill>
              </a:defRPr>
            </a:lvl1pPr>
          </a:lstStyle>
          <a:p>
            <a:r>
              <a:rPr lang="zh-CN" altLang="en-US" dirty="0"/>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图片">
    <p:spTree>
      <p:nvGrpSpPr>
        <p:cNvPr id="1" name=""/>
        <p:cNvGrpSpPr/>
        <p:nvPr/>
      </p:nvGrpSpPr>
      <p:grpSpPr>
        <a:xfrm>
          <a:off x="0" y="0"/>
          <a:ext cx="0" cy="0"/>
          <a:chOff x="0" y="0"/>
          <a:chExt cx="0" cy="0"/>
        </a:xfrm>
      </p:grpSpPr>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t>‹#›</a:t>
            </a:fld>
            <a:endParaRPr lang="zh-CN" altLang="en-US" dirty="0"/>
          </a:p>
        </p:txBody>
      </p:sp>
      <p:grpSp>
        <p:nvGrpSpPr>
          <p:cNvPr id="47" name="组合 46"/>
          <p:cNvGrpSpPr>
            <a:grpSpLocks noChangeAspect="1"/>
          </p:cNvGrpSpPr>
          <p:nvPr userDrawn="1"/>
        </p:nvGrpSpPr>
        <p:grpSpPr>
          <a:xfrm>
            <a:off x="667474" y="6466911"/>
            <a:ext cx="514410" cy="144000"/>
            <a:chOff x="1913731" y="2709767"/>
            <a:chExt cx="1412079" cy="395287"/>
          </a:xfrm>
        </p:grpSpPr>
        <p:sp>
          <p:nvSpPr>
            <p:cNvPr id="48" name="Freeform 9"/>
            <p:cNvSpPr>
              <a:spLocks noEditPoints="1"/>
            </p:cNvSpPr>
            <p:nvPr/>
          </p:nvSpPr>
          <p:spPr bwMode="auto">
            <a:xfrm>
              <a:off x="2314573" y="2734013"/>
              <a:ext cx="282575" cy="360362"/>
            </a:xfrm>
            <a:custGeom>
              <a:avLst/>
              <a:gdLst>
                <a:gd name="T0" fmla="*/ 41 w 153"/>
                <a:gd name="T1" fmla="*/ 70 h 196"/>
                <a:gd name="T2" fmla="*/ 37 w 153"/>
                <a:gd name="T3" fmla="*/ 30 h 196"/>
                <a:gd name="T4" fmla="*/ 81 w 153"/>
                <a:gd name="T5" fmla="*/ 17 h 196"/>
                <a:gd name="T6" fmla="*/ 92 w 153"/>
                <a:gd name="T7" fmla="*/ 35 h 196"/>
                <a:gd name="T8" fmla="*/ 115 w 153"/>
                <a:gd name="T9" fmla="*/ 18 h 196"/>
                <a:gd name="T10" fmla="*/ 105 w 153"/>
                <a:gd name="T11" fmla="*/ 10 h 196"/>
                <a:gd name="T12" fmla="*/ 124 w 153"/>
                <a:gd name="T13" fmla="*/ 6 h 196"/>
                <a:gd name="T14" fmla="*/ 139 w 153"/>
                <a:gd name="T15" fmla="*/ 28 h 196"/>
                <a:gd name="T16" fmla="*/ 119 w 153"/>
                <a:gd name="T17" fmla="*/ 33 h 196"/>
                <a:gd name="T18" fmla="*/ 90 w 153"/>
                <a:gd name="T19" fmla="*/ 47 h 196"/>
                <a:gd name="T20" fmla="*/ 113 w 153"/>
                <a:gd name="T21" fmla="*/ 43 h 196"/>
                <a:gd name="T22" fmla="*/ 142 w 153"/>
                <a:gd name="T23" fmla="*/ 49 h 196"/>
                <a:gd name="T24" fmla="*/ 145 w 153"/>
                <a:gd name="T25" fmla="*/ 70 h 196"/>
                <a:gd name="T26" fmla="*/ 111 w 153"/>
                <a:gd name="T27" fmla="*/ 95 h 196"/>
                <a:gd name="T28" fmla="*/ 92 w 153"/>
                <a:gd name="T29" fmla="*/ 115 h 196"/>
                <a:gd name="T30" fmla="*/ 146 w 153"/>
                <a:gd name="T31" fmla="*/ 115 h 196"/>
                <a:gd name="T32" fmla="*/ 151 w 153"/>
                <a:gd name="T33" fmla="*/ 123 h 196"/>
                <a:gd name="T34" fmla="*/ 104 w 153"/>
                <a:gd name="T35" fmla="*/ 133 h 196"/>
                <a:gd name="T36" fmla="*/ 111 w 153"/>
                <a:gd name="T37" fmla="*/ 153 h 196"/>
                <a:gd name="T38" fmla="*/ 114 w 153"/>
                <a:gd name="T39" fmla="*/ 166 h 196"/>
                <a:gd name="T40" fmla="*/ 102 w 153"/>
                <a:gd name="T41" fmla="*/ 194 h 196"/>
                <a:gd name="T42" fmla="*/ 71 w 153"/>
                <a:gd name="T43" fmla="*/ 184 h 196"/>
                <a:gd name="T44" fmla="*/ 80 w 153"/>
                <a:gd name="T45" fmla="*/ 143 h 196"/>
                <a:gd name="T46" fmla="*/ 19 w 153"/>
                <a:gd name="T47" fmla="*/ 163 h 196"/>
                <a:gd name="T48" fmla="*/ 11 w 153"/>
                <a:gd name="T49" fmla="*/ 165 h 196"/>
                <a:gd name="T50" fmla="*/ 0 w 153"/>
                <a:gd name="T51" fmla="*/ 161 h 196"/>
                <a:gd name="T52" fmla="*/ 8 w 153"/>
                <a:gd name="T53" fmla="*/ 152 h 196"/>
                <a:gd name="T54" fmla="*/ 57 w 153"/>
                <a:gd name="T55" fmla="*/ 136 h 196"/>
                <a:gd name="T56" fmla="*/ 74 w 153"/>
                <a:gd name="T57" fmla="*/ 112 h 196"/>
                <a:gd name="T58" fmla="*/ 48 w 153"/>
                <a:gd name="T59" fmla="*/ 100 h 196"/>
                <a:gd name="T60" fmla="*/ 41 w 153"/>
                <a:gd name="T61" fmla="*/ 114 h 196"/>
                <a:gd name="T62" fmla="*/ 19 w 153"/>
                <a:gd name="T63" fmla="*/ 107 h 196"/>
                <a:gd name="T64" fmla="*/ 30 w 153"/>
                <a:gd name="T65" fmla="*/ 80 h 196"/>
                <a:gd name="T66" fmla="*/ 41 w 153"/>
                <a:gd name="T67" fmla="*/ 70 h 196"/>
                <a:gd name="T68" fmla="*/ 54 w 153"/>
                <a:gd name="T69" fmla="*/ 91 h 196"/>
                <a:gd name="T70" fmla="*/ 108 w 153"/>
                <a:gd name="T71" fmla="*/ 77 h 196"/>
                <a:gd name="T72" fmla="*/ 121 w 153"/>
                <a:gd name="T73" fmla="*/ 66 h 196"/>
                <a:gd name="T74" fmla="*/ 122 w 153"/>
                <a:gd name="T75" fmla="*/ 55 h 196"/>
                <a:gd name="T76" fmla="*/ 112 w 153"/>
                <a:gd name="T77" fmla="*/ 53 h 196"/>
                <a:gd name="T78" fmla="*/ 56 w 153"/>
                <a:gd name="T79" fmla="*/ 83 h 196"/>
                <a:gd name="T80" fmla="*/ 54 w 153"/>
                <a:gd name="T81" fmla="*/ 91 h 196"/>
                <a:gd name="T82" fmla="*/ 84 w 153"/>
                <a:gd name="T83" fmla="*/ 41 h 196"/>
                <a:gd name="T84" fmla="*/ 62 w 153"/>
                <a:gd name="T85" fmla="*/ 33 h 196"/>
                <a:gd name="T86" fmla="*/ 62 w 153"/>
                <a:gd name="T87" fmla="*/ 56 h 196"/>
                <a:gd name="T88" fmla="*/ 84 w 153"/>
                <a:gd name="T89" fmla="*/ 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 h="196">
                  <a:moveTo>
                    <a:pt x="41" y="70"/>
                  </a:moveTo>
                  <a:cubicBezTo>
                    <a:pt x="28" y="57"/>
                    <a:pt x="27" y="43"/>
                    <a:pt x="37" y="30"/>
                  </a:cubicBezTo>
                  <a:cubicBezTo>
                    <a:pt x="42" y="22"/>
                    <a:pt x="74" y="12"/>
                    <a:pt x="81" y="17"/>
                  </a:cubicBezTo>
                  <a:cubicBezTo>
                    <a:pt x="86" y="21"/>
                    <a:pt x="88" y="28"/>
                    <a:pt x="92" y="35"/>
                  </a:cubicBezTo>
                  <a:cubicBezTo>
                    <a:pt x="98" y="30"/>
                    <a:pt x="106" y="24"/>
                    <a:pt x="115" y="18"/>
                  </a:cubicBezTo>
                  <a:cubicBezTo>
                    <a:pt x="111" y="14"/>
                    <a:pt x="108" y="12"/>
                    <a:pt x="105" y="10"/>
                  </a:cubicBezTo>
                  <a:cubicBezTo>
                    <a:pt x="110" y="0"/>
                    <a:pt x="118" y="0"/>
                    <a:pt x="124" y="6"/>
                  </a:cubicBezTo>
                  <a:cubicBezTo>
                    <a:pt x="131" y="12"/>
                    <a:pt x="134" y="20"/>
                    <a:pt x="139" y="28"/>
                  </a:cubicBezTo>
                  <a:cubicBezTo>
                    <a:pt x="132" y="30"/>
                    <a:pt x="126" y="34"/>
                    <a:pt x="119" y="33"/>
                  </a:cubicBezTo>
                  <a:cubicBezTo>
                    <a:pt x="107" y="31"/>
                    <a:pt x="98" y="35"/>
                    <a:pt x="90" y="47"/>
                  </a:cubicBezTo>
                  <a:cubicBezTo>
                    <a:pt x="99" y="45"/>
                    <a:pt x="106" y="43"/>
                    <a:pt x="113" y="43"/>
                  </a:cubicBezTo>
                  <a:cubicBezTo>
                    <a:pt x="123" y="44"/>
                    <a:pt x="133" y="45"/>
                    <a:pt x="142" y="49"/>
                  </a:cubicBezTo>
                  <a:cubicBezTo>
                    <a:pt x="150" y="53"/>
                    <a:pt x="153" y="61"/>
                    <a:pt x="145" y="70"/>
                  </a:cubicBezTo>
                  <a:cubicBezTo>
                    <a:pt x="136" y="80"/>
                    <a:pt x="131" y="95"/>
                    <a:pt x="111" y="95"/>
                  </a:cubicBezTo>
                  <a:cubicBezTo>
                    <a:pt x="106" y="94"/>
                    <a:pt x="99" y="107"/>
                    <a:pt x="92" y="115"/>
                  </a:cubicBezTo>
                  <a:cubicBezTo>
                    <a:pt x="113" y="123"/>
                    <a:pt x="129" y="97"/>
                    <a:pt x="146" y="115"/>
                  </a:cubicBezTo>
                  <a:cubicBezTo>
                    <a:pt x="148" y="117"/>
                    <a:pt x="149" y="121"/>
                    <a:pt x="151" y="123"/>
                  </a:cubicBezTo>
                  <a:cubicBezTo>
                    <a:pt x="134" y="126"/>
                    <a:pt x="120" y="129"/>
                    <a:pt x="104" y="133"/>
                  </a:cubicBezTo>
                  <a:cubicBezTo>
                    <a:pt x="106" y="141"/>
                    <a:pt x="109" y="147"/>
                    <a:pt x="111" y="153"/>
                  </a:cubicBezTo>
                  <a:cubicBezTo>
                    <a:pt x="112" y="157"/>
                    <a:pt x="114" y="162"/>
                    <a:pt x="114" y="166"/>
                  </a:cubicBezTo>
                  <a:cubicBezTo>
                    <a:pt x="116" y="178"/>
                    <a:pt x="113" y="191"/>
                    <a:pt x="102" y="194"/>
                  </a:cubicBezTo>
                  <a:cubicBezTo>
                    <a:pt x="93" y="196"/>
                    <a:pt x="82" y="189"/>
                    <a:pt x="71" y="184"/>
                  </a:cubicBezTo>
                  <a:cubicBezTo>
                    <a:pt x="89" y="172"/>
                    <a:pt x="91" y="159"/>
                    <a:pt x="80" y="143"/>
                  </a:cubicBezTo>
                  <a:cubicBezTo>
                    <a:pt x="59" y="150"/>
                    <a:pt x="39" y="156"/>
                    <a:pt x="19" y="163"/>
                  </a:cubicBezTo>
                  <a:cubicBezTo>
                    <a:pt x="16" y="163"/>
                    <a:pt x="13" y="166"/>
                    <a:pt x="11" y="165"/>
                  </a:cubicBezTo>
                  <a:cubicBezTo>
                    <a:pt x="7" y="165"/>
                    <a:pt x="3" y="162"/>
                    <a:pt x="0" y="161"/>
                  </a:cubicBezTo>
                  <a:cubicBezTo>
                    <a:pt x="2" y="158"/>
                    <a:pt x="4" y="153"/>
                    <a:pt x="8" y="152"/>
                  </a:cubicBezTo>
                  <a:cubicBezTo>
                    <a:pt x="24" y="146"/>
                    <a:pt x="40" y="141"/>
                    <a:pt x="57" y="136"/>
                  </a:cubicBezTo>
                  <a:cubicBezTo>
                    <a:pt x="70" y="132"/>
                    <a:pt x="77" y="124"/>
                    <a:pt x="74" y="112"/>
                  </a:cubicBezTo>
                  <a:cubicBezTo>
                    <a:pt x="64" y="107"/>
                    <a:pt x="56" y="104"/>
                    <a:pt x="48" y="100"/>
                  </a:cubicBezTo>
                  <a:cubicBezTo>
                    <a:pt x="47" y="103"/>
                    <a:pt x="44" y="108"/>
                    <a:pt x="41" y="114"/>
                  </a:cubicBezTo>
                  <a:cubicBezTo>
                    <a:pt x="33" y="112"/>
                    <a:pt x="26" y="109"/>
                    <a:pt x="19" y="107"/>
                  </a:cubicBezTo>
                  <a:cubicBezTo>
                    <a:pt x="22" y="98"/>
                    <a:pt x="25" y="88"/>
                    <a:pt x="30" y="80"/>
                  </a:cubicBezTo>
                  <a:cubicBezTo>
                    <a:pt x="32" y="76"/>
                    <a:pt x="38" y="74"/>
                    <a:pt x="41" y="70"/>
                  </a:cubicBezTo>
                  <a:close/>
                  <a:moveTo>
                    <a:pt x="54" y="91"/>
                  </a:moveTo>
                  <a:cubicBezTo>
                    <a:pt x="72" y="86"/>
                    <a:pt x="90" y="83"/>
                    <a:pt x="108" y="77"/>
                  </a:cubicBezTo>
                  <a:cubicBezTo>
                    <a:pt x="113" y="76"/>
                    <a:pt x="117" y="70"/>
                    <a:pt x="121" y="66"/>
                  </a:cubicBezTo>
                  <a:cubicBezTo>
                    <a:pt x="123" y="63"/>
                    <a:pt x="123" y="58"/>
                    <a:pt x="122" y="55"/>
                  </a:cubicBezTo>
                  <a:cubicBezTo>
                    <a:pt x="121" y="53"/>
                    <a:pt x="115" y="52"/>
                    <a:pt x="112" y="53"/>
                  </a:cubicBezTo>
                  <a:cubicBezTo>
                    <a:pt x="94" y="63"/>
                    <a:pt x="75" y="72"/>
                    <a:pt x="56" y="83"/>
                  </a:cubicBezTo>
                  <a:cubicBezTo>
                    <a:pt x="54" y="84"/>
                    <a:pt x="54" y="88"/>
                    <a:pt x="54" y="91"/>
                  </a:cubicBezTo>
                  <a:close/>
                  <a:moveTo>
                    <a:pt x="84" y="41"/>
                  </a:moveTo>
                  <a:cubicBezTo>
                    <a:pt x="76" y="38"/>
                    <a:pt x="70" y="36"/>
                    <a:pt x="62" y="33"/>
                  </a:cubicBezTo>
                  <a:cubicBezTo>
                    <a:pt x="62" y="40"/>
                    <a:pt x="62" y="47"/>
                    <a:pt x="62" y="56"/>
                  </a:cubicBezTo>
                  <a:cubicBezTo>
                    <a:pt x="70" y="51"/>
                    <a:pt x="76" y="47"/>
                    <a:pt x="84" y="4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49" name="组合 48"/>
            <p:cNvGrpSpPr/>
            <p:nvPr/>
          </p:nvGrpSpPr>
          <p:grpSpPr>
            <a:xfrm>
              <a:off x="3011484" y="2709767"/>
              <a:ext cx="314326" cy="395287"/>
              <a:chOff x="2400694" y="3942167"/>
              <a:chExt cx="314326" cy="395287"/>
            </a:xfrm>
          </p:grpSpPr>
          <p:sp>
            <p:nvSpPr>
              <p:cNvPr id="56" name="Freeform 15"/>
              <p:cNvSpPr/>
              <p:nvPr/>
            </p:nvSpPr>
            <p:spPr bwMode="auto">
              <a:xfrm>
                <a:off x="2449907" y="3942167"/>
                <a:ext cx="171450" cy="209550"/>
              </a:xfrm>
              <a:custGeom>
                <a:avLst/>
                <a:gdLst>
                  <a:gd name="T0" fmla="*/ 71 w 93"/>
                  <a:gd name="T1" fmla="*/ 65 h 114"/>
                  <a:gd name="T2" fmla="*/ 90 w 93"/>
                  <a:gd name="T3" fmla="*/ 83 h 114"/>
                  <a:gd name="T4" fmla="*/ 70 w 93"/>
                  <a:gd name="T5" fmla="*/ 95 h 114"/>
                  <a:gd name="T6" fmla="*/ 33 w 93"/>
                  <a:gd name="T7" fmla="*/ 107 h 114"/>
                  <a:gd name="T8" fmla="*/ 0 w 93"/>
                  <a:gd name="T9" fmla="*/ 102 h 114"/>
                  <a:gd name="T10" fmla="*/ 40 w 93"/>
                  <a:gd name="T11" fmla="*/ 64 h 114"/>
                  <a:gd name="T12" fmla="*/ 5 w 93"/>
                  <a:gd name="T13" fmla="*/ 68 h 114"/>
                  <a:gd name="T14" fmla="*/ 0 w 93"/>
                  <a:gd name="T15" fmla="*/ 58 h 114"/>
                  <a:gd name="T16" fmla="*/ 20 w 93"/>
                  <a:gd name="T17" fmla="*/ 53 h 114"/>
                  <a:gd name="T18" fmla="*/ 45 w 93"/>
                  <a:gd name="T19" fmla="*/ 20 h 114"/>
                  <a:gd name="T20" fmla="*/ 54 w 93"/>
                  <a:gd name="T21" fmla="*/ 0 h 114"/>
                  <a:gd name="T22" fmla="*/ 74 w 93"/>
                  <a:gd name="T23" fmla="*/ 13 h 114"/>
                  <a:gd name="T24" fmla="*/ 87 w 93"/>
                  <a:gd name="T25" fmla="*/ 25 h 114"/>
                  <a:gd name="T26" fmla="*/ 93 w 93"/>
                  <a:gd name="T27" fmla="*/ 34 h 114"/>
                  <a:gd name="T28" fmla="*/ 87 w 93"/>
                  <a:gd name="T29" fmla="*/ 41 h 114"/>
                  <a:gd name="T30" fmla="*/ 71 w 93"/>
                  <a:gd name="T31"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14">
                    <a:moveTo>
                      <a:pt x="71" y="65"/>
                    </a:moveTo>
                    <a:cubicBezTo>
                      <a:pt x="80" y="72"/>
                      <a:pt x="90" y="77"/>
                      <a:pt x="90" y="83"/>
                    </a:cubicBezTo>
                    <a:cubicBezTo>
                      <a:pt x="91" y="95"/>
                      <a:pt x="78" y="92"/>
                      <a:pt x="70" y="95"/>
                    </a:cubicBezTo>
                    <a:cubicBezTo>
                      <a:pt x="58" y="99"/>
                      <a:pt x="45" y="103"/>
                      <a:pt x="33" y="107"/>
                    </a:cubicBezTo>
                    <a:cubicBezTo>
                      <a:pt x="22" y="110"/>
                      <a:pt x="11" y="114"/>
                      <a:pt x="0" y="102"/>
                    </a:cubicBezTo>
                    <a:cubicBezTo>
                      <a:pt x="17" y="92"/>
                      <a:pt x="47" y="95"/>
                      <a:pt x="40" y="64"/>
                    </a:cubicBezTo>
                    <a:cubicBezTo>
                      <a:pt x="29" y="65"/>
                      <a:pt x="17" y="67"/>
                      <a:pt x="5" y="68"/>
                    </a:cubicBezTo>
                    <a:cubicBezTo>
                      <a:pt x="4" y="68"/>
                      <a:pt x="2" y="62"/>
                      <a:pt x="0" y="58"/>
                    </a:cubicBezTo>
                    <a:cubicBezTo>
                      <a:pt x="8" y="56"/>
                      <a:pt x="14" y="55"/>
                      <a:pt x="20" y="53"/>
                    </a:cubicBezTo>
                    <a:cubicBezTo>
                      <a:pt x="36" y="48"/>
                      <a:pt x="47" y="40"/>
                      <a:pt x="45" y="20"/>
                    </a:cubicBezTo>
                    <a:cubicBezTo>
                      <a:pt x="45" y="14"/>
                      <a:pt x="51" y="7"/>
                      <a:pt x="54" y="0"/>
                    </a:cubicBezTo>
                    <a:cubicBezTo>
                      <a:pt x="61" y="4"/>
                      <a:pt x="68" y="8"/>
                      <a:pt x="74" y="13"/>
                    </a:cubicBezTo>
                    <a:cubicBezTo>
                      <a:pt x="79" y="17"/>
                      <a:pt x="83" y="21"/>
                      <a:pt x="87" y="25"/>
                    </a:cubicBezTo>
                    <a:cubicBezTo>
                      <a:pt x="89" y="28"/>
                      <a:pt x="93" y="30"/>
                      <a:pt x="93" y="34"/>
                    </a:cubicBezTo>
                    <a:cubicBezTo>
                      <a:pt x="93" y="36"/>
                      <a:pt x="89" y="40"/>
                      <a:pt x="87" y="41"/>
                    </a:cubicBezTo>
                    <a:cubicBezTo>
                      <a:pt x="70" y="44"/>
                      <a:pt x="69" y="56"/>
                      <a:pt x="71" y="6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6"/>
              <p:cNvSpPr/>
              <p:nvPr/>
            </p:nvSpPr>
            <p:spPr bwMode="auto">
              <a:xfrm>
                <a:off x="2400694" y="4162829"/>
                <a:ext cx="279400" cy="174625"/>
              </a:xfrm>
              <a:custGeom>
                <a:avLst/>
                <a:gdLst>
                  <a:gd name="T0" fmla="*/ 57 w 151"/>
                  <a:gd name="T1" fmla="*/ 0 h 95"/>
                  <a:gd name="T2" fmla="*/ 50 w 151"/>
                  <a:gd name="T3" fmla="*/ 27 h 95"/>
                  <a:gd name="T4" fmla="*/ 66 w 151"/>
                  <a:gd name="T5" fmla="*/ 48 h 95"/>
                  <a:gd name="T6" fmla="*/ 127 w 151"/>
                  <a:gd name="T7" fmla="*/ 56 h 95"/>
                  <a:gd name="T8" fmla="*/ 145 w 151"/>
                  <a:gd name="T9" fmla="*/ 52 h 95"/>
                  <a:gd name="T10" fmla="*/ 150 w 151"/>
                  <a:gd name="T11" fmla="*/ 62 h 95"/>
                  <a:gd name="T12" fmla="*/ 137 w 151"/>
                  <a:gd name="T13" fmla="*/ 78 h 95"/>
                  <a:gd name="T14" fmla="*/ 38 w 151"/>
                  <a:gd name="T15" fmla="*/ 46 h 95"/>
                  <a:gd name="T16" fmla="*/ 36 w 151"/>
                  <a:gd name="T17" fmla="*/ 42 h 95"/>
                  <a:gd name="T18" fmla="*/ 17 w 151"/>
                  <a:gd name="T19" fmla="*/ 58 h 95"/>
                  <a:gd name="T20" fmla="*/ 0 w 151"/>
                  <a:gd name="T21" fmla="*/ 51 h 95"/>
                  <a:gd name="T22" fmla="*/ 57 w 151"/>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95">
                    <a:moveTo>
                      <a:pt x="57" y="0"/>
                    </a:moveTo>
                    <a:cubicBezTo>
                      <a:pt x="56" y="6"/>
                      <a:pt x="53" y="16"/>
                      <a:pt x="50" y="27"/>
                    </a:cubicBezTo>
                    <a:cubicBezTo>
                      <a:pt x="55" y="33"/>
                      <a:pt x="60" y="41"/>
                      <a:pt x="66" y="48"/>
                    </a:cubicBezTo>
                    <a:cubicBezTo>
                      <a:pt x="80" y="67"/>
                      <a:pt x="110" y="71"/>
                      <a:pt x="127" y="56"/>
                    </a:cubicBezTo>
                    <a:cubicBezTo>
                      <a:pt x="131" y="53"/>
                      <a:pt x="139" y="52"/>
                      <a:pt x="145" y="52"/>
                    </a:cubicBezTo>
                    <a:cubicBezTo>
                      <a:pt x="146" y="52"/>
                      <a:pt x="151" y="60"/>
                      <a:pt x="150" y="62"/>
                    </a:cubicBezTo>
                    <a:cubicBezTo>
                      <a:pt x="146" y="68"/>
                      <a:pt x="143" y="76"/>
                      <a:pt x="137" y="78"/>
                    </a:cubicBezTo>
                    <a:cubicBezTo>
                      <a:pt x="98" y="95"/>
                      <a:pt x="60" y="82"/>
                      <a:pt x="38" y="46"/>
                    </a:cubicBezTo>
                    <a:cubicBezTo>
                      <a:pt x="37" y="45"/>
                      <a:pt x="37" y="44"/>
                      <a:pt x="36" y="42"/>
                    </a:cubicBezTo>
                    <a:cubicBezTo>
                      <a:pt x="29" y="48"/>
                      <a:pt x="24" y="55"/>
                      <a:pt x="17" y="58"/>
                    </a:cubicBezTo>
                    <a:cubicBezTo>
                      <a:pt x="13" y="59"/>
                      <a:pt x="6" y="54"/>
                      <a:pt x="0" y="51"/>
                    </a:cubicBezTo>
                    <a:cubicBezTo>
                      <a:pt x="20" y="33"/>
                      <a:pt x="39" y="16"/>
                      <a:pt x="5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1"/>
              <p:cNvSpPr/>
              <p:nvPr/>
            </p:nvSpPr>
            <p:spPr bwMode="auto">
              <a:xfrm>
                <a:off x="2526107" y="4119967"/>
                <a:ext cx="188913" cy="109537"/>
              </a:xfrm>
              <a:custGeom>
                <a:avLst/>
                <a:gdLst>
                  <a:gd name="T0" fmla="*/ 34 w 102"/>
                  <a:gd name="T1" fmla="*/ 50 h 60"/>
                  <a:gd name="T2" fmla="*/ 19 w 102"/>
                  <a:gd name="T3" fmla="*/ 59 h 60"/>
                  <a:gd name="T4" fmla="*/ 0 w 102"/>
                  <a:gd name="T5" fmla="*/ 44 h 60"/>
                  <a:gd name="T6" fmla="*/ 9 w 102"/>
                  <a:gd name="T7" fmla="*/ 36 h 60"/>
                  <a:gd name="T8" fmla="*/ 55 w 102"/>
                  <a:gd name="T9" fmla="*/ 15 h 60"/>
                  <a:gd name="T10" fmla="*/ 94 w 102"/>
                  <a:gd name="T11" fmla="*/ 11 h 60"/>
                  <a:gd name="T12" fmla="*/ 101 w 102"/>
                  <a:gd name="T13" fmla="*/ 22 h 60"/>
                  <a:gd name="T14" fmla="*/ 92 w 102"/>
                  <a:gd name="T15" fmla="*/ 32 h 60"/>
                  <a:gd name="T16" fmla="*/ 64 w 102"/>
                  <a:gd name="T17" fmla="*/ 28 h 60"/>
                  <a:gd name="T18" fmla="*/ 34 w 102"/>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0">
                    <a:moveTo>
                      <a:pt x="34" y="50"/>
                    </a:moveTo>
                    <a:cubicBezTo>
                      <a:pt x="33" y="55"/>
                      <a:pt x="28" y="60"/>
                      <a:pt x="19" y="59"/>
                    </a:cubicBezTo>
                    <a:cubicBezTo>
                      <a:pt x="9" y="59"/>
                      <a:pt x="0" y="56"/>
                      <a:pt x="0" y="44"/>
                    </a:cubicBezTo>
                    <a:cubicBezTo>
                      <a:pt x="0" y="41"/>
                      <a:pt x="5" y="37"/>
                      <a:pt x="9" y="36"/>
                    </a:cubicBezTo>
                    <a:cubicBezTo>
                      <a:pt x="24" y="28"/>
                      <a:pt x="40" y="22"/>
                      <a:pt x="55" y="15"/>
                    </a:cubicBezTo>
                    <a:cubicBezTo>
                      <a:pt x="68" y="9"/>
                      <a:pt x="80" y="0"/>
                      <a:pt x="94" y="11"/>
                    </a:cubicBezTo>
                    <a:cubicBezTo>
                      <a:pt x="98" y="13"/>
                      <a:pt x="102" y="19"/>
                      <a:pt x="101" y="22"/>
                    </a:cubicBezTo>
                    <a:cubicBezTo>
                      <a:pt x="101" y="26"/>
                      <a:pt x="95" y="32"/>
                      <a:pt x="92" y="32"/>
                    </a:cubicBezTo>
                    <a:cubicBezTo>
                      <a:pt x="82" y="32"/>
                      <a:pt x="73" y="31"/>
                      <a:pt x="64" y="28"/>
                    </a:cubicBezTo>
                    <a:cubicBezTo>
                      <a:pt x="49" y="23"/>
                      <a:pt x="34" y="31"/>
                      <a:pt x="34" y="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2675728" y="2733579"/>
              <a:ext cx="257176" cy="347662"/>
              <a:chOff x="2406650" y="3605213"/>
              <a:chExt cx="257176" cy="347662"/>
            </a:xfrm>
          </p:grpSpPr>
          <p:sp>
            <p:nvSpPr>
              <p:cNvPr id="54" name="Freeform 10"/>
              <p:cNvSpPr>
                <a:spLocks noEditPoints="1"/>
              </p:cNvSpPr>
              <p:nvPr/>
            </p:nvSpPr>
            <p:spPr bwMode="auto">
              <a:xfrm>
                <a:off x="2414588" y="3605213"/>
                <a:ext cx="249238" cy="347662"/>
              </a:xfrm>
              <a:custGeom>
                <a:avLst/>
                <a:gdLst>
                  <a:gd name="T0" fmla="*/ 34 w 135"/>
                  <a:gd name="T1" fmla="*/ 74 h 189"/>
                  <a:gd name="T2" fmla="*/ 17 w 135"/>
                  <a:gd name="T3" fmla="*/ 73 h 189"/>
                  <a:gd name="T4" fmla="*/ 1 w 135"/>
                  <a:gd name="T5" fmla="*/ 57 h 189"/>
                  <a:gd name="T6" fmla="*/ 39 w 135"/>
                  <a:gd name="T7" fmla="*/ 9 h 189"/>
                  <a:gd name="T8" fmla="*/ 68 w 135"/>
                  <a:gd name="T9" fmla="*/ 36 h 189"/>
                  <a:gd name="T10" fmla="*/ 92 w 135"/>
                  <a:gd name="T11" fmla="*/ 9 h 189"/>
                  <a:gd name="T12" fmla="*/ 109 w 135"/>
                  <a:gd name="T13" fmla="*/ 9 h 189"/>
                  <a:gd name="T14" fmla="*/ 115 w 135"/>
                  <a:gd name="T15" fmla="*/ 15 h 189"/>
                  <a:gd name="T16" fmla="*/ 128 w 135"/>
                  <a:gd name="T17" fmla="*/ 29 h 189"/>
                  <a:gd name="T18" fmla="*/ 112 w 135"/>
                  <a:gd name="T19" fmla="*/ 37 h 189"/>
                  <a:gd name="T20" fmla="*/ 105 w 135"/>
                  <a:gd name="T21" fmla="*/ 72 h 189"/>
                  <a:gd name="T22" fmla="*/ 92 w 135"/>
                  <a:gd name="T23" fmla="*/ 101 h 189"/>
                  <a:gd name="T24" fmla="*/ 98 w 135"/>
                  <a:gd name="T25" fmla="*/ 102 h 189"/>
                  <a:gd name="T26" fmla="*/ 135 w 135"/>
                  <a:gd name="T27" fmla="*/ 135 h 189"/>
                  <a:gd name="T28" fmla="*/ 125 w 135"/>
                  <a:gd name="T29" fmla="*/ 178 h 189"/>
                  <a:gd name="T30" fmla="*/ 99 w 135"/>
                  <a:gd name="T31" fmla="*/ 176 h 189"/>
                  <a:gd name="T32" fmla="*/ 95 w 135"/>
                  <a:gd name="T33" fmla="*/ 168 h 189"/>
                  <a:gd name="T34" fmla="*/ 111 w 135"/>
                  <a:gd name="T35" fmla="*/ 155 h 189"/>
                  <a:gd name="T36" fmla="*/ 110 w 135"/>
                  <a:gd name="T37" fmla="*/ 119 h 189"/>
                  <a:gd name="T38" fmla="*/ 96 w 135"/>
                  <a:gd name="T39" fmla="*/ 115 h 189"/>
                  <a:gd name="T40" fmla="*/ 58 w 135"/>
                  <a:gd name="T41" fmla="*/ 130 h 189"/>
                  <a:gd name="T42" fmla="*/ 40 w 135"/>
                  <a:gd name="T43" fmla="*/ 132 h 189"/>
                  <a:gd name="T44" fmla="*/ 41 w 135"/>
                  <a:gd name="T45" fmla="*/ 115 h 189"/>
                  <a:gd name="T46" fmla="*/ 54 w 135"/>
                  <a:gd name="T47" fmla="*/ 86 h 189"/>
                  <a:gd name="T48" fmla="*/ 44 w 135"/>
                  <a:gd name="T49" fmla="*/ 91 h 189"/>
                  <a:gd name="T50" fmla="*/ 25 w 135"/>
                  <a:gd name="T51" fmla="*/ 93 h 189"/>
                  <a:gd name="T52" fmla="*/ 34 w 135"/>
                  <a:gd name="T53" fmla="*/ 74 h 189"/>
                  <a:gd name="T54" fmla="*/ 90 w 135"/>
                  <a:gd name="T55" fmla="*/ 71 h 189"/>
                  <a:gd name="T56" fmla="*/ 88 w 135"/>
                  <a:gd name="T57" fmla="*/ 66 h 189"/>
                  <a:gd name="T58" fmla="*/ 76 w 135"/>
                  <a:gd name="T59" fmla="*/ 71 h 189"/>
                  <a:gd name="T60" fmla="*/ 65 w 135"/>
                  <a:gd name="T61" fmla="*/ 107 h 189"/>
                  <a:gd name="T62" fmla="*/ 69 w 135"/>
                  <a:gd name="T63" fmla="*/ 109 h 189"/>
                  <a:gd name="T64" fmla="*/ 90 w 135"/>
                  <a:gd name="T65" fmla="*/ 7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89">
                    <a:moveTo>
                      <a:pt x="34" y="74"/>
                    </a:moveTo>
                    <a:cubicBezTo>
                      <a:pt x="30" y="74"/>
                      <a:pt x="23" y="72"/>
                      <a:pt x="17" y="73"/>
                    </a:cubicBezTo>
                    <a:cubicBezTo>
                      <a:pt x="5" y="73"/>
                      <a:pt x="0" y="68"/>
                      <a:pt x="1" y="57"/>
                    </a:cubicBezTo>
                    <a:cubicBezTo>
                      <a:pt x="2" y="38"/>
                      <a:pt x="20" y="14"/>
                      <a:pt x="39" y="9"/>
                    </a:cubicBezTo>
                    <a:cubicBezTo>
                      <a:pt x="52" y="6"/>
                      <a:pt x="62" y="14"/>
                      <a:pt x="68" y="36"/>
                    </a:cubicBezTo>
                    <a:cubicBezTo>
                      <a:pt x="76" y="26"/>
                      <a:pt x="84" y="17"/>
                      <a:pt x="92" y="9"/>
                    </a:cubicBezTo>
                    <a:cubicBezTo>
                      <a:pt x="98" y="3"/>
                      <a:pt x="103" y="0"/>
                      <a:pt x="109" y="9"/>
                    </a:cubicBezTo>
                    <a:cubicBezTo>
                      <a:pt x="111" y="11"/>
                      <a:pt x="113" y="13"/>
                      <a:pt x="115" y="15"/>
                    </a:cubicBezTo>
                    <a:cubicBezTo>
                      <a:pt x="120" y="19"/>
                      <a:pt x="124" y="24"/>
                      <a:pt x="128" y="29"/>
                    </a:cubicBezTo>
                    <a:cubicBezTo>
                      <a:pt x="123" y="31"/>
                      <a:pt x="118" y="34"/>
                      <a:pt x="112" y="37"/>
                    </a:cubicBezTo>
                    <a:cubicBezTo>
                      <a:pt x="123" y="50"/>
                      <a:pt x="109" y="60"/>
                      <a:pt x="105" y="72"/>
                    </a:cubicBezTo>
                    <a:cubicBezTo>
                      <a:pt x="102" y="82"/>
                      <a:pt x="97" y="91"/>
                      <a:pt x="92" y="101"/>
                    </a:cubicBezTo>
                    <a:cubicBezTo>
                      <a:pt x="94" y="102"/>
                      <a:pt x="96" y="102"/>
                      <a:pt x="98" y="102"/>
                    </a:cubicBezTo>
                    <a:cubicBezTo>
                      <a:pt x="128" y="99"/>
                      <a:pt x="135" y="106"/>
                      <a:pt x="135" y="135"/>
                    </a:cubicBezTo>
                    <a:cubicBezTo>
                      <a:pt x="135" y="150"/>
                      <a:pt x="135" y="165"/>
                      <a:pt x="125" y="178"/>
                    </a:cubicBezTo>
                    <a:cubicBezTo>
                      <a:pt x="115" y="189"/>
                      <a:pt x="107" y="189"/>
                      <a:pt x="99" y="176"/>
                    </a:cubicBezTo>
                    <a:cubicBezTo>
                      <a:pt x="97" y="172"/>
                      <a:pt x="96" y="169"/>
                      <a:pt x="95" y="168"/>
                    </a:cubicBezTo>
                    <a:cubicBezTo>
                      <a:pt x="102" y="163"/>
                      <a:pt x="111" y="159"/>
                      <a:pt x="111" y="155"/>
                    </a:cubicBezTo>
                    <a:cubicBezTo>
                      <a:pt x="113" y="143"/>
                      <a:pt x="111" y="131"/>
                      <a:pt x="110" y="119"/>
                    </a:cubicBezTo>
                    <a:cubicBezTo>
                      <a:pt x="109" y="117"/>
                      <a:pt x="100" y="114"/>
                      <a:pt x="96" y="115"/>
                    </a:cubicBezTo>
                    <a:cubicBezTo>
                      <a:pt x="84" y="119"/>
                      <a:pt x="71" y="125"/>
                      <a:pt x="58" y="130"/>
                    </a:cubicBezTo>
                    <a:cubicBezTo>
                      <a:pt x="53" y="132"/>
                      <a:pt x="46" y="132"/>
                      <a:pt x="40" y="132"/>
                    </a:cubicBezTo>
                    <a:cubicBezTo>
                      <a:pt x="40" y="127"/>
                      <a:pt x="39" y="120"/>
                      <a:pt x="41" y="115"/>
                    </a:cubicBezTo>
                    <a:cubicBezTo>
                      <a:pt x="45" y="105"/>
                      <a:pt x="51" y="97"/>
                      <a:pt x="54" y="86"/>
                    </a:cubicBezTo>
                    <a:cubicBezTo>
                      <a:pt x="51" y="88"/>
                      <a:pt x="48" y="91"/>
                      <a:pt x="44" y="91"/>
                    </a:cubicBezTo>
                    <a:cubicBezTo>
                      <a:pt x="38" y="92"/>
                      <a:pt x="31" y="92"/>
                      <a:pt x="25" y="93"/>
                    </a:cubicBezTo>
                    <a:cubicBezTo>
                      <a:pt x="27" y="87"/>
                      <a:pt x="30" y="82"/>
                      <a:pt x="34" y="74"/>
                    </a:cubicBezTo>
                    <a:close/>
                    <a:moveTo>
                      <a:pt x="90" y="71"/>
                    </a:moveTo>
                    <a:cubicBezTo>
                      <a:pt x="89" y="69"/>
                      <a:pt x="89" y="68"/>
                      <a:pt x="88" y="66"/>
                    </a:cubicBezTo>
                    <a:cubicBezTo>
                      <a:pt x="84" y="68"/>
                      <a:pt x="77" y="68"/>
                      <a:pt x="76" y="71"/>
                    </a:cubicBezTo>
                    <a:cubicBezTo>
                      <a:pt x="72" y="83"/>
                      <a:pt x="69" y="95"/>
                      <a:pt x="65" y="107"/>
                    </a:cubicBezTo>
                    <a:cubicBezTo>
                      <a:pt x="66" y="108"/>
                      <a:pt x="68" y="109"/>
                      <a:pt x="69" y="109"/>
                    </a:cubicBezTo>
                    <a:cubicBezTo>
                      <a:pt x="76" y="96"/>
                      <a:pt x="83" y="84"/>
                      <a:pt x="90" y="7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2"/>
              <p:cNvSpPr/>
              <p:nvPr/>
            </p:nvSpPr>
            <p:spPr bwMode="auto">
              <a:xfrm>
                <a:off x="2406650" y="3860800"/>
                <a:ext cx="187325" cy="87312"/>
              </a:xfrm>
              <a:custGeom>
                <a:avLst/>
                <a:gdLst>
                  <a:gd name="T0" fmla="*/ 25 w 101"/>
                  <a:gd name="T1" fmla="*/ 22 h 47"/>
                  <a:gd name="T2" fmla="*/ 21 w 101"/>
                  <a:gd name="T3" fmla="*/ 34 h 47"/>
                  <a:gd name="T4" fmla="*/ 14 w 101"/>
                  <a:gd name="T5" fmla="*/ 47 h 47"/>
                  <a:gd name="T6" fmla="*/ 1 w 101"/>
                  <a:gd name="T7" fmla="*/ 37 h 47"/>
                  <a:gd name="T8" fmla="*/ 9 w 101"/>
                  <a:gd name="T9" fmla="*/ 20 h 47"/>
                  <a:gd name="T10" fmla="*/ 39 w 101"/>
                  <a:gd name="T11" fmla="*/ 12 h 47"/>
                  <a:gd name="T12" fmla="*/ 74 w 101"/>
                  <a:gd name="T13" fmla="*/ 2 h 47"/>
                  <a:gd name="T14" fmla="*/ 92 w 101"/>
                  <a:gd name="T15" fmla="*/ 1 h 47"/>
                  <a:gd name="T16" fmla="*/ 101 w 101"/>
                  <a:gd name="T17" fmla="*/ 11 h 47"/>
                  <a:gd name="T18" fmla="*/ 87 w 101"/>
                  <a:gd name="T19" fmla="*/ 19 h 47"/>
                  <a:gd name="T20" fmla="*/ 74 w 101"/>
                  <a:gd name="T21" fmla="*/ 16 h 47"/>
                  <a:gd name="T22" fmla="*/ 63 w 101"/>
                  <a:gd name="T23" fmla="*/ 19 h 47"/>
                  <a:gd name="T24" fmla="*/ 34 w 101"/>
                  <a:gd name="T25" fmla="*/ 26 h 47"/>
                  <a:gd name="T26" fmla="*/ 25 w 101"/>
                  <a:gd name="T27" fmla="*/ 2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47">
                    <a:moveTo>
                      <a:pt x="25" y="22"/>
                    </a:moveTo>
                    <a:cubicBezTo>
                      <a:pt x="24" y="26"/>
                      <a:pt x="23" y="30"/>
                      <a:pt x="21" y="34"/>
                    </a:cubicBezTo>
                    <a:cubicBezTo>
                      <a:pt x="19" y="38"/>
                      <a:pt x="17" y="43"/>
                      <a:pt x="14" y="47"/>
                    </a:cubicBezTo>
                    <a:cubicBezTo>
                      <a:pt x="10" y="44"/>
                      <a:pt x="1" y="41"/>
                      <a:pt x="1" y="37"/>
                    </a:cubicBezTo>
                    <a:cubicBezTo>
                      <a:pt x="0" y="31"/>
                      <a:pt x="4" y="22"/>
                      <a:pt x="9" y="20"/>
                    </a:cubicBezTo>
                    <a:cubicBezTo>
                      <a:pt x="18" y="16"/>
                      <a:pt x="29" y="15"/>
                      <a:pt x="39" y="12"/>
                    </a:cubicBezTo>
                    <a:cubicBezTo>
                      <a:pt x="51" y="9"/>
                      <a:pt x="62" y="5"/>
                      <a:pt x="74" y="2"/>
                    </a:cubicBezTo>
                    <a:cubicBezTo>
                      <a:pt x="80" y="1"/>
                      <a:pt x="86" y="0"/>
                      <a:pt x="92" y="1"/>
                    </a:cubicBezTo>
                    <a:cubicBezTo>
                      <a:pt x="95" y="2"/>
                      <a:pt x="98" y="7"/>
                      <a:pt x="101" y="11"/>
                    </a:cubicBezTo>
                    <a:cubicBezTo>
                      <a:pt x="96" y="14"/>
                      <a:pt x="92" y="18"/>
                      <a:pt x="87" y="19"/>
                    </a:cubicBezTo>
                    <a:cubicBezTo>
                      <a:pt x="83" y="20"/>
                      <a:pt x="79" y="16"/>
                      <a:pt x="74" y="16"/>
                    </a:cubicBezTo>
                    <a:cubicBezTo>
                      <a:pt x="71" y="15"/>
                      <a:pt x="65" y="17"/>
                      <a:pt x="63" y="19"/>
                    </a:cubicBezTo>
                    <a:cubicBezTo>
                      <a:pt x="52" y="38"/>
                      <a:pt x="52" y="38"/>
                      <a:pt x="34" y="26"/>
                    </a:cubicBezTo>
                    <a:cubicBezTo>
                      <a:pt x="32" y="24"/>
                      <a:pt x="29" y="23"/>
                      <a:pt x="25" y="2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1" name="组合 50"/>
            <p:cNvGrpSpPr/>
            <p:nvPr/>
          </p:nvGrpSpPr>
          <p:grpSpPr>
            <a:xfrm>
              <a:off x="1913731" y="2720879"/>
              <a:ext cx="322262" cy="373062"/>
              <a:chOff x="2395538" y="2817813"/>
              <a:chExt cx="322262" cy="373062"/>
            </a:xfrm>
          </p:grpSpPr>
          <p:sp>
            <p:nvSpPr>
              <p:cNvPr id="52" name="Freeform 6"/>
              <p:cNvSpPr/>
              <p:nvPr/>
            </p:nvSpPr>
            <p:spPr bwMode="auto">
              <a:xfrm>
                <a:off x="2395538" y="2835275"/>
                <a:ext cx="296863" cy="355600"/>
              </a:xfrm>
              <a:custGeom>
                <a:avLst/>
                <a:gdLst>
                  <a:gd name="T0" fmla="*/ 114 w 161"/>
                  <a:gd name="T1" fmla="*/ 124 h 193"/>
                  <a:gd name="T2" fmla="*/ 58 w 161"/>
                  <a:gd name="T3" fmla="*/ 156 h 193"/>
                  <a:gd name="T4" fmla="*/ 38 w 161"/>
                  <a:gd name="T5" fmla="*/ 168 h 193"/>
                  <a:gd name="T6" fmla="*/ 18 w 161"/>
                  <a:gd name="T7" fmla="*/ 154 h 193"/>
                  <a:gd name="T8" fmla="*/ 21 w 161"/>
                  <a:gd name="T9" fmla="*/ 114 h 193"/>
                  <a:gd name="T10" fmla="*/ 15 w 161"/>
                  <a:gd name="T11" fmla="*/ 102 h 193"/>
                  <a:gd name="T12" fmla="*/ 13 w 161"/>
                  <a:gd name="T13" fmla="*/ 72 h 193"/>
                  <a:gd name="T14" fmla="*/ 30 w 161"/>
                  <a:gd name="T15" fmla="*/ 30 h 193"/>
                  <a:gd name="T16" fmla="*/ 41 w 161"/>
                  <a:gd name="T17" fmla="*/ 12 h 193"/>
                  <a:gd name="T18" fmla="*/ 55 w 161"/>
                  <a:gd name="T19" fmla="*/ 15 h 193"/>
                  <a:gd name="T20" fmla="*/ 60 w 161"/>
                  <a:gd name="T21" fmla="*/ 36 h 193"/>
                  <a:gd name="T22" fmla="*/ 61 w 161"/>
                  <a:gd name="T23" fmla="*/ 41 h 193"/>
                  <a:gd name="T24" fmla="*/ 68 w 161"/>
                  <a:gd name="T25" fmla="*/ 72 h 193"/>
                  <a:gd name="T26" fmla="*/ 51 w 161"/>
                  <a:gd name="T27" fmla="*/ 140 h 193"/>
                  <a:gd name="T28" fmla="*/ 69 w 161"/>
                  <a:gd name="T29" fmla="*/ 136 h 193"/>
                  <a:gd name="T30" fmla="*/ 60 w 161"/>
                  <a:gd name="T31" fmla="*/ 106 h 193"/>
                  <a:gd name="T32" fmla="*/ 66 w 161"/>
                  <a:gd name="T33" fmla="*/ 89 h 193"/>
                  <a:gd name="T34" fmla="*/ 83 w 161"/>
                  <a:gd name="T35" fmla="*/ 96 h 193"/>
                  <a:gd name="T36" fmla="*/ 79 w 161"/>
                  <a:gd name="T37" fmla="*/ 76 h 193"/>
                  <a:gd name="T38" fmla="*/ 96 w 161"/>
                  <a:gd name="T39" fmla="*/ 69 h 193"/>
                  <a:gd name="T40" fmla="*/ 82 w 161"/>
                  <a:gd name="T41" fmla="*/ 63 h 193"/>
                  <a:gd name="T42" fmla="*/ 102 w 161"/>
                  <a:gd name="T43" fmla="*/ 42 h 193"/>
                  <a:gd name="T44" fmla="*/ 97 w 161"/>
                  <a:gd name="T45" fmla="*/ 20 h 193"/>
                  <a:gd name="T46" fmla="*/ 101 w 161"/>
                  <a:gd name="T47" fmla="*/ 11 h 193"/>
                  <a:gd name="T48" fmla="*/ 115 w 161"/>
                  <a:gd name="T49" fmla="*/ 6 h 193"/>
                  <a:gd name="T50" fmla="*/ 140 w 161"/>
                  <a:gd name="T51" fmla="*/ 16 h 193"/>
                  <a:gd name="T52" fmla="*/ 124 w 161"/>
                  <a:gd name="T53" fmla="*/ 35 h 193"/>
                  <a:gd name="T54" fmla="*/ 136 w 161"/>
                  <a:gd name="T55" fmla="*/ 33 h 193"/>
                  <a:gd name="T56" fmla="*/ 152 w 161"/>
                  <a:gd name="T57" fmla="*/ 51 h 193"/>
                  <a:gd name="T58" fmla="*/ 148 w 161"/>
                  <a:gd name="T59" fmla="*/ 87 h 193"/>
                  <a:gd name="T60" fmla="*/ 149 w 161"/>
                  <a:gd name="T61" fmla="*/ 96 h 193"/>
                  <a:gd name="T62" fmla="*/ 148 w 161"/>
                  <a:gd name="T63" fmla="*/ 116 h 193"/>
                  <a:gd name="T64" fmla="*/ 141 w 161"/>
                  <a:gd name="T65" fmla="*/ 140 h 193"/>
                  <a:gd name="T66" fmla="*/ 143 w 161"/>
                  <a:gd name="T67" fmla="*/ 172 h 193"/>
                  <a:gd name="T68" fmla="*/ 121 w 161"/>
                  <a:gd name="T69" fmla="*/ 188 h 193"/>
                  <a:gd name="T70" fmla="*/ 87 w 161"/>
                  <a:gd name="T71" fmla="*/ 162 h 193"/>
                  <a:gd name="T72" fmla="*/ 88 w 161"/>
                  <a:gd name="T73" fmla="*/ 144 h 193"/>
                  <a:gd name="T74" fmla="*/ 103 w 161"/>
                  <a:gd name="T75" fmla="*/ 150 h 193"/>
                  <a:gd name="T76" fmla="*/ 107 w 161"/>
                  <a:gd name="T77" fmla="*/ 156 h 193"/>
                  <a:gd name="T78" fmla="*/ 114 w 161"/>
                  <a:gd name="T79" fmla="*/ 161 h 193"/>
                  <a:gd name="T80" fmla="*/ 118 w 161"/>
                  <a:gd name="T81" fmla="*/ 154 h 193"/>
                  <a:gd name="T82" fmla="*/ 114 w 161"/>
                  <a:gd name="T83" fmla="*/ 12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193">
                    <a:moveTo>
                      <a:pt x="114" y="124"/>
                    </a:moveTo>
                    <a:cubicBezTo>
                      <a:pt x="93" y="136"/>
                      <a:pt x="76" y="146"/>
                      <a:pt x="58" y="156"/>
                    </a:cubicBezTo>
                    <a:cubicBezTo>
                      <a:pt x="51" y="160"/>
                      <a:pt x="45" y="164"/>
                      <a:pt x="38" y="168"/>
                    </a:cubicBezTo>
                    <a:cubicBezTo>
                      <a:pt x="24" y="174"/>
                      <a:pt x="18" y="170"/>
                      <a:pt x="18" y="154"/>
                    </a:cubicBezTo>
                    <a:cubicBezTo>
                      <a:pt x="19" y="141"/>
                      <a:pt x="21" y="128"/>
                      <a:pt x="21" y="114"/>
                    </a:cubicBezTo>
                    <a:cubicBezTo>
                      <a:pt x="21" y="110"/>
                      <a:pt x="19" y="104"/>
                      <a:pt x="15" y="102"/>
                    </a:cubicBezTo>
                    <a:cubicBezTo>
                      <a:pt x="2" y="91"/>
                      <a:pt x="0" y="81"/>
                      <a:pt x="13" y="72"/>
                    </a:cubicBezTo>
                    <a:cubicBezTo>
                      <a:pt x="28" y="60"/>
                      <a:pt x="30" y="47"/>
                      <a:pt x="30" y="30"/>
                    </a:cubicBezTo>
                    <a:cubicBezTo>
                      <a:pt x="30" y="24"/>
                      <a:pt x="36" y="16"/>
                      <a:pt x="41" y="12"/>
                    </a:cubicBezTo>
                    <a:cubicBezTo>
                      <a:pt x="43" y="10"/>
                      <a:pt x="53" y="12"/>
                      <a:pt x="55" y="15"/>
                    </a:cubicBezTo>
                    <a:cubicBezTo>
                      <a:pt x="59" y="21"/>
                      <a:pt x="59" y="29"/>
                      <a:pt x="60" y="36"/>
                    </a:cubicBezTo>
                    <a:cubicBezTo>
                      <a:pt x="61" y="38"/>
                      <a:pt x="61" y="40"/>
                      <a:pt x="61" y="41"/>
                    </a:cubicBezTo>
                    <a:cubicBezTo>
                      <a:pt x="82" y="49"/>
                      <a:pt x="82" y="54"/>
                      <a:pt x="68" y="72"/>
                    </a:cubicBezTo>
                    <a:cubicBezTo>
                      <a:pt x="53" y="91"/>
                      <a:pt x="37" y="111"/>
                      <a:pt x="51" y="140"/>
                    </a:cubicBezTo>
                    <a:cubicBezTo>
                      <a:pt x="57" y="139"/>
                      <a:pt x="64" y="137"/>
                      <a:pt x="69" y="136"/>
                    </a:cubicBezTo>
                    <a:cubicBezTo>
                      <a:pt x="66" y="125"/>
                      <a:pt x="61" y="116"/>
                      <a:pt x="60" y="106"/>
                    </a:cubicBezTo>
                    <a:cubicBezTo>
                      <a:pt x="59" y="101"/>
                      <a:pt x="64" y="95"/>
                      <a:pt x="66" y="89"/>
                    </a:cubicBezTo>
                    <a:cubicBezTo>
                      <a:pt x="70" y="91"/>
                      <a:pt x="75" y="93"/>
                      <a:pt x="83" y="96"/>
                    </a:cubicBezTo>
                    <a:cubicBezTo>
                      <a:pt x="82" y="89"/>
                      <a:pt x="80" y="83"/>
                      <a:pt x="79" y="76"/>
                    </a:cubicBezTo>
                    <a:cubicBezTo>
                      <a:pt x="84" y="74"/>
                      <a:pt x="88" y="72"/>
                      <a:pt x="96" y="69"/>
                    </a:cubicBezTo>
                    <a:cubicBezTo>
                      <a:pt x="90" y="66"/>
                      <a:pt x="87" y="65"/>
                      <a:pt x="82" y="63"/>
                    </a:cubicBezTo>
                    <a:cubicBezTo>
                      <a:pt x="88" y="56"/>
                      <a:pt x="94" y="49"/>
                      <a:pt x="102" y="42"/>
                    </a:cubicBezTo>
                    <a:cubicBezTo>
                      <a:pt x="84" y="36"/>
                      <a:pt x="85" y="29"/>
                      <a:pt x="97" y="20"/>
                    </a:cubicBezTo>
                    <a:cubicBezTo>
                      <a:pt x="99" y="18"/>
                      <a:pt x="99" y="14"/>
                      <a:pt x="101" y="11"/>
                    </a:cubicBezTo>
                    <a:cubicBezTo>
                      <a:pt x="104" y="4"/>
                      <a:pt x="106" y="0"/>
                      <a:pt x="115" y="6"/>
                    </a:cubicBezTo>
                    <a:cubicBezTo>
                      <a:pt x="122" y="10"/>
                      <a:pt x="130" y="12"/>
                      <a:pt x="140" y="16"/>
                    </a:cubicBezTo>
                    <a:cubicBezTo>
                      <a:pt x="134" y="23"/>
                      <a:pt x="130" y="29"/>
                      <a:pt x="124" y="35"/>
                    </a:cubicBezTo>
                    <a:cubicBezTo>
                      <a:pt x="128" y="35"/>
                      <a:pt x="132" y="34"/>
                      <a:pt x="136" y="33"/>
                    </a:cubicBezTo>
                    <a:cubicBezTo>
                      <a:pt x="149" y="32"/>
                      <a:pt x="154" y="38"/>
                      <a:pt x="152" y="51"/>
                    </a:cubicBezTo>
                    <a:cubicBezTo>
                      <a:pt x="150" y="63"/>
                      <a:pt x="149" y="75"/>
                      <a:pt x="148" y="87"/>
                    </a:cubicBezTo>
                    <a:cubicBezTo>
                      <a:pt x="147" y="90"/>
                      <a:pt x="147" y="95"/>
                      <a:pt x="149" y="96"/>
                    </a:cubicBezTo>
                    <a:cubicBezTo>
                      <a:pt x="161" y="104"/>
                      <a:pt x="154" y="109"/>
                      <a:pt x="148" y="116"/>
                    </a:cubicBezTo>
                    <a:cubicBezTo>
                      <a:pt x="143" y="122"/>
                      <a:pt x="141" y="132"/>
                      <a:pt x="141" y="140"/>
                    </a:cubicBezTo>
                    <a:cubicBezTo>
                      <a:pt x="141" y="151"/>
                      <a:pt x="144" y="162"/>
                      <a:pt x="143" y="172"/>
                    </a:cubicBezTo>
                    <a:cubicBezTo>
                      <a:pt x="142" y="185"/>
                      <a:pt x="132" y="193"/>
                      <a:pt x="121" y="188"/>
                    </a:cubicBezTo>
                    <a:cubicBezTo>
                      <a:pt x="109" y="182"/>
                      <a:pt x="93" y="177"/>
                      <a:pt x="87" y="162"/>
                    </a:cubicBezTo>
                    <a:cubicBezTo>
                      <a:pt x="85" y="157"/>
                      <a:pt x="88" y="150"/>
                      <a:pt x="88" y="144"/>
                    </a:cubicBezTo>
                    <a:cubicBezTo>
                      <a:pt x="93" y="146"/>
                      <a:pt x="99" y="148"/>
                      <a:pt x="103" y="150"/>
                    </a:cubicBezTo>
                    <a:cubicBezTo>
                      <a:pt x="105" y="151"/>
                      <a:pt x="106" y="155"/>
                      <a:pt x="107" y="156"/>
                    </a:cubicBezTo>
                    <a:cubicBezTo>
                      <a:pt x="109" y="158"/>
                      <a:pt x="112" y="159"/>
                      <a:pt x="114" y="161"/>
                    </a:cubicBezTo>
                    <a:cubicBezTo>
                      <a:pt x="115" y="158"/>
                      <a:pt x="118" y="156"/>
                      <a:pt x="118" y="154"/>
                    </a:cubicBezTo>
                    <a:cubicBezTo>
                      <a:pt x="117" y="146"/>
                      <a:pt x="116" y="137"/>
                      <a:pt x="114" y="1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5"/>
              <p:cNvSpPr/>
              <p:nvPr/>
            </p:nvSpPr>
            <p:spPr bwMode="auto">
              <a:xfrm>
                <a:off x="2670175" y="2817813"/>
                <a:ext cx="47625" cy="61912"/>
              </a:xfrm>
              <a:custGeom>
                <a:avLst/>
                <a:gdLst>
                  <a:gd name="T0" fmla="*/ 9 w 25"/>
                  <a:gd name="T1" fmla="*/ 0 h 34"/>
                  <a:gd name="T2" fmla="*/ 24 w 25"/>
                  <a:gd name="T3" fmla="*/ 23 h 34"/>
                  <a:gd name="T4" fmla="*/ 11 w 25"/>
                  <a:gd name="T5" fmla="*/ 33 h 34"/>
                  <a:gd name="T6" fmla="*/ 0 w 25"/>
                  <a:gd name="T7" fmla="*/ 17 h 34"/>
                  <a:gd name="T8" fmla="*/ 9 w 25"/>
                  <a:gd name="T9" fmla="*/ 0 h 34"/>
                </a:gdLst>
                <a:ahLst/>
                <a:cxnLst>
                  <a:cxn ang="0">
                    <a:pos x="T0" y="T1"/>
                  </a:cxn>
                  <a:cxn ang="0">
                    <a:pos x="T2" y="T3"/>
                  </a:cxn>
                  <a:cxn ang="0">
                    <a:pos x="T4" y="T5"/>
                  </a:cxn>
                  <a:cxn ang="0">
                    <a:pos x="T6" y="T7"/>
                  </a:cxn>
                  <a:cxn ang="0">
                    <a:pos x="T8" y="T9"/>
                  </a:cxn>
                </a:cxnLst>
                <a:rect l="0" t="0" r="r" b="b"/>
                <a:pathLst>
                  <a:path w="25" h="34">
                    <a:moveTo>
                      <a:pt x="9" y="0"/>
                    </a:moveTo>
                    <a:cubicBezTo>
                      <a:pt x="16" y="10"/>
                      <a:pt x="22" y="16"/>
                      <a:pt x="24" y="23"/>
                    </a:cubicBezTo>
                    <a:cubicBezTo>
                      <a:pt x="25" y="24"/>
                      <a:pt x="16" y="32"/>
                      <a:pt x="11" y="33"/>
                    </a:cubicBezTo>
                    <a:cubicBezTo>
                      <a:pt x="0" y="34"/>
                      <a:pt x="0" y="24"/>
                      <a:pt x="0" y="17"/>
                    </a:cubicBezTo>
                    <a:cubicBezTo>
                      <a:pt x="0" y="13"/>
                      <a:pt x="4" y="9"/>
                      <a:pt x="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9" name="组合 58"/>
          <p:cNvGrpSpPr>
            <a:grpSpLocks noChangeAspect="1"/>
          </p:cNvGrpSpPr>
          <p:nvPr userDrawn="1"/>
        </p:nvGrpSpPr>
        <p:grpSpPr>
          <a:xfrm>
            <a:off x="1418480" y="6466911"/>
            <a:ext cx="593033" cy="144000"/>
            <a:chOff x="3565256" y="2734541"/>
            <a:chExt cx="1464463" cy="355600"/>
          </a:xfrm>
        </p:grpSpPr>
        <p:grpSp>
          <p:nvGrpSpPr>
            <p:cNvPr id="60" name="组合 59"/>
            <p:cNvGrpSpPr/>
            <p:nvPr/>
          </p:nvGrpSpPr>
          <p:grpSpPr>
            <a:xfrm>
              <a:off x="4005786" y="2749623"/>
              <a:ext cx="304800" cy="325437"/>
              <a:chOff x="2027238" y="3278188"/>
              <a:chExt cx="304800" cy="325437"/>
            </a:xfrm>
          </p:grpSpPr>
          <p:sp>
            <p:nvSpPr>
              <p:cNvPr id="88" name="Freeform 11"/>
              <p:cNvSpPr/>
              <p:nvPr/>
            </p:nvSpPr>
            <p:spPr bwMode="auto">
              <a:xfrm>
                <a:off x="2138363" y="3281363"/>
                <a:ext cx="193675" cy="322262"/>
              </a:xfrm>
              <a:custGeom>
                <a:avLst/>
                <a:gdLst>
                  <a:gd name="T0" fmla="*/ 23 w 105"/>
                  <a:gd name="T1" fmla="*/ 132 h 176"/>
                  <a:gd name="T2" fmla="*/ 15 w 105"/>
                  <a:gd name="T3" fmla="*/ 109 h 176"/>
                  <a:gd name="T4" fmla="*/ 34 w 105"/>
                  <a:gd name="T5" fmla="*/ 76 h 176"/>
                  <a:gd name="T6" fmla="*/ 27 w 105"/>
                  <a:gd name="T7" fmla="*/ 72 h 176"/>
                  <a:gd name="T8" fmla="*/ 20 w 105"/>
                  <a:gd name="T9" fmla="*/ 46 h 176"/>
                  <a:gd name="T10" fmla="*/ 29 w 105"/>
                  <a:gd name="T11" fmla="*/ 15 h 176"/>
                  <a:gd name="T12" fmla="*/ 42 w 105"/>
                  <a:gd name="T13" fmla="*/ 1 h 176"/>
                  <a:gd name="T14" fmla="*/ 56 w 105"/>
                  <a:gd name="T15" fmla="*/ 20 h 176"/>
                  <a:gd name="T16" fmla="*/ 48 w 105"/>
                  <a:gd name="T17" fmla="*/ 49 h 176"/>
                  <a:gd name="T18" fmla="*/ 82 w 105"/>
                  <a:gd name="T19" fmla="*/ 42 h 176"/>
                  <a:gd name="T20" fmla="*/ 104 w 105"/>
                  <a:gd name="T21" fmla="*/ 61 h 176"/>
                  <a:gd name="T22" fmla="*/ 101 w 105"/>
                  <a:gd name="T23" fmla="*/ 114 h 176"/>
                  <a:gd name="T24" fmla="*/ 92 w 105"/>
                  <a:gd name="T25" fmla="*/ 141 h 176"/>
                  <a:gd name="T26" fmla="*/ 51 w 105"/>
                  <a:gd name="T27" fmla="*/ 130 h 176"/>
                  <a:gd name="T28" fmla="*/ 11 w 105"/>
                  <a:gd name="T29" fmla="*/ 176 h 176"/>
                  <a:gd name="T30" fmla="*/ 7 w 105"/>
                  <a:gd name="T31" fmla="*/ 155 h 176"/>
                  <a:gd name="T32" fmla="*/ 23 w 105"/>
                  <a:gd name="T33" fmla="*/ 132 h 176"/>
                  <a:gd name="T34" fmla="*/ 47 w 105"/>
                  <a:gd name="T35" fmla="*/ 103 h 176"/>
                  <a:gd name="T36" fmla="*/ 62 w 105"/>
                  <a:gd name="T37" fmla="*/ 77 h 176"/>
                  <a:gd name="T38" fmla="*/ 67 w 105"/>
                  <a:gd name="T39" fmla="*/ 78 h 176"/>
                  <a:gd name="T40" fmla="*/ 68 w 105"/>
                  <a:gd name="T41" fmla="*/ 98 h 176"/>
                  <a:gd name="T42" fmla="*/ 59 w 105"/>
                  <a:gd name="T43" fmla="*/ 119 h 176"/>
                  <a:gd name="T44" fmla="*/ 63 w 105"/>
                  <a:gd name="T45" fmla="*/ 124 h 176"/>
                  <a:gd name="T46" fmla="*/ 80 w 105"/>
                  <a:gd name="T47" fmla="*/ 114 h 176"/>
                  <a:gd name="T48" fmla="*/ 79 w 105"/>
                  <a:gd name="T49" fmla="*/ 68 h 176"/>
                  <a:gd name="T50" fmla="*/ 74 w 105"/>
                  <a:gd name="T51" fmla="*/ 60 h 176"/>
                  <a:gd name="T52" fmla="*/ 36 w 105"/>
                  <a:gd name="T53" fmla="*/ 73 h 176"/>
                  <a:gd name="T54" fmla="*/ 40 w 105"/>
                  <a:gd name="T55" fmla="*/ 103 h 176"/>
                  <a:gd name="T56" fmla="*/ 23 w 105"/>
                  <a:gd name="T57"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 h="176">
                    <a:moveTo>
                      <a:pt x="23" y="132"/>
                    </a:moveTo>
                    <a:cubicBezTo>
                      <a:pt x="9" y="128"/>
                      <a:pt x="7" y="121"/>
                      <a:pt x="15" y="109"/>
                    </a:cubicBezTo>
                    <a:cubicBezTo>
                      <a:pt x="22" y="99"/>
                      <a:pt x="27" y="88"/>
                      <a:pt x="34" y="76"/>
                    </a:cubicBezTo>
                    <a:cubicBezTo>
                      <a:pt x="31" y="74"/>
                      <a:pt x="29" y="73"/>
                      <a:pt x="27" y="72"/>
                    </a:cubicBezTo>
                    <a:cubicBezTo>
                      <a:pt x="10" y="63"/>
                      <a:pt x="11" y="62"/>
                      <a:pt x="20" y="46"/>
                    </a:cubicBezTo>
                    <a:cubicBezTo>
                      <a:pt x="25" y="37"/>
                      <a:pt x="27" y="26"/>
                      <a:pt x="29" y="15"/>
                    </a:cubicBezTo>
                    <a:cubicBezTo>
                      <a:pt x="30" y="7"/>
                      <a:pt x="32" y="0"/>
                      <a:pt x="42" y="1"/>
                    </a:cubicBezTo>
                    <a:cubicBezTo>
                      <a:pt x="51" y="3"/>
                      <a:pt x="59" y="8"/>
                      <a:pt x="56" y="20"/>
                    </a:cubicBezTo>
                    <a:cubicBezTo>
                      <a:pt x="53" y="29"/>
                      <a:pt x="51" y="37"/>
                      <a:pt x="48" y="49"/>
                    </a:cubicBezTo>
                    <a:cubicBezTo>
                      <a:pt x="61" y="46"/>
                      <a:pt x="71" y="44"/>
                      <a:pt x="82" y="42"/>
                    </a:cubicBezTo>
                    <a:cubicBezTo>
                      <a:pt x="96" y="39"/>
                      <a:pt x="105" y="46"/>
                      <a:pt x="104" y="61"/>
                    </a:cubicBezTo>
                    <a:cubicBezTo>
                      <a:pt x="103" y="79"/>
                      <a:pt x="103" y="97"/>
                      <a:pt x="101" y="114"/>
                    </a:cubicBezTo>
                    <a:cubicBezTo>
                      <a:pt x="100" y="123"/>
                      <a:pt x="98" y="134"/>
                      <a:pt x="92" y="141"/>
                    </a:cubicBezTo>
                    <a:cubicBezTo>
                      <a:pt x="88" y="147"/>
                      <a:pt x="60" y="139"/>
                      <a:pt x="51" y="130"/>
                    </a:cubicBezTo>
                    <a:cubicBezTo>
                      <a:pt x="38" y="145"/>
                      <a:pt x="25" y="160"/>
                      <a:pt x="11" y="176"/>
                    </a:cubicBezTo>
                    <a:cubicBezTo>
                      <a:pt x="2" y="170"/>
                      <a:pt x="0" y="164"/>
                      <a:pt x="7" y="155"/>
                    </a:cubicBezTo>
                    <a:cubicBezTo>
                      <a:pt x="13" y="148"/>
                      <a:pt x="18" y="140"/>
                      <a:pt x="23" y="132"/>
                    </a:cubicBezTo>
                    <a:cubicBezTo>
                      <a:pt x="31" y="122"/>
                      <a:pt x="40" y="113"/>
                      <a:pt x="47" y="103"/>
                    </a:cubicBezTo>
                    <a:cubicBezTo>
                      <a:pt x="53" y="95"/>
                      <a:pt x="57" y="86"/>
                      <a:pt x="62" y="77"/>
                    </a:cubicBezTo>
                    <a:cubicBezTo>
                      <a:pt x="64" y="77"/>
                      <a:pt x="66" y="77"/>
                      <a:pt x="67" y="78"/>
                    </a:cubicBezTo>
                    <a:cubicBezTo>
                      <a:pt x="68" y="85"/>
                      <a:pt x="69" y="92"/>
                      <a:pt x="68" y="98"/>
                    </a:cubicBezTo>
                    <a:cubicBezTo>
                      <a:pt x="66" y="105"/>
                      <a:pt x="62" y="112"/>
                      <a:pt x="59" y="119"/>
                    </a:cubicBezTo>
                    <a:cubicBezTo>
                      <a:pt x="61" y="121"/>
                      <a:pt x="62" y="122"/>
                      <a:pt x="63" y="124"/>
                    </a:cubicBezTo>
                    <a:cubicBezTo>
                      <a:pt x="69" y="120"/>
                      <a:pt x="79" y="117"/>
                      <a:pt x="80" y="114"/>
                    </a:cubicBezTo>
                    <a:cubicBezTo>
                      <a:pt x="81" y="99"/>
                      <a:pt x="80" y="83"/>
                      <a:pt x="79" y="68"/>
                    </a:cubicBezTo>
                    <a:cubicBezTo>
                      <a:pt x="79" y="65"/>
                      <a:pt x="76" y="61"/>
                      <a:pt x="74" y="60"/>
                    </a:cubicBezTo>
                    <a:cubicBezTo>
                      <a:pt x="63" y="55"/>
                      <a:pt x="44" y="62"/>
                      <a:pt x="36" y="73"/>
                    </a:cubicBezTo>
                    <a:cubicBezTo>
                      <a:pt x="49" y="81"/>
                      <a:pt x="46" y="92"/>
                      <a:pt x="40" y="103"/>
                    </a:cubicBezTo>
                    <a:cubicBezTo>
                      <a:pt x="34" y="112"/>
                      <a:pt x="29" y="122"/>
                      <a:pt x="23" y="13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4"/>
              <p:cNvSpPr/>
              <p:nvPr/>
            </p:nvSpPr>
            <p:spPr bwMode="auto">
              <a:xfrm>
                <a:off x="2027238" y="3278188"/>
                <a:ext cx="123825" cy="290512"/>
              </a:xfrm>
              <a:custGeom>
                <a:avLst/>
                <a:gdLst>
                  <a:gd name="T0" fmla="*/ 67 w 67"/>
                  <a:gd name="T1" fmla="*/ 50 h 158"/>
                  <a:gd name="T2" fmla="*/ 56 w 67"/>
                  <a:gd name="T3" fmla="*/ 69 h 158"/>
                  <a:gd name="T4" fmla="*/ 61 w 67"/>
                  <a:gd name="T5" fmla="*/ 84 h 158"/>
                  <a:gd name="T6" fmla="*/ 56 w 67"/>
                  <a:gd name="T7" fmla="*/ 105 h 158"/>
                  <a:gd name="T8" fmla="*/ 55 w 67"/>
                  <a:gd name="T9" fmla="*/ 132 h 158"/>
                  <a:gd name="T10" fmla="*/ 48 w 67"/>
                  <a:gd name="T11" fmla="*/ 155 h 158"/>
                  <a:gd name="T12" fmla="*/ 31 w 67"/>
                  <a:gd name="T13" fmla="*/ 139 h 158"/>
                  <a:gd name="T14" fmla="*/ 30 w 67"/>
                  <a:gd name="T15" fmla="*/ 137 h 158"/>
                  <a:gd name="T16" fmla="*/ 15 w 67"/>
                  <a:gd name="T17" fmla="*/ 144 h 158"/>
                  <a:gd name="T18" fmla="*/ 4 w 67"/>
                  <a:gd name="T19" fmla="*/ 139 h 158"/>
                  <a:gd name="T20" fmla="*/ 10 w 67"/>
                  <a:gd name="T21" fmla="*/ 130 h 158"/>
                  <a:gd name="T22" fmla="*/ 36 w 67"/>
                  <a:gd name="T23" fmla="*/ 80 h 158"/>
                  <a:gd name="T24" fmla="*/ 22 w 67"/>
                  <a:gd name="T25" fmla="*/ 90 h 158"/>
                  <a:gd name="T26" fmla="*/ 2 w 67"/>
                  <a:gd name="T27" fmla="*/ 90 h 158"/>
                  <a:gd name="T28" fmla="*/ 5 w 67"/>
                  <a:gd name="T29" fmla="*/ 75 h 158"/>
                  <a:gd name="T30" fmla="*/ 24 w 67"/>
                  <a:gd name="T31" fmla="*/ 27 h 158"/>
                  <a:gd name="T32" fmla="*/ 40 w 67"/>
                  <a:gd name="T33" fmla="*/ 35 h 158"/>
                  <a:gd name="T34" fmla="*/ 40 w 67"/>
                  <a:gd name="T35" fmla="*/ 0 h 158"/>
                  <a:gd name="T36" fmla="*/ 59 w 67"/>
                  <a:gd name="T37" fmla="*/ 21 h 158"/>
                  <a:gd name="T38" fmla="*/ 63 w 67"/>
                  <a:gd name="T39" fmla="*/ 49 h 158"/>
                  <a:gd name="T40" fmla="*/ 67 w 67"/>
                  <a:gd name="T41" fmla="*/ 5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158">
                    <a:moveTo>
                      <a:pt x="67" y="50"/>
                    </a:moveTo>
                    <a:cubicBezTo>
                      <a:pt x="63" y="56"/>
                      <a:pt x="58" y="62"/>
                      <a:pt x="56" y="69"/>
                    </a:cubicBezTo>
                    <a:cubicBezTo>
                      <a:pt x="55" y="72"/>
                      <a:pt x="46" y="83"/>
                      <a:pt x="61" y="84"/>
                    </a:cubicBezTo>
                    <a:cubicBezTo>
                      <a:pt x="59" y="91"/>
                      <a:pt x="57" y="98"/>
                      <a:pt x="56" y="105"/>
                    </a:cubicBezTo>
                    <a:cubicBezTo>
                      <a:pt x="55" y="114"/>
                      <a:pt x="52" y="124"/>
                      <a:pt x="55" y="132"/>
                    </a:cubicBezTo>
                    <a:cubicBezTo>
                      <a:pt x="58" y="143"/>
                      <a:pt x="60" y="152"/>
                      <a:pt x="48" y="155"/>
                    </a:cubicBezTo>
                    <a:cubicBezTo>
                      <a:pt x="37" y="158"/>
                      <a:pt x="33" y="149"/>
                      <a:pt x="31" y="139"/>
                    </a:cubicBezTo>
                    <a:cubicBezTo>
                      <a:pt x="31" y="138"/>
                      <a:pt x="30" y="138"/>
                      <a:pt x="30" y="137"/>
                    </a:cubicBezTo>
                    <a:cubicBezTo>
                      <a:pt x="25" y="139"/>
                      <a:pt x="20" y="143"/>
                      <a:pt x="15" y="144"/>
                    </a:cubicBezTo>
                    <a:cubicBezTo>
                      <a:pt x="12" y="144"/>
                      <a:pt x="8" y="141"/>
                      <a:pt x="4" y="139"/>
                    </a:cubicBezTo>
                    <a:cubicBezTo>
                      <a:pt x="6" y="136"/>
                      <a:pt x="7" y="132"/>
                      <a:pt x="10" y="130"/>
                    </a:cubicBezTo>
                    <a:cubicBezTo>
                      <a:pt x="33" y="116"/>
                      <a:pt x="34" y="113"/>
                      <a:pt x="36" y="80"/>
                    </a:cubicBezTo>
                    <a:cubicBezTo>
                      <a:pt x="30" y="84"/>
                      <a:pt x="25" y="86"/>
                      <a:pt x="22" y="90"/>
                    </a:cubicBezTo>
                    <a:cubicBezTo>
                      <a:pt x="15" y="100"/>
                      <a:pt x="8" y="95"/>
                      <a:pt x="2" y="90"/>
                    </a:cubicBezTo>
                    <a:cubicBezTo>
                      <a:pt x="0" y="88"/>
                      <a:pt x="3" y="80"/>
                      <a:pt x="5" y="75"/>
                    </a:cubicBezTo>
                    <a:cubicBezTo>
                      <a:pt x="10" y="60"/>
                      <a:pt x="17" y="44"/>
                      <a:pt x="24" y="27"/>
                    </a:cubicBezTo>
                    <a:cubicBezTo>
                      <a:pt x="27" y="28"/>
                      <a:pt x="33" y="32"/>
                      <a:pt x="40" y="35"/>
                    </a:cubicBezTo>
                    <a:cubicBezTo>
                      <a:pt x="40" y="24"/>
                      <a:pt x="40" y="13"/>
                      <a:pt x="40" y="0"/>
                    </a:cubicBezTo>
                    <a:cubicBezTo>
                      <a:pt x="55" y="2"/>
                      <a:pt x="59" y="10"/>
                      <a:pt x="59" y="21"/>
                    </a:cubicBezTo>
                    <a:cubicBezTo>
                      <a:pt x="60" y="31"/>
                      <a:pt x="62" y="40"/>
                      <a:pt x="63" y="49"/>
                    </a:cubicBezTo>
                    <a:cubicBezTo>
                      <a:pt x="65" y="49"/>
                      <a:pt x="66" y="50"/>
                      <a:pt x="67" y="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1" name="组合 60"/>
            <p:cNvGrpSpPr/>
            <p:nvPr/>
          </p:nvGrpSpPr>
          <p:grpSpPr>
            <a:xfrm>
              <a:off x="4389166" y="2771054"/>
              <a:ext cx="261938" cy="282575"/>
              <a:chOff x="2032000" y="3644900"/>
              <a:chExt cx="261938" cy="282575"/>
            </a:xfrm>
          </p:grpSpPr>
          <p:sp>
            <p:nvSpPr>
              <p:cNvPr id="69" name="Freeform 12"/>
              <p:cNvSpPr>
                <a:spLocks noEditPoints="1"/>
              </p:cNvSpPr>
              <p:nvPr/>
            </p:nvSpPr>
            <p:spPr bwMode="auto">
              <a:xfrm>
                <a:off x="2098675" y="3644900"/>
                <a:ext cx="195263" cy="282575"/>
              </a:xfrm>
              <a:custGeom>
                <a:avLst/>
                <a:gdLst>
                  <a:gd name="T0" fmla="*/ 57 w 106"/>
                  <a:gd name="T1" fmla="*/ 120 h 154"/>
                  <a:gd name="T2" fmla="*/ 77 w 106"/>
                  <a:gd name="T3" fmla="*/ 121 h 154"/>
                  <a:gd name="T4" fmla="*/ 77 w 106"/>
                  <a:gd name="T5" fmla="*/ 68 h 154"/>
                  <a:gd name="T6" fmla="*/ 39 w 106"/>
                  <a:gd name="T7" fmla="*/ 65 h 154"/>
                  <a:gd name="T8" fmla="*/ 48 w 106"/>
                  <a:gd name="T9" fmla="*/ 75 h 154"/>
                  <a:gd name="T10" fmla="*/ 65 w 106"/>
                  <a:gd name="T11" fmla="*/ 81 h 154"/>
                  <a:gd name="T12" fmla="*/ 69 w 106"/>
                  <a:gd name="T13" fmla="*/ 96 h 154"/>
                  <a:gd name="T14" fmla="*/ 57 w 106"/>
                  <a:gd name="T15" fmla="*/ 98 h 154"/>
                  <a:gd name="T16" fmla="*/ 38 w 106"/>
                  <a:gd name="T17" fmla="*/ 91 h 154"/>
                  <a:gd name="T18" fmla="*/ 13 w 106"/>
                  <a:gd name="T19" fmla="*/ 154 h 154"/>
                  <a:gd name="T20" fmla="*/ 9 w 106"/>
                  <a:gd name="T21" fmla="*/ 127 h 154"/>
                  <a:gd name="T22" fmla="*/ 28 w 106"/>
                  <a:gd name="T23" fmla="*/ 47 h 154"/>
                  <a:gd name="T24" fmla="*/ 20 w 106"/>
                  <a:gd name="T25" fmla="*/ 39 h 154"/>
                  <a:gd name="T26" fmla="*/ 53 w 106"/>
                  <a:gd name="T27" fmla="*/ 16 h 154"/>
                  <a:gd name="T28" fmla="*/ 92 w 106"/>
                  <a:gd name="T29" fmla="*/ 38 h 154"/>
                  <a:gd name="T30" fmla="*/ 104 w 106"/>
                  <a:gd name="T31" fmla="*/ 125 h 154"/>
                  <a:gd name="T32" fmla="*/ 85 w 106"/>
                  <a:gd name="T33" fmla="*/ 142 h 154"/>
                  <a:gd name="T34" fmla="*/ 56 w 106"/>
                  <a:gd name="T35" fmla="*/ 122 h 154"/>
                  <a:gd name="T36" fmla="*/ 57 w 106"/>
                  <a:gd name="T37" fmla="*/ 120 h 154"/>
                  <a:gd name="T38" fmla="*/ 42 w 106"/>
                  <a:gd name="T39" fmla="*/ 52 h 154"/>
                  <a:gd name="T40" fmla="*/ 74 w 106"/>
                  <a:gd name="T41" fmla="*/ 47 h 154"/>
                  <a:gd name="T42" fmla="*/ 71 w 106"/>
                  <a:gd name="T43" fmla="*/ 25 h 154"/>
                  <a:gd name="T44" fmla="*/ 42 w 106"/>
                  <a:gd name="T45" fmla="*/ 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154">
                    <a:moveTo>
                      <a:pt x="57" y="120"/>
                    </a:moveTo>
                    <a:cubicBezTo>
                      <a:pt x="64" y="120"/>
                      <a:pt x="70" y="120"/>
                      <a:pt x="77" y="121"/>
                    </a:cubicBezTo>
                    <a:cubicBezTo>
                      <a:pt x="77" y="103"/>
                      <a:pt x="77" y="85"/>
                      <a:pt x="77" y="68"/>
                    </a:cubicBezTo>
                    <a:cubicBezTo>
                      <a:pt x="65" y="67"/>
                      <a:pt x="54" y="66"/>
                      <a:pt x="39" y="65"/>
                    </a:cubicBezTo>
                    <a:cubicBezTo>
                      <a:pt x="42" y="69"/>
                      <a:pt x="45" y="73"/>
                      <a:pt x="48" y="75"/>
                    </a:cubicBezTo>
                    <a:cubicBezTo>
                      <a:pt x="53" y="78"/>
                      <a:pt x="61" y="78"/>
                      <a:pt x="65" y="81"/>
                    </a:cubicBezTo>
                    <a:cubicBezTo>
                      <a:pt x="68" y="84"/>
                      <a:pt x="68" y="91"/>
                      <a:pt x="69" y="96"/>
                    </a:cubicBezTo>
                    <a:cubicBezTo>
                      <a:pt x="65" y="97"/>
                      <a:pt x="61" y="99"/>
                      <a:pt x="57" y="98"/>
                    </a:cubicBezTo>
                    <a:cubicBezTo>
                      <a:pt x="51" y="97"/>
                      <a:pt x="46" y="94"/>
                      <a:pt x="38" y="91"/>
                    </a:cubicBezTo>
                    <a:cubicBezTo>
                      <a:pt x="36" y="115"/>
                      <a:pt x="30" y="137"/>
                      <a:pt x="13" y="154"/>
                    </a:cubicBezTo>
                    <a:cubicBezTo>
                      <a:pt x="0" y="146"/>
                      <a:pt x="2" y="136"/>
                      <a:pt x="9" y="127"/>
                    </a:cubicBezTo>
                    <a:cubicBezTo>
                      <a:pt x="29" y="104"/>
                      <a:pt x="24" y="75"/>
                      <a:pt x="28" y="47"/>
                    </a:cubicBezTo>
                    <a:cubicBezTo>
                      <a:pt x="28" y="45"/>
                      <a:pt x="23" y="42"/>
                      <a:pt x="20" y="39"/>
                    </a:cubicBezTo>
                    <a:cubicBezTo>
                      <a:pt x="24" y="23"/>
                      <a:pt x="40" y="21"/>
                      <a:pt x="53" y="16"/>
                    </a:cubicBezTo>
                    <a:cubicBezTo>
                      <a:pt x="89" y="0"/>
                      <a:pt x="89" y="0"/>
                      <a:pt x="92" y="38"/>
                    </a:cubicBezTo>
                    <a:cubicBezTo>
                      <a:pt x="95" y="67"/>
                      <a:pt x="100" y="96"/>
                      <a:pt x="104" y="125"/>
                    </a:cubicBezTo>
                    <a:cubicBezTo>
                      <a:pt x="106" y="139"/>
                      <a:pt x="98" y="148"/>
                      <a:pt x="85" y="142"/>
                    </a:cubicBezTo>
                    <a:cubicBezTo>
                      <a:pt x="75" y="137"/>
                      <a:pt x="65" y="129"/>
                      <a:pt x="56" y="122"/>
                    </a:cubicBezTo>
                    <a:cubicBezTo>
                      <a:pt x="56" y="122"/>
                      <a:pt x="56" y="121"/>
                      <a:pt x="57" y="120"/>
                    </a:cubicBezTo>
                    <a:close/>
                    <a:moveTo>
                      <a:pt x="42" y="52"/>
                    </a:moveTo>
                    <a:cubicBezTo>
                      <a:pt x="52" y="51"/>
                      <a:pt x="62" y="49"/>
                      <a:pt x="74" y="47"/>
                    </a:cubicBezTo>
                    <a:cubicBezTo>
                      <a:pt x="73" y="40"/>
                      <a:pt x="72" y="32"/>
                      <a:pt x="71" y="25"/>
                    </a:cubicBezTo>
                    <a:cubicBezTo>
                      <a:pt x="46" y="23"/>
                      <a:pt x="36" y="33"/>
                      <a:pt x="42" y="5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p:nvPr/>
            </p:nvSpPr>
            <p:spPr bwMode="auto">
              <a:xfrm>
                <a:off x="2032000" y="3706813"/>
                <a:ext cx="92075" cy="160337"/>
              </a:xfrm>
              <a:custGeom>
                <a:avLst/>
                <a:gdLst>
                  <a:gd name="T0" fmla="*/ 14 w 50"/>
                  <a:gd name="T1" fmla="*/ 16 h 87"/>
                  <a:gd name="T2" fmla="*/ 39 w 50"/>
                  <a:gd name="T3" fmla="*/ 3 h 87"/>
                  <a:gd name="T4" fmla="*/ 49 w 50"/>
                  <a:gd name="T5" fmla="*/ 22 h 87"/>
                  <a:gd name="T6" fmla="*/ 47 w 50"/>
                  <a:gd name="T7" fmla="*/ 75 h 87"/>
                  <a:gd name="T8" fmla="*/ 46 w 50"/>
                  <a:gd name="T9" fmla="*/ 81 h 87"/>
                  <a:gd name="T10" fmla="*/ 11 w 50"/>
                  <a:gd name="T11" fmla="*/ 86 h 87"/>
                  <a:gd name="T12" fmla="*/ 1 w 50"/>
                  <a:gd name="T13" fmla="*/ 66 h 87"/>
                  <a:gd name="T14" fmla="*/ 3 w 50"/>
                  <a:gd name="T15" fmla="*/ 39 h 87"/>
                  <a:gd name="T16" fmla="*/ 14 w 50"/>
                  <a:gd name="T17" fmla="*/ 31 h 87"/>
                  <a:gd name="T18" fmla="*/ 31 w 50"/>
                  <a:gd name="T19" fmla="*/ 30 h 87"/>
                  <a:gd name="T20" fmla="*/ 33 w 50"/>
                  <a:gd name="T21" fmla="*/ 23 h 87"/>
                  <a:gd name="T22" fmla="*/ 17 w 50"/>
                  <a:gd name="T23" fmla="*/ 17 h 87"/>
                  <a:gd name="T24" fmla="*/ 14 w 50"/>
                  <a:gd name="T25" fmla="*/ 1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87">
                    <a:moveTo>
                      <a:pt x="14" y="16"/>
                    </a:moveTo>
                    <a:cubicBezTo>
                      <a:pt x="19" y="4"/>
                      <a:pt x="29" y="0"/>
                      <a:pt x="39" y="3"/>
                    </a:cubicBezTo>
                    <a:cubicBezTo>
                      <a:pt x="44" y="5"/>
                      <a:pt x="49" y="15"/>
                      <a:pt x="49" y="22"/>
                    </a:cubicBezTo>
                    <a:cubicBezTo>
                      <a:pt x="50" y="39"/>
                      <a:pt x="48" y="57"/>
                      <a:pt x="47" y="75"/>
                    </a:cubicBezTo>
                    <a:cubicBezTo>
                      <a:pt x="47" y="77"/>
                      <a:pt x="47" y="81"/>
                      <a:pt x="46" y="81"/>
                    </a:cubicBezTo>
                    <a:cubicBezTo>
                      <a:pt x="34" y="83"/>
                      <a:pt x="22" y="87"/>
                      <a:pt x="11" y="86"/>
                    </a:cubicBezTo>
                    <a:cubicBezTo>
                      <a:pt x="7" y="86"/>
                      <a:pt x="3" y="73"/>
                      <a:pt x="1" y="66"/>
                    </a:cubicBezTo>
                    <a:cubicBezTo>
                      <a:pt x="0" y="57"/>
                      <a:pt x="1" y="48"/>
                      <a:pt x="3" y="39"/>
                    </a:cubicBezTo>
                    <a:cubicBezTo>
                      <a:pt x="4" y="36"/>
                      <a:pt x="10" y="32"/>
                      <a:pt x="14" y="31"/>
                    </a:cubicBezTo>
                    <a:cubicBezTo>
                      <a:pt x="19" y="29"/>
                      <a:pt x="25" y="31"/>
                      <a:pt x="31" y="30"/>
                    </a:cubicBezTo>
                    <a:cubicBezTo>
                      <a:pt x="32" y="30"/>
                      <a:pt x="33" y="23"/>
                      <a:pt x="33" y="23"/>
                    </a:cubicBezTo>
                    <a:cubicBezTo>
                      <a:pt x="28" y="21"/>
                      <a:pt x="22" y="19"/>
                      <a:pt x="17" y="17"/>
                    </a:cubicBezTo>
                    <a:cubicBezTo>
                      <a:pt x="17" y="17"/>
                      <a:pt x="16" y="17"/>
                      <a:pt x="14" y="1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3565256" y="2755179"/>
              <a:ext cx="361950" cy="314325"/>
              <a:chOff x="1449388" y="2736253"/>
              <a:chExt cx="361950" cy="314325"/>
            </a:xfrm>
          </p:grpSpPr>
          <p:sp>
            <p:nvSpPr>
              <p:cNvPr id="67" name="Freeform 7"/>
              <p:cNvSpPr/>
              <p:nvPr/>
            </p:nvSpPr>
            <p:spPr bwMode="auto">
              <a:xfrm>
                <a:off x="1449388" y="2736253"/>
                <a:ext cx="361950" cy="314325"/>
              </a:xfrm>
              <a:custGeom>
                <a:avLst/>
                <a:gdLst>
                  <a:gd name="T0" fmla="*/ 92 w 196"/>
                  <a:gd name="T1" fmla="*/ 81 h 171"/>
                  <a:gd name="T2" fmla="*/ 100 w 196"/>
                  <a:gd name="T3" fmla="*/ 63 h 171"/>
                  <a:gd name="T4" fmla="*/ 111 w 196"/>
                  <a:gd name="T5" fmla="*/ 58 h 171"/>
                  <a:gd name="T6" fmla="*/ 110 w 196"/>
                  <a:gd name="T7" fmla="*/ 54 h 171"/>
                  <a:gd name="T8" fmla="*/ 97 w 196"/>
                  <a:gd name="T9" fmla="*/ 53 h 171"/>
                  <a:gd name="T10" fmla="*/ 126 w 196"/>
                  <a:gd name="T11" fmla="*/ 0 h 171"/>
                  <a:gd name="T12" fmla="*/ 128 w 196"/>
                  <a:gd name="T13" fmla="*/ 22 h 171"/>
                  <a:gd name="T14" fmla="*/ 139 w 196"/>
                  <a:gd name="T15" fmla="*/ 18 h 171"/>
                  <a:gd name="T16" fmla="*/ 154 w 196"/>
                  <a:gd name="T17" fmla="*/ 19 h 171"/>
                  <a:gd name="T18" fmla="*/ 152 w 196"/>
                  <a:gd name="T19" fmla="*/ 35 h 171"/>
                  <a:gd name="T20" fmla="*/ 134 w 196"/>
                  <a:gd name="T21" fmla="*/ 59 h 171"/>
                  <a:gd name="T22" fmla="*/ 129 w 196"/>
                  <a:gd name="T23" fmla="*/ 68 h 171"/>
                  <a:gd name="T24" fmla="*/ 162 w 196"/>
                  <a:gd name="T25" fmla="*/ 73 h 171"/>
                  <a:gd name="T26" fmla="*/ 176 w 196"/>
                  <a:gd name="T27" fmla="*/ 73 h 171"/>
                  <a:gd name="T28" fmla="*/ 196 w 196"/>
                  <a:gd name="T29" fmla="*/ 80 h 171"/>
                  <a:gd name="T30" fmla="*/ 193 w 196"/>
                  <a:gd name="T31" fmla="*/ 87 h 171"/>
                  <a:gd name="T32" fmla="*/ 166 w 196"/>
                  <a:gd name="T33" fmla="*/ 96 h 171"/>
                  <a:gd name="T34" fmla="*/ 139 w 196"/>
                  <a:gd name="T35" fmla="*/ 87 h 171"/>
                  <a:gd name="T36" fmla="*/ 107 w 196"/>
                  <a:gd name="T37" fmla="*/ 98 h 171"/>
                  <a:gd name="T38" fmla="*/ 70 w 196"/>
                  <a:gd name="T39" fmla="*/ 129 h 171"/>
                  <a:gd name="T40" fmla="*/ 62 w 196"/>
                  <a:gd name="T41" fmla="*/ 144 h 171"/>
                  <a:gd name="T42" fmla="*/ 43 w 196"/>
                  <a:gd name="T43" fmla="*/ 170 h 171"/>
                  <a:gd name="T44" fmla="*/ 23 w 196"/>
                  <a:gd name="T45" fmla="*/ 154 h 171"/>
                  <a:gd name="T46" fmla="*/ 5 w 196"/>
                  <a:gd name="T47" fmla="*/ 166 h 171"/>
                  <a:gd name="T48" fmla="*/ 0 w 196"/>
                  <a:gd name="T49" fmla="*/ 163 h 171"/>
                  <a:gd name="T50" fmla="*/ 6 w 196"/>
                  <a:gd name="T51" fmla="*/ 141 h 171"/>
                  <a:gd name="T52" fmla="*/ 20 w 196"/>
                  <a:gd name="T53" fmla="*/ 114 h 171"/>
                  <a:gd name="T54" fmla="*/ 18 w 196"/>
                  <a:gd name="T55" fmla="*/ 97 h 171"/>
                  <a:gd name="T56" fmla="*/ 22 w 196"/>
                  <a:gd name="T57" fmla="*/ 66 h 171"/>
                  <a:gd name="T58" fmla="*/ 42 w 196"/>
                  <a:gd name="T59" fmla="*/ 25 h 171"/>
                  <a:gd name="T60" fmla="*/ 55 w 196"/>
                  <a:gd name="T61" fmla="*/ 5 h 171"/>
                  <a:gd name="T62" fmla="*/ 69 w 196"/>
                  <a:gd name="T63" fmla="*/ 29 h 171"/>
                  <a:gd name="T64" fmla="*/ 69 w 196"/>
                  <a:gd name="T65" fmla="*/ 35 h 171"/>
                  <a:gd name="T66" fmla="*/ 66 w 196"/>
                  <a:gd name="T67" fmla="*/ 86 h 171"/>
                  <a:gd name="T68" fmla="*/ 69 w 196"/>
                  <a:gd name="T69" fmla="*/ 93 h 171"/>
                  <a:gd name="T70" fmla="*/ 78 w 196"/>
                  <a:gd name="T71" fmla="*/ 93 h 171"/>
                  <a:gd name="T72" fmla="*/ 92 w 196"/>
                  <a:gd name="T73" fmla="*/ 8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171">
                    <a:moveTo>
                      <a:pt x="92" y="81"/>
                    </a:moveTo>
                    <a:cubicBezTo>
                      <a:pt x="84" y="67"/>
                      <a:pt x="84" y="66"/>
                      <a:pt x="100" y="63"/>
                    </a:cubicBezTo>
                    <a:cubicBezTo>
                      <a:pt x="104" y="62"/>
                      <a:pt x="108" y="59"/>
                      <a:pt x="111" y="58"/>
                    </a:cubicBezTo>
                    <a:cubicBezTo>
                      <a:pt x="111" y="56"/>
                      <a:pt x="111" y="55"/>
                      <a:pt x="110" y="54"/>
                    </a:cubicBezTo>
                    <a:cubicBezTo>
                      <a:pt x="106" y="54"/>
                      <a:pt x="101" y="53"/>
                      <a:pt x="97" y="53"/>
                    </a:cubicBezTo>
                    <a:cubicBezTo>
                      <a:pt x="93" y="40"/>
                      <a:pt x="102" y="23"/>
                      <a:pt x="126" y="0"/>
                    </a:cubicBezTo>
                    <a:cubicBezTo>
                      <a:pt x="127" y="8"/>
                      <a:pt x="127" y="14"/>
                      <a:pt x="128" y="22"/>
                    </a:cubicBezTo>
                    <a:cubicBezTo>
                      <a:pt x="131" y="21"/>
                      <a:pt x="135" y="19"/>
                      <a:pt x="139" y="18"/>
                    </a:cubicBezTo>
                    <a:cubicBezTo>
                      <a:pt x="144" y="18"/>
                      <a:pt x="149" y="19"/>
                      <a:pt x="154" y="19"/>
                    </a:cubicBezTo>
                    <a:cubicBezTo>
                      <a:pt x="153" y="24"/>
                      <a:pt x="155" y="31"/>
                      <a:pt x="152" y="35"/>
                    </a:cubicBezTo>
                    <a:cubicBezTo>
                      <a:pt x="147" y="44"/>
                      <a:pt x="140" y="51"/>
                      <a:pt x="134" y="59"/>
                    </a:cubicBezTo>
                    <a:cubicBezTo>
                      <a:pt x="133" y="60"/>
                      <a:pt x="132" y="63"/>
                      <a:pt x="129" y="68"/>
                    </a:cubicBezTo>
                    <a:cubicBezTo>
                      <a:pt x="141" y="70"/>
                      <a:pt x="152" y="72"/>
                      <a:pt x="162" y="73"/>
                    </a:cubicBezTo>
                    <a:cubicBezTo>
                      <a:pt x="167" y="74"/>
                      <a:pt x="171" y="72"/>
                      <a:pt x="176" y="73"/>
                    </a:cubicBezTo>
                    <a:cubicBezTo>
                      <a:pt x="183" y="74"/>
                      <a:pt x="189" y="77"/>
                      <a:pt x="196" y="80"/>
                    </a:cubicBezTo>
                    <a:cubicBezTo>
                      <a:pt x="196" y="80"/>
                      <a:pt x="195" y="86"/>
                      <a:pt x="193" y="87"/>
                    </a:cubicBezTo>
                    <a:cubicBezTo>
                      <a:pt x="185" y="91"/>
                      <a:pt x="179" y="101"/>
                      <a:pt x="166" y="96"/>
                    </a:cubicBezTo>
                    <a:cubicBezTo>
                      <a:pt x="158" y="92"/>
                      <a:pt x="149" y="90"/>
                      <a:pt x="139" y="87"/>
                    </a:cubicBezTo>
                    <a:cubicBezTo>
                      <a:pt x="127" y="84"/>
                      <a:pt x="117" y="88"/>
                      <a:pt x="107" y="98"/>
                    </a:cubicBezTo>
                    <a:cubicBezTo>
                      <a:pt x="96" y="109"/>
                      <a:pt x="82" y="118"/>
                      <a:pt x="70" y="129"/>
                    </a:cubicBezTo>
                    <a:cubicBezTo>
                      <a:pt x="65" y="133"/>
                      <a:pt x="61" y="139"/>
                      <a:pt x="62" y="144"/>
                    </a:cubicBezTo>
                    <a:cubicBezTo>
                      <a:pt x="62" y="159"/>
                      <a:pt x="56" y="169"/>
                      <a:pt x="43" y="170"/>
                    </a:cubicBezTo>
                    <a:cubicBezTo>
                      <a:pt x="37" y="171"/>
                      <a:pt x="30" y="160"/>
                      <a:pt x="23" y="154"/>
                    </a:cubicBezTo>
                    <a:cubicBezTo>
                      <a:pt x="18" y="157"/>
                      <a:pt x="11" y="161"/>
                      <a:pt x="5" y="166"/>
                    </a:cubicBezTo>
                    <a:cubicBezTo>
                      <a:pt x="3" y="165"/>
                      <a:pt x="2" y="164"/>
                      <a:pt x="0" y="163"/>
                    </a:cubicBezTo>
                    <a:cubicBezTo>
                      <a:pt x="2" y="155"/>
                      <a:pt x="3" y="148"/>
                      <a:pt x="6" y="141"/>
                    </a:cubicBezTo>
                    <a:cubicBezTo>
                      <a:pt x="10" y="132"/>
                      <a:pt x="15" y="123"/>
                      <a:pt x="20" y="114"/>
                    </a:cubicBezTo>
                    <a:cubicBezTo>
                      <a:pt x="23" y="108"/>
                      <a:pt x="24" y="104"/>
                      <a:pt x="18" y="97"/>
                    </a:cubicBezTo>
                    <a:cubicBezTo>
                      <a:pt x="7" y="85"/>
                      <a:pt x="8" y="75"/>
                      <a:pt x="22" y="66"/>
                    </a:cubicBezTo>
                    <a:cubicBezTo>
                      <a:pt x="38" y="56"/>
                      <a:pt x="41" y="42"/>
                      <a:pt x="42" y="25"/>
                    </a:cubicBezTo>
                    <a:cubicBezTo>
                      <a:pt x="43" y="17"/>
                      <a:pt x="39" y="3"/>
                      <a:pt x="55" y="5"/>
                    </a:cubicBezTo>
                    <a:cubicBezTo>
                      <a:pt x="68" y="7"/>
                      <a:pt x="72" y="16"/>
                      <a:pt x="69" y="29"/>
                    </a:cubicBezTo>
                    <a:cubicBezTo>
                      <a:pt x="69" y="31"/>
                      <a:pt x="68" y="33"/>
                      <a:pt x="69" y="35"/>
                    </a:cubicBezTo>
                    <a:cubicBezTo>
                      <a:pt x="79" y="52"/>
                      <a:pt x="82" y="70"/>
                      <a:pt x="66" y="86"/>
                    </a:cubicBezTo>
                    <a:cubicBezTo>
                      <a:pt x="65" y="87"/>
                      <a:pt x="67" y="92"/>
                      <a:pt x="69" y="93"/>
                    </a:cubicBezTo>
                    <a:cubicBezTo>
                      <a:pt x="71" y="94"/>
                      <a:pt x="76" y="94"/>
                      <a:pt x="78" y="93"/>
                    </a:cubicBezTo>
                    <a:cubicBezTo>
                      <a:pt x="83" y="90"/>
                      <a:pt x="87" y="85"/>
                      <a:pt x="92" y="8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8"/>
              <p:cNvSpPr/>
              <p:nvPr/>
            </p:nvSpPr>
            <p:spPr bwMode="auto">
              <a:xfrm>
                <a:off x="1604963" y="2921990"/>
                <a:ext cx="141288" cy="119062"/>
              </a:xfrm>
              <a:custGeom>
                <a:avLst/>
                <a:gdLst>
                  <a:gd name="T0" fmla="*/ 49 w 77"/>
                  <a:gd name="T1" fmla="*/ 27 h 65"/>
                  <a:gd name="T2" fmla="*/ 31 w 77"/>
                  <a:gd name="T3" fmla="*/ 49 h 65"/>
                  <a:gd name="T4" fmla="*/ 22 w 77"/>
                  <a:gd name="T5" fmla="*/ 65 h 65"/>
                  <a:gd name="T6" fmla="*/ 8 w 77"/>
                  <a:gd name="T7" fmla="*/ 56 h 65"/>
                  <a:gd name="T8" fmla="*/ 26 w 77"/>
                  <a:gd name="T9" fmla="*/ 16 h 65"/>
                  <a:gd name="T10" fmla="*/ 55 w 77"/>
                  <a:gd name="T11" fmla="*/ 4 h 65"/>
                  <a:gd name="T12" fmla="*/ 72 w 77"/>
                  <a:gd name="T13" fmla="*/ 3 h 65"/>
                  <a:gd name="T14" fmla="*/ 76 w 77"/>
                  <a:gd name="T15" fmla="*/ 20 h 65"/>
                  <a:gd name="T16" fmla="*/ 76 w 77"/>
                  <a:gd name="T17" fmla="*/ 43 h 65"/>
                  <a:gd name="T18" fmla="*/ 68 w 77"/>
                  <a:gd name="T19" fmla="*/ 57 h 65"/>
                  <a:gd name="T20" fmla="*/ 47 w 77"/>
                  <a:gd name="T21" fmla="*/ 57 h 65"/>
                  <a:gd name="T22" fmla="*/ 40 w 77"/>
                  <a:gd name="T23" fmla="*/ 40 h 65"/>
                  <a:gd name="T24" fmla="*/ 49 w 77"/>
                  <a:gd name="T25"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65">
                    <a:moveTo>
                      <a:pt x="49" y="27"/>
                    </a:moveTo>
                    <a:cubicBezTo>
                      <a:pt x="36" y="29"/>
                      <a:pt x="27" y="34"/>
                      <a:pt x="31" y="49"/>
                    </a:cubicBezTo>
                    <a:cubicBezTo>
                      <a:pt x="32" y="54"/>
                      <a:pt x="25" y="60"/>
                      <a:pt x="22" y="65"/>
                    </a:cubicBezTo>
                    <a:cubicBezTo>
                      <a:pt x="17" y="62"/>
                      <a:pt x="10" y="60"/>
                      <a:pt x="8" y="56"/>
                    </a:cubicBezTo>
                    <a:cubicBezTo>
                      <a:pt x="0" y="36"/>
                      <a:pt x="6" y="24"/>
                      <a:pt x="26" y="16"/>
                    </a:cubicBezTo>
                    <a:cubicBezTo>
                      <a:pt x="36" y="13"/>
                      <a:pt x="45" y="7"/>
                      <a:pt x="55" y="4"/>
                    </a:cubicBezTo>
                    <a:cubicBezTo>
                      <a:pt x="60" y="2"/>
                      <a:pt x="69" y="0"/>
                      <a:pt x="72" y="3"/>
                    </a:cubicBezTo>
                    <a:cubicBezTo>
                      <a:pt x="76" y="6"/>
                      <a:pt x="77" y="14"/>
                      <a:pt x="76" y="20"/>
                    </a:cubicBezTo>
                    <a:cubicBezTo>
                      <a:pt x="74" y="28"/>
                      <a:pt x="68" y="35"/>
                      <a:pt x="76" y="43"/>
                    </a:cubicBezTo>
                    <a:cubicBezTo>
                      <a:pt x="77" y="44"/>
                      <a:pt x="72" y="56"/>
                      <a:pt x="68" y="57"/>
                    </a:cubicBezTo>
                    <a:cubicBezTo>
                      <a:pt x="62" y="60"/>
                      <a:pt x="54" y="58"/>
                      <a:pt x="47" y="57"/>
                    </a:cubicBezTo>
                    <a:cubicBezTo>
                      <a:pt x="37" y="55"/>
                      <a:pt x="35" y="49"/>
                      <a:pt x="40" y="40"/>
                    </a:cubicBezTo>
                    <a:cubicBezTo>
                      <a:pt x="43" y="36"/>
                      <a:pt x="46" y="31"/>
                      <a:pt x="49"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4729682" y="2734541"/>
              <a:ext cx="300037" cy="355600"/>
              <a:chOff x="2008188" y="3970338"/>
              <a:chExt cx="300037" cy="355600"/>
            </a:xfrm>
          </p:grpSpPr>
          <p:sp>
            <p:nvSpPr>
              <p:cNvPr id="64" name="Freeform 8"/>
              <p:cNvSpPr/>
              <p:nvPr/>
            </p:nvSpPr>
            <p:spPr bwMode="auto">
              <a:xfrm>
                <a:off x="2008188" y="3970338"/>
                <a:ext cx="280988" cy="355600"/>
              </a:xfrm>
              <a:custGeom>
                <a:avLst/>
                <a:gdLst>
                  <a:gd name="T0" fmla="*/ 70 w 152"/>
                  <a:gd name="T1" fmla="*/ 159 h 194"/>
                  <a:gd name="T2" fmla="*/ 48 w 152"/>
                  <a:gd name="T3" fmla="*/ 163 h 194"/>
                  <a:gd name="T4" fmla="*/ 67 w 152"/>
                  <a:gd name="T5" fmla="*/ 136 h 194"/>
                  <a:gd name="T6" fmla="*/ 56 w 152"/>
                  <a:gd name="T7" fmla="*/ 129 h 194"/>
                  <a:gd name="T8" fmla="*/ 113 w 152"/>
                  <a:gd name="T9" fmla="*/ 97 h 194"/>
                  <a:gd name="T10" fmla="*/ 111 w 152"/>
                  <a:gd name="T11" fmla="*/ 92 h 194"/>
                  <a:gd name="T12" fmla="*/ 84 w 152"/>
                  <a:gd name="T13" fmla="*/ 104 h 194"/>
                  <a:gd name="T14" fmla="*/ 54 w 152"/>
                  <a:gd name="T15" fmla="*/ 95 h 194"/>
                  <a:gd name="T16" fmla="*/ 46 w 152"/>
                  <a:gd name="T17" fmla="*/ 88 h 194"/>
                  <a:gd name="T18" fmla="*/ 40 w 152"/>
                  <a:gd name="T19" fmla="*/ 116 h 194"/>
                  <a:gd name="T20" fmla="*/ 40 w 152"/>
                  <a:gd name="T21" fmla="*/ 176 h 194"/>
                  <a:gd name="T22" fmla="*/ 33 w 152"/>
                  <a:gd name="T23" fmla="*/ 185 h 194"/>
                  <a:gd name="T24" fmla="*/ 12 w 152"/>
                  <a:gd name="T25" fmla="*/ 176 h 194"/>
                  <a:gd name="T26" fmla="*/ 12 w 152"/>
                  <a:gd name="T27" fmla="*/ 152 h 194"/>
                  <a:gd name="T28" fmla="*/ 2 w 152"/>
                  <a:gd name="T29" fmla="*/ 126 h 194"/>
                  <a:gd name="T30" fmla="*/ 2 w 152"/>
                  <a:gd name="T31" fmla="*/ 113 h 194"/>
                  <a:gd name="T32" fmla="*/ 24 w 152"/>
                  <a:gd name="T33" fmla="*/ 83 h 194"/>
                  <a:gd name="T34" fmla="*/ 6 w 152"/>
                  <a:gd name="T35" fmla="*/ 76 h 194"/>
                  <a:gd name="T36" fmla="*/ 40 w 152"/>
                  <a:gd name="T37" fmla="*/ 24 h 194"/>
                  <a:gd name="T38" fmla="*/ 46 w 152"/>
                  <a:gd name="T39" fmla="*/ 22 h 194"/>
                  <a:gd name="T40" fmla="*/ 51 w 152"/>
                  <a:gd name="T41" fmla="*/ 30 h 194"/>
                  <a:gd name="T42" fmla="*/ 45 w 152"/>
                  <a:gd name="T43" fmla="*/ 49 h 194"/>
                  <a:gd name="T44" fmla="*/ 56 w 152"/>
                  <a:gd name="T45" fmla="*/ 65 h 194"/>
                  <a:gd name="T46" fmla="*/ 54 w 152"/>
                  <a:gd name="T47" fmla="*/ 84 h 194"/>
                  <a:gd name="T48" fmla="*/ 58 w 152"/>
                  <a:gd name="T49" fmla="*/ 86 h 194"/>
                  <a:gd name="T50" fmla="*/ 76 w 152"/>
                  <a:gd name="T51" fmla="*/ 62 h 194"/>
                  <a:gd name="T52" fmla="*/ 59 w 152"/>
                  <a:gd name="T53" fmla="*/ 58 h 194"/>
                  <a:gd name="T54" fmla="*/ 91 w 152"/>
                  <a:gd name="T55" fmla="*/ 3 h 194"/>
                  <a:gd name="T56" fmla="*/ 113 w 152"/>
                  <a:gd name="T57" fmla="*/ 28 h 194"/>
                  <a:gd name="T58" fmla="*/ 123 w 152"/>
                  <a:gd name="T59" fmla="*/ 31 h 194"/>
                  <a:gd name="T60" fmla="*/ 125 w 152"/>
                  <a:gd name="T61" fmla="*/ 35 h 194"/>
                  <a:gd name="T62" fmla="*/ 101 w 152"/>
                  <a:gd name="T63" fmla="*/ 51 h 194"/>
                  <a:gd name="T64" fmla="*/ 134 w 152"/>
                  <a:gd name="T65" fmla="*/ 57 h 194"/>
                  <a:gd name="T66" fmla="*/ 142 w 152"/>
                  <a:gd name="T67" fmla="*/ 78 h 194"/>
                  <a:gd name="T68" fmla="*/ 140 w 152"/>
                  <a:gd name="T69" fmla="*/ 88 h 194"/>
                  <a:gd name="T70" fmla="*/ 136 w 152"/>
                  <a:gd name="T71" fmla="*/ 98 h 194"/>
                  <a:gd name="T72" fmla="*/ 108 w 152"/>
                  <a:gd name="T73" fmla="*/ 113 h 194"/>
                  <a:gd name="T74" fmla="*/ 78 w 152"/>
                  <a:gd name="T75" fmla="*/ 131 h 194"/>
                  <a:gd name="T76" fmla="*/ 103 w 152"/>
                  <a:gd name="T77" fmla="*/ 171 h 194"/>
                  <a:gd name="T78" fmla="*/ 134 w 152"/>
                  <a:gd name="T79" fmla="*/ 160 h 194"/>
                  <a:gd name="T80" fmla="*/ 143 w 152"/>
                  <a:gd name="T81" fmla="*/ 159 h 194"/>
                  <a:gd name="T82" fmla="*/ 148 w 152"/>
                  <a:gd name="T83" fmla="*/ 169 h 194"/>
                  <a:gd name="T84" fmla="*/ 132 w 152"/>
                  <a:gd name="T85" fmla="*/ 185 h 194"/>
                  <a:gd name="T86" fmla="*/ 70 w 152"/>
                  <a:gd name="T87" fmla="*/ 1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194">
                    <a:moveTo>
                      <a:pt x="70" y="159"/>
                    </a:moveTo>
                    <a:cubicBezTo>
                      <a:pt x="65" y="172"/>
                      <a:pt x="58" y="175"/>
                      <a:pt x="48" y="163"/>
                    </a:cubicBezTo>
                    <a:cubicBezTo>
                      <a:pt x="54" y="154"/>
                      <a:pt x="60" y="146"/>
                      <a:pt x="67" y="136"/>
                    </a:cubicBezTo>
                    <a:cubicBezTo>
                      <a:pt x="64" y="134"/>
                      <a:pt x="61" y="132"/>
                      <a:pt x="56" y="129"/>
                    </a:cubicBezTo>
                    <a:cubicBezTo>
                      <a:pt x="76" y="118"/>
                      <a:pt x="94" y="107"/>
                      <a:pt x="113" y="97"/>
                    </a:cubicBezTo>
                    <a:cubicBezTo>
                      <a:pt x="112" y="95"/>
                      <a:pt x="111" y="94"/>
                      <a:pt x="111" y="92"/>
                    </a:cubicBezTo>
                    <a:cubicBezTo>
                      <a:pt x="102" y="96"/>
                      <a:pt x="92" y="99"/>
                      <a:pt x="84" y="104"/>
                    </a:cubicBezTo>
                    <a:cubicBezTo>
                      <a:pt x="64" y="114"/>
                      <a:pt x="64" y="115"/>
                      <a:pt x="54" y="95"/>
                    </a:cubicBezTo>
                    <a:cubicBezTo>
                      <a:pt x="53" y="93"/>
                      <a:pt x="52" y="91"/>
                      <a:pt x="46" y="88"/>
                    </a:cubicBezTo>
                    <a:cubicBezTo>
                      <a:pt x="44" y="97"/>
                      <a:pt x="40" y="106"/>
                      <a:pt x="40" y="116"/>
                    </a:cubicBezTo>
                    <a:cubicBezTo>
                      <a:pt x="39" y="136"/>
                      <a:pt x="41" y="156"/>
                      <a:pt x="40" y="176"/>
                    </a:cubicBezTo>
                    <a:cubicBezTo>
                      <a:pt x="40" y="179"/>
                      <a:pt x="34" y="186"/>
                      <a:pt x="33" y="185"/>
                    </a:cubicBezTo>
                    <a:cubicBezTo>
                      <a:pt x="26" y="182"/>
                      <a:pt x="13" y="191"/>
                      <a:pt x="12" y="176"/>
                    </a:cubicBezTo>
                    <a:cubicBezTo>
                      <a:pt x="11" y="168"/>
                      <a:pt x="12" y="160"/>
                      <a:pt x="12" y="152"/>
                    </a:cubicBezTo>
                    <a:cubicBezTo>
                      <a:pt x="13" y="142"/>
                      <a:pt x="15" y="131"/>
                      <a:pt x="2" y="126"/>
                    </a:cubicBezTo>
                    <a:cubicBezTo>
                      <a:pt x="1" y="125"/>
                      <a:pt x="0" y="116"/>
                      <a:pt x="2" y="113"/>
                    </a:cubicBezTo>
                    <a:cubicBezTo>
                      <a:pt x="8" y="103"/>
                      <a:pt x="16" y="93"/>
                      <a:pt x="24" y="83"/>
                    </a:cubicBezTo>
                    <a:cubicBezTo>
                      <a:pt x="18" y="80"/>
                      <a:pt x="12" y="78"/>
                      <a:pt x="6" y="76"/>
                    </a:cubicBezTo>
                    <a:cubicBezTo>
                      <a:pt x="18" y="58"/>
                      <a:pt x="29" y="41"/>
                      <a:pt x="40" y="24"/>
                    </a:cubicBezTo>
                    <a:cubicBezTo>
                      <a:pt x="41" y="23"/>
                      <a:pt x="46" y="21"/>
                      <a:pt x="46" y="22"/>
                    </a:cubicBezTo>
                    <a:cubicBezTo>
                      <a:pt x="48" y="24"/>
                      <a:pt x="51" y="27"/>
                      <a:pt x="51" y="30"/>
                    </a:cubicBezTo>
                    <a:cubicBezTo>
                      <a:pt x="49" y="37"/>
                      <a:pt x="45" y="45"/>
                      <a:pt x="45" y="49"/>
                    </a:cubicBezTo>
                    <a:cubicBezTo>
                      <a:pt x="49" y="54"/>
                      <a:pt x="54" y="59"/>
                      <a:pt x="56" y="65"/>
                    </a:cubicBezTo>
                    <a:cubicBezTo>
                      <a:pt x="57" y="71"/>
                      <a:pt x="55" y="78"/>
                      <a:pt x="54" y="84"/>
                    </a:cubicBezTo>
                    <a:cubicBezTo>
                      <a:pt x="55" y="85"/>
                      <a:pt x="57" y="85"/>
                      <a:pt x="58" y="86"/>
                    </a:cubicBezTo>
                    <a:cubicBezTo>
                      <a:pt x="64" y="78"/>
                      <a:pt x="69" y="71"/>
                      <a:pt x="76" y="62"/>
                    </a:cubicBezTo>
                    <a:cubicBezTo>
                      <a:pt x="68" y="60"/>
                      <a:pt x="64" y="59"/>
                      <a:pt x="59" y="58"/>
                    </a:cubicBezTo>
                    <a:cubicBezTo>
                      <a:pt x="86" y="48"/>
                      <a:pt x="92" y="27"/>
                      <a:pt x="91" y="3"/>
                    </a:cubicBezTo>
                    <a:cubicBezTo>
                      <a:pt x="108" y="0"/>
                      <a:pt x="115" y="9"/>
                      <a:pt x="113" y="28"/>
                    </a:cubicBezTo>
                    <a:cubicBezTo>
                      <a:pt x="116" y="29"/>
                      <a:pt x="120" y="30"/>
                      <a:pt x="123" y="31"/>
                    </a:cubicBezTo>
                    <a:cubicBezTo>
                      <a:pt x="124" y="33"/>
                      <a:pt x="124" y="34"/>
                      <a:pt x="125" y="35"/>
                    </a:cubicBezTo>
                    <a:cubicBezTo>
                      <a:pt x="117" y="41"/>
                      <a:pt x="109" y="46"/>
                      <a:pt x="101" y="51"/>
                    </a:cubicBezTo>
                    <a:cubicBezTo>
                      <a:pt x="112" y="53"/>
                      <a:pt x="123" y="54"/>
                      <a:pt x="134" y="57"/>
                    </a:cubicBezTo>
                    <a:cubicBezTo>
                      <a:pt x="144" y="60"/>
                      <a:pt x="152" y="66"/>
                      <a:pt x="142" y="78"/>
                    </a:cubicBezTo>
                    <a:cubicBezTo>
                      <a:pt x="141" y="80"/>
                      <a:pt x="141" y="85"/>
                      <a:pt x="140" y="88"/>
                    </a:cubicBezTo>
                    <a:cubicBezTo>
                      <a:pt x="139" y="92"/>
                      <a:pt x="136" y="99"/>
                      <a:pt x="136" y="98"/>
                    </a:cubicBezTo>
                    <a:cubicBezTo>
                      <a:pt x="122" y="95"/>
                      <a:pt x="120" y="111"/>
                      <a:pt x="108" y="113"/>
                    </a:cubicBezTo>
                    <a:cubicBezTo>
                      <a:pt x="97" y="115"/>
                      <a:pt x="85" y="122"/>
                      <a:pt x="78" y="131"/>
                    </a:cubicBezTo>
                    <a:cubicBezTo>
                      <a:pt x="69" y="145"/>
                      <a:pt x="85" y="168"/>
                      <a:pt x="103" y="171"/>
                    </a:cubicBezTo>
                    <a:cubicBezTo>
                      <a:pt x="114" y="173"/>
                      <a:pt x="129" y="178"/>
                      <a:pt x="134" y="160"/>
                    </a:cubicBezTo>
                    <a:cubicBezTo>
                      <a:pt x="135" y="159"/>
                      <a:pt x="141" y="157"/>
                      <a:pt x="143" y="159"/>
                    </a:cubicBezTo>
                    <a:cubicBezTo>
                      <a:pt x="145" y="161"/>
                      <a:pt x="149" y="167"/>
                      <a:pt x="148" y="169"/>
                    </a:cubicBezTo>
                    <a:cubicBezTo>
                      <a:pt x="144" y="175"/>
                      <a:pt x="138" y="184"/>
                      <a:pt x="132" y="185"/>
                    </a:cubicBezTo>
                    <a:cubicBezTo>
                      <a:pt x="101" y="194"/>
                      <a:pt x="87" y="187"/>
                      <a:pt x="70" y="15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4"/>
              <p:cNvSpPr/>
              <p:nvPr/>
            </p:nvSpPr>
            <p:spPr bwMode="auto">
              <a:xfrm>
                <a:off x="2241550" y="4183063"/>
                <a:ext cx="66675" cy="42862"/>
              </a:xfrm>
              <a:custGeom>
                <a:avLst/>
                <a:gdLst>
                  <a:gd name="T0" fmla="*/ 0 w 36"/>
                  <a:gd name="T1" fmla="*/ 13 h 23"/>
                  <a:gd name="T2" fmla="*/ 25 w 36"/>
                  <a:gd name="T3" fmla="*/ 3 h 23"/>
                  <a:gd name="T4" fmla="*/ 32 w 36"/>
                  <a:gd name="T5" fmla="*/ 19 h 23"/>
                  <a:gd name="T6" fmla="*/ 18 w 36"/>
                  <a:gd name="T7" fmla="*/ 22 h 23"/>
                  <a:gd name="T8" fmla="*/ 0 w 36"/>
                  <a:gd name="T9" fmla="*/ 13 h 23"/>
                </a:gdLst>
                <a:ahLst/>
                <a:cxnLst>
                  <a:cxn ang="0">
                    <a:pos x="T0" y="T1"/>
                  </a:cxn>
                  <a:cxn ang="0">
                    <a:pos x="T2" y="T3"/>
                  </a:cxn>
                  <a:cxn ang="0">
                    <a:pos x="T4" y="T5"/>
                  </a:cxn>
                  <a:cxn ang="0">
                    <a:pos x="T6" y="T7"/>
                  </a:cxn>
                  <a:cxn ang="0">
                    <a:pos x="T8" y="T9"/>
                  </a:cxn>
                </a:cxnLst>
                <a:rect l="0" t="0" r="r" b="b"/>
                <a:pathLst>
                  <a:path w="36" h="23">
                    <a:moveTo>
                      <a:pt x="0" y="13"/>
                    </a:moveTo>
                    <a:cubicBezTo>
                      <a:pt x="5" y="1"/>
                      <a:pt x="14" y="0"/>
                      <a:pt x="25" y="3"/>
                    </a:cubicBezTo>
                    <a:cubicBezTo>
                      <a:pt x="33" y="5"/>
                      <a:pt x="36" y="12"/>
                      <a:pt x="32" y="19"/>
                    </a:cubicBezTo>
                    <a:cubicBezTo>
                      <a:pt x="30" y="22"/>
                      <a:pt x="23" y="23"/>
                      <a:pt x="18" y="22"/>
                    </a:cubicBezTo>
                    <a:cubicBezTo>
                      <a:pt x="12" y="21"/>
                      <a:pt x="6" y="17"/>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7"/>
              <p:cNvSpPr/>
              <p:nvPr/>
            </p:nvSpPr>
            <p:spPr bwMode="auto">
              <a:xfrm>
                <a:off x="2165350" y="4214813"/>
                <a:ext cx="53975" cy="38100"/>
              </a:xfrm>
              <a:custGeom>
                <a:avLst/>
                <a:gdLst>
                  <a:gd name="T0" fmla="*/ 0 w 29"/>
                  <a:gd name="T1" fmla="*/ 11 h 21"/>
                  <a:gd name="T2" fmla="*/ 29 w 29"/>
                  <a:gd name="T3" fmla="*/ 0 h 21"/>
                  <a:gd name="T4" fmla="*/ 0 w 29"/>
                  <a:gd name="T5" fmla="*/ 11 h 21"/>
                </a:gdLst>
                <a:ahLst/>
                <a:cxnLst>
                  <a:cxn ang="0">
                    <a:pos x="T0" y="T1"/>
                  </a:cxn>
                  <a:cxn ang="0">
                    <a:pos x="T2" y="T3"/>
                  </a:cxn>
                  <a:cxn ang="0">
                    <a:pos x="T4" y="T5"/>
                  </a:cxn>
                </a:cxnLst>
                <a:rect l="0" t="0" r="r" b="b"/>
                <a:pathLst>
                  <a:path w="29" h="21">
                    <a:moveTo>
                      <a:pt x="0" y="11"/>
                    </a:moveTo>
                    <a:cubicBezTo>
                      <a:pt x="7" y="0"/>
                      <a:pt x="18" y="0"/>
                      <a:pt x="29" y="0"/>
                    </a:cubicBezTo>
                    <a:cubicBezTo>
                      <a:pt x="24" y="19"/>
                      <a:pt x="21" y="21"/>
                      <a:pt x="0"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90" name="图片占位符 6"/>
          <p:cNvSpPr>
            <a:spLocks noGrp="1" noChangeAspect="1"/>
          </p:cNvSpPr>
          <p:nvPr>
            <p:ph type="pic" sz="quarter" idx="10"/>
          </p:nvPr>
        </p:nvSpPr>
        <p:spPr>
          <a:xfrm>
            <a:off x="1114722" y="1132945"/>
            <a:ext cx="1735608" cy="2315510"/>
          </a:xfrm>
        </p:spPr>
        <p:txBody>
          <a:bodyPr/>
          <a:lstStyle/>
          <a:p>
            <a:endParaRPr lang="zh-CN" altLang="en-US" dirty="0"/>
          </a:p>
        </p:txBody>
      </p:sp>
      <p:sp>
        <p:nvSpPr>
          <p:cNvPr id="91" name="图片占位符 6"/>
          <p:cNvSpPr>
            <a:spLocks noGrp="1" noChangeAspect="1"/>
          </p:cNvSpPr>
          <p:nvPr>
            <p:ph type="pic" sz="quarter" idx="13"/>
          </p:nvPr>
        </p:nvSpPr>
        <p:spPr>
          <a:xfrm>
            <a:off x="9351363" y="3674135"/>
            <a:ext cx="1755000" cy="2341381"/>
          </a:xfrm>
        </p:spPr>
        <p:txBody>
          <a:bodyPr/>
          <a:lstStyle/>
          <a:p>
            <a:endParaRPr lang="zh-CN" altLang="en-US" dirty="0"/>
          </a:p>
        </p:txBody>
      </p:sp>
      <p:sp>
        <p:nvSpPr>
          <p:cNvPr id="92" name="任意多边形: 形状 91"/>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dirty="0">
              <a:solidFill>
                <a:schemeClr val="accent3"/>
              </a:solidFill>
              <a:cs typeface="+mn-ea"/>
              <a:sym typeface="+mn-lt"/>
            </a:endParaRPr>
          </a:p>
        </p:txBody>
      </p:sp>
      <p:sp>
        <p:nvSpPr>
          <p:cNvPr id="93" name="标题 1"/>
          <p:cNvSpPr>
            <a:spLocks noGrp="1"/>
          </p:cNvSpPr>
          <p:nvPr>
            <p:ph type="title"/>
          </p:nvPr>
        </p:nvSpPr>
        <p:spPr>
          <a:xfrm>
            <a:off x="1091255" y="237834"/>
            <a:ext cx="8168208" cy="790865"/>
          </a:xfrm>
        </p:spPr>
        <p:txBody>
          <a:bodyPr wrap="square" lIns="0" tIns="0" rIns="0" bIns="0">
            <a:normAutofit/>
          </a:bodyPr>
          <a:lstStyle>
            <a:lvl1pPr>
              <a:defRPr sz="3200" b="1">
                <a:solidFill>
                  <a:schemeClr val="accent1"/>
                </a:solidFill>
              </a:defRPr>
            </a:lvl1pPr>
          </a:lstStyle>
          <a:p>
            <a:r>
              <a:rPr lang="zh-CN" altLang="en-US" dirty="0"/>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图片">
    <p:spTree>
      <p:nvGrpSpPr>
        <p:cNvPr id="1" name=""/>
        <p:cNvGrpSpPr/>
        <p:nvPr/>
      </p:nvGrpSpPr>
      <p:grpSpPr>
        <a:xfrm>
          <a:off x="0" y="0"/>
          <a:ext cx="0" cy="0"/>
          <a:chOff x="0" y="0"/>
          <a:chExt cx="0" cy="0"/>
        </a:xfrm>
      </p:grpSpPr>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t>‹#›</a:t>
            </a:fld>
            <a:endParaRPr lang="zh-CN" altLang="en-US" dirty="0"/>
          </a:p>
        </p:txBody>
      </p:sp>
      <p:grpSp>
        <p:nvGrpSpPr>
          <p:cNvPr id="47" name="组合 46"/>
          <p:cNvGrpSpPr>
            <a:grpSpLocks noChangeAspect="1"/>
          </p:cNvGrpSpPr>
          <p:nvPr userDrawn="1"/>
        </p:nvGrpSpPr>
        <p:grpSpPr>
          <a:xfrm>
            <a:off x="667474" y="6466911"/>
            <a:ext cx="514410" cy="144000"/>
            <a:chOff x="1913731" y="2709767"/>
            <a:chExt cx="1412079" cy="395287"/>
          </a:xfrm>
        </p:grpSpPr>
        <p:sp>
          <p:nvSpPr>
            <p:cNvPr id="48" name="Freeform 9"/>
            <p:cNvSpPr>
              <a:spLocks noEditPoints="1"/>
            </p:cNvSpPr>
            <p:nvPr/>
          </p:nvSpPr>
          <p:spPr bwMode="auto">
            <a:xfrm>
              <a:off x="2314573" y="2734013"/>
              <a:ext cx="282575" cy="360362"/>
            </a:xfrm>
            <a:custGeom>
              <a:avLst/>
              <a:gdLst>
                <a:gd name="T0" fmla="*/ 41 w 153"/>
                <a:gd name="T1" fmla="*/ 70 h 196"/>
                <a:gd name="T2" fmla="*/ 37 w 153"/>
                <a:gd name="T3" fmla="*/ 30 h 196"/>
                <a:gd name="T4" fmla="*/ 81 w 153"/>
                <a:gd name="T5" fmla="*/ 17 h 196"/>
                <a:gd name="T6" fmla="*/ 92 w 153"/>
                <a:gd name="T7" fmla="*/ 35 h 196"/>
                <a:gd name="T8" fmla="*/ 115 w 153"/>
                <a:gd name="T9" fmla="*/ 18 h 196"/>
                <a:gd name="T10" fmla="*/ 105 w 153"/>
                <a:gd name="T11" fmla="*/ 10 h 196"/>
                <a:gd name="T12" fmla="*/ 124 w 153"/>
                <a:gd name="T13" fmla="*/ 6 h 196"/>
                <a:gd name="T14" fmla="*/ 139 w 153"/>
                <a:gd name="T15" fmla="*/ 28 h 196"/>
                <a:gd name="T16" fmla="*/ 119 w 153"/>
                <a:gd name="T17" fmla="*/ 33 h 196"/>
                <a:gd name="T18" fmla="*/ 90 w 153"/>
                <a:gd name="T19" fmla="*/ 47 h 196"/>
                <a:gd name="T20" fmla="*/ 113 w 153"/>
                <a:gd name="T21" fmla="*/ 43 h 196"/>
                <a:gd name="T22" fmla="*/ 142 w 153"/>
                <a:gd name="T23" fmla="*/ 49 h 196"/>
                <a:gd name="T24" fmla="*/ 145 w 153"/>
                <a:gd name="T25" fmla="*/ 70 h 196"/>
                <a:gd name="T26" fmla="*/ 111 w 153"/>
                <a:gd name="T27" fmla="*/ 95 h 196"/>
                <a:gd name="T28" fmla="*/ 92 w 153"/>
                <a:gd name="T29" fmla="*/ 115 h 196"/>
                <a:gd name="T30" fmla="*/ 146 w 153"/>
                <a:gd name="T31" fmla="*/ 115 h 196"/>
                <a:gd name="T32" fmla="*/ 151 w 153"/>
                <a:gd name="T33" fmla="*/ 123 h 196"/>
                <a:gd name="T34" fmla="*/ 104 w 153"/>
                <a:gd name="T35" fmla="*/ 133 h 196"/>
                <a:gd name="T36" fmla="*/ 111 w 153"/>
                <a:gd name="T37" fmla="*/ 153 h 196"/>
                <a:gd name="T38" fmla="*/ 114 w 153"/>
                <a:gd name="T39" fmla="*/ 166 h 196"/>
                <a:gd name="T40" fmla="*/ 102 w 153"/>
                <a:gd name="T41" fmla="*/ 194 h 196"/>
                <a:gd name="T42" fmla="*/ 71 w 153"/>
                <a:gd name="T43" fmla="*/ 184 h 196"/>
                <a:gd name="T44" fmla="*/ 80 w 153"/>
                <a:gd name="T45" fmla="*/ 143 h 196"/>
                <a:gd name="T46" fmla="*/ 19 w 153"/>
                <a:gd name="T47" fmla="*/ 163 h 196"/>
                <a:gd name="T48" fmla="*/ 11 w 153"/>
                <a:gd name="T49" fmla="*/ 165 h 196"/>
                <a:gd name="T50" fmla="*/ 0 w 153"/>
                <a:gd name="T51" fmla="*/ 161 h 196"/>
                <a:gd name="T52" fmla="*/ 8 w 153"/>
                <a:gd name="T53" fmla="*/ 152 h 196"/>
                <a:gd name="T54" fmla="*/ 57 w 153"/>
                <a:gd name="T55" fmla="*/ 136 h 196"/>
                <a:gd name="T56" fmla="*/ 74 w 153"/>
                <a:gd name="T57" fmla="*/ 112 h 196"/>
                <a:gd name="T58" fmla="*/ 48 w 153"/>
                <a:gd name="T59" fmla="*/ 100 h 196"/>
                <a:gd name="T60" fmla="*/ 41 w 153"/>
                <a:gd name="T61" fmla="*/ 114 h 196"/>
                <a:gd name="T62" fmla="*/ 19 w 153"/>
                <a:gd name="T63" fmla="*/ 107 h 196"/>
                <a:gd name="T64" fmla="*/ 30 w 153"/>
                <a:gd name="T65" fmla="*/ 80 h 196"/>
                <a:gd name="T66" fmla="*/ 41 w 153"/>
                <a:gd name="T67" fmla="*/ 70 h 196"/>
                <a:gd name="T68" fmla="*/ 54 w 153"/>
                <a:gd name="T69" fmla="*/ 91 h 196"/>
                <a:gd name="T70" fmla="*/ 108 w 153"/>
                <a:gd name="T71" fmla="*/ 77 h 196"/>
                <a:gd name="T72" fmla="*/ 121 w 153"/>
                <a:gd name="T73" fmla="*/ 66 h 196"/>
                <a:gd name="T74" fmla="*/ 122 w 153"/>
                <a:gd name="T75" fmla="*/ 55 h 196"/>
                <a:gd name="T76" fmla="*/ 112 w 153"/>
                <a:gd name="T77" fmla="*/ 53 h 196"/>
                <a:gd name="T78" fmla="*/ 56 w 153"/>
                <a:gd name="T79" fmla="*/ 83 h 196"/>
                <a:gd name="T80" fmla="*/ 54 w 153"/>
                <a:gd name="T81" fmla="*/ 91 h 196"/>
                <a:gd name="T82" fmla="*/ 84 w 153"/>
                <a:gd name="T83" fmla="*/ 41 h 196"/>
                <a:gd name="T84" fmla="*/ 62 w 153"/>
                <a:gd name="T85" fmla="*/ 33 h 196"/>
                <a:gd name="T86" fmla="*/ 62 w 153"/>
                <a:gd name="T87" fmla="*/ 56 h 196"/>
                <a:gd name="T88" fmla="*/ 84 w 153"/>
                <a:gd name="T89" fmla="*/ 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 h="196">
                  <a:moveTo>
                    <a:pt x="41" y="70"/>
                  </a:moveTo>
                  <a:cubicBezTo>
                    <a:pt x="28" y="57"/>
                    <a:pt x="27" y="43"/>
                    <a:pt x="37" y="30"/>
                  </a:cubicBezTo>
                  <a:cubicBezTo>
                    <a:pt x="42" y="22"/>
                    <a:pt x="74" y="12"/>
                    <a:pt x="81" y="17"/>
                  </a:cubicBezTo>
                  <a:cubicBezTo>
                    <a:pt x="86" y="21"/>
                    <a:pt x="88" y="28"/>
                    <a:pt x="92" y="35"/>
                  </a:cubicBezTo>
                  <a:cubicBezTo>
                    <a:pt x="98" y="30"/>
                    <a:pt x="106" y="24"/>
                    <a:pt x="115" y="18"/>
                  </a:cubicBezTo>
                  <a:cubicBezTo>
                    <a:pt x="111" y="14"/>
                    <a:pt x="108" y="12"/>
                    <a:pt x="105" y="10"/>
                  </a:cubicBezTo>
                  <a:cubicBezTo>
                    <a:pt x="110" y="0"/>
                    <a:pt x="118" y="0"/>
                    <a:pt x="124" y="6"/>
                  </a:cubicBezTo>
                  <a:cubicBezTo>
                    <a:pt x="131" y="12"/>
                    <a:pt x="134" y="20"/>
                    <a:pt x="139" y="28"/>
                  </a:cubicBezTo>
                  <a:cubicBezTo>
                    <a:pt x="132" y="30"/>
                    <a:pt x="126" y="34"/>
                    <a:pt x="119" y="33"/>
                  </a:cubicBezTo>
                  <a:cubicBezTo>
                    <a:pt x="107" y="31"/>
                    <a:pt x="98" y="35"/>
                    <a:pt x="90" y="47"/>
                  </a:cubicBezTo>
                  <a:cubicBezTo>
                    <a:pt x="99" y="45"/>
                    <a:pt x="106" y="43"/>
                    <a:pt x="113" y="43"/>
                  </a:cubicBezTo>
                  <a:cubicBezTo>
                    <a:pt x="123" y="44"/>
                    <a:pt x="133" y="45"/>
                    <a:pt x="142" y="49"/>
                  </a:cubicBezTo>
                  <a:cubicBezTo>
                    <a:pt x="150" y="53"/>
                    <a:pt x="153" y="61"/>
                    <a:pt x="145" y="70"/>
                  </a:cubicBezTo>
                  <a:cubicBezTo>
                    <a:pt x="136" y="80"/>
                    <a:pt x="131" y="95"/>
                    <a:pt x="111" y="95"/>
                  </a:cubicBezTo>
                  <a:cubicBezTo>
                    <a:pt x="106" y="94"/>
                    <a:pt x="99" y="107"/>
                    <a:pt x="92" y="115"/>
                  </a:cubicBezTo>
                  <a:cubicBezTo>
                    <a:pt x="113" y="123"/>
                    <a:pt x="129" y="97"/>
                    <a:pt x="146" y="115"/>
                  </a:cubicBezTo>
                  <a:cubicBezTo>
                    <a:pt x="148" y="117"/>
                    <a:pt x="149" y="121"/>
                    <a:pt x="151" y="123"/>
                  </a:cubicBezTo>
                  <a:cubicBezTo>
                    <a:pt x="134" y="126"/>
                    <a:pt x="120" y="129"/>
                    <a:pt x="104" y="133"/>
                  </a:cubicBezTo>
                  <a:cubicBezTo>
                    <a:pt x="106" y="141"/>
                    <a:pt x="109" y="147"/>
                    <a:pt x="111" y="153"/>
                  </a:cubicBezTo>
                  <a:cubicBezTo>
                    <a:pt x="112" y="157"/>
                    <a:pt x="114" y="162"/>
                    <a:pt x="114" y="166"/>
                  </a:cubicBezTo>
                  <a:cubicBezTo>
                    <a:pt x="116" y="178"/>
                    <a:pt x="113" y="191"/>
                    <a:pt x="102" y="194"/>
                  </a:cubicBezTo>
                  <a:cubicBezTo>
                    <a:pt x="93" y="196"/>
                    <a:pt x="82" y="189"/>
                    <a:pt x="71" y="184"/>
                  </a:cubicBezTo>
                  <a:cubicBezTo>
                    <a:pt x="89" y="172"/>
                    <a:pt x="91" y="159"/>
                    <a:pt x="80" y="143"/>
                  </a:cubicBezTo>
                  <a:cubicBezTo>
                    <a:pt x="59" y="150"/>
                    <a:pt x="39" y="156"/>
                    <a:pt x="19" y="163"/>
                  </a:cubicBezTo>
                  <a:cubicBezTo>
                    <a:pt x="16" y="163"/>
                    <a:pt x="13" y="166"/>
                    <a:pt x="11" y="165"/>
                  </a:cubicBezTo>
                  <a:cubicBezTo>
                    <a:pt x="7" y="165"/>
                    <a:pt x="3" y="162"/>
                    <a:pt x="0" y="161"/>
                  </a:cubicBezTo>
                  <a:cubicBezTo>
                    <a:pt x="2" y="158"/>
                    <a:pt x="4" y="153"/>
                    <a:pt x="8" y="152"/>
                  </a:cubicBezTo>
                  <a:cubicBezTo>
                    <a:pt x="24" y="146"/>
                    <a:pt x="40" y="141"/>
                    <a:pt x="57" y="136"/>
                  </a:cubicBezTo>
                  <a:cubicBezTo>
                    <a:pt x="70" y="132"/>
                    <a:pt x="77" y="124"/>
                    <a:pt x="74" y="112"/>
                  </a:cubicBezTo>
                  <a:cubicBezTo>
                    <a:pt x="64" y="107"/>
                    <a:pt x="56" y="104"/>
                    <a:pt x="48" y="100"/>
                  </a:cubicBezTo>
                  <a:cubicBezTo>
                    <a:pt x="47" y="103"/>
                    <a:pt x="44" y="108"/>
                    <a:pt x="41" y="114"/>
                  </a:cubicBezTo>
                  <a:cubicBezTo>
                    <a:pt x="33" y="112"/>
                    <a:pt x="26" y="109"/>
                    <a:pt x="19" y="107"/>
                  </a:cubicBezTo>
                  <a:cubicBezTo>
                    <a:pt x="22" y="98"/>
                    <a:pt x="25" y="88"/>
                    <a:pt x="30" y="80"/>
                  </a:cubicBezTo>
                  <a:cubicBezTo>
                    <a:pt x="32" y="76"/>
                    <a:pt x="38" y="74"/>
                    <a:pt x="41" y="70"/>
                  </a:cubicBezTo>
                  <a:close/>
                  <a:moveTo>
                    <a:pt x="54" y="91"/>
                  </a:moveTo>
                  <a:cubicBezTo>
                    <a:pt x="72" y="86"/>
                    <a:pt x="90" y="83"/>
                    <a:pt x="108" y="77"/>
                  </a:cubicBezTo>
                  <a:cubicBezTo>
                    <a:pt x="113" y="76"/>
                    <a:pt x="117" y="70"/>
                    <a:pt x="121" y="66"/>
                  </a:cubicBezTo>
                  <a:cubicBezTo>
                    <a:pt x="123" y="63"/>
                    <a:pt x="123" y="58"/>
                    <a:pt x="122" y="55"/>
                  </a:cubicBezTo>
                  <a:cubicBezTo>
                    <a:pt x="121" y="53"/>
                    <a:pt x="115" y="52"/>
                    <a:pt x="112" y="53"/>
                  </a:cubicBezTo>
                  <a:cubicBezTo>
                    <a:pt x="94" y="63"/>
                    <a:pt x="75" y="72"/>
                    <a:pt x="56" y="83"/>
                  </a:cubicBezTo>
                  <a:cubicBezTo>
                    <a:pt x="54" y="84"/>
                    <a:pt x="54" y="88"/>
                    <a:pt x="54" y="91"/>
                  </a:cubicBezTo>
                  <a:close/>
                  <a:moveTo>
                    <a:pt x="84" y="41"/>
                  </a:moveTo>
                  <a:cubicBezTo>
                    <a:pt x="76" y="38"/>
                    <a:pt x="70" y="36"/>
                    <a:pt x="62" y="33"/>
                  </a:cubicBezTo>
                  <a:cubicBezTo>
                    <a:pt x="62" y="40"/>
                    <a:pt x="62" y="47"/>
                    <a:pt x="62" y="56"/>
                  </a:cubicBezTo>
                  <a:cubicBezTo>
                    <a:pt x="70" y="51"/>
                    <a:pt x="76" y="47"/>
                    <a:pt x="84" y="4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49" name="组合 48"/>
            <p:cNvGrpSpPr/>
            <p:nvPr/>
          </p:nvGrpSpPr>
          <p:grpSpPr>
            <a:xfrm>
              <a:off x="3011484" y="2709767"/>
              <a:ext cx="314326" cy="395287"/>
              <a:chOff x="2400694" y="3942167"/>
              <a:chExt cx="314326" cy="395287"/>
            </a:xfrm>
          </p:grpSpPr>
          <p:sp>
            <p:nvSpPr>
              <p:cNvPr id="56" name="Freeform 15"/>
              <p:cNvSpPr/>
              <p:nvPr/>
            </p:nvSpPr>
            <p:spPr bwMode="auto">
              <a:xfrm>
                <a:off x="2449907" y="3942167"/>
                <a:ext cx="171450" cy="209550"/>
              </a:xfrm>
              <a:custGeom>
                <a:avLst/>
                <a:gdLst>
                  <a:gd name="T0" fmla="*/ 71 w 93"/>
                  <a:gd name="T1" fmla="*/ 65 h 114"/>
                  <a:gd name="T2" fmla="*/ 90 w 93"/>
                  <a:gd name="T3" fmla="*/ 83 h 114"/>
                  <a:gd name="T4" fmla="*/ 70 w 93"/>
                  <a:gd name="T5" fmla="*/ 95 h 114"/>
                  <a:gd name="T6" fmla="*/ 33 w 93"/>
                  <a:gd name="T7" fmla="*/ 107 h 114"/>
                  <a:gd name="T8" fmla="*/ 0 w 93"/>
                  <a:gd name="T9" fmla="*/ 102 h 114"/>
                  <a:gd name="T10" fmla="*/ 40 w 93"/>
                  <a:gd name="T11" fmla="*/ 64 h 114"/>
                  <a:gd name="T12" fmla="*/ 5 w 93"/>
                  <a:gd name="T13" fmla="*/ 68 h 114"/>
                  <a:gd name="T14" fmla="*/ 0 w 93"/>
                  <a:gd name="T15" fmla="*/ 58 h 114"/>
                  <a:gd name="T16" fmla="*/ 20 w 93"/>
                  <a:gd name="T17" fmla="*/ 53 h 114"/>
                  <a:gd name="T18" fmla="*/ 45 w 93"/>
                  <a:gd name="T19" fmla="*/ 20 h 114"/>
                  <a:gd name="T20" fmla="*/ 54 w 93"/>
                  <a:gd name="T21" fmla="*/ 0 h 114"/>
                  <a:gd name="T22" fmla="*/ 74 w 93"/>
                  <a:gd name="T23" fmla="*/ 13 h 114"/>
                  <a:gd name="T24" fmla="*/ 87 w 93"/>
                  <a:gd name="T25" fmla="*/ 25 h 114"/>
                  <a:gd name="T26" fmla="*/ 93 w 93"/>
                  <a:gd name="T27" fmla="*/ 34 h 114"/>
                  <a:gd name="T28" fmla="*/ 87 w 93"/>
                  <a:gd name="T29" fmla="*/ 41 h 114"/>
                  <a:gd name="T30" fmla="*/ 71 w 93"/>
                  <a:gd name="T31"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14">
                    <a:moveTo>
                      <a:pt x="71" y="65"/>
                    </a:moveTo>
                    <a:cubicBezTo>
                      <a:pt x="80" y="72"/>
                      <a:pt x="90" y="77"/>
                      <a:pt x="90" y="83"/>
                    </a:cubicBezTo>
                    <a:cubicBezTo>
                      <a:pt x="91" y="95"/>
                      <a:pt x="78" y="92"/>
                      <a:pt x="70" y="95"/>
                    </a:cubicBezTo>
                    <a:cubicBezTo>
                      <a:pt x="58" y="99"/>
                      <a:pt x="45" y="103"/>
                      <a:pt x="33" y="107"/>
                    </a:cubicBezTo>
                    <a:cubicBezTo>
                      <a:pt x="22" y="110"/>
                      <a:pt x="11" y="114"/>
                      <a:pt x="0" y="102"/>
                    </a:cubicBezTo>
                    <a:cubicBezTo>
                      <a:pt x="17" y="92"/>
                      <a:pt x="47" y="95"/>
                      <a:pt x="40" y="64"/>
                    </a:cubicBezTo>
                    <a:cubicBezTo>
                      <a:pt x="29" y="65"/>
                      <a:pt x="17" y="67"/>
                      <a:pt x="5" y="68"/>
                    </a:cubicBezTo>
                    <a:cubicBezTo>
                      <a:pt x="4" y="68"/>
                      <a:pt x="2" y="62"/>
                      <a:pt x="0" y="58"/>
                    </a:cubicBezTo>
                    <a:cubicBezTo>
                      <a:pt x="8" y="56"/>
                      <a:pt x="14" y="55"/>
                      <a:pt x="20" y="53"/>
                    </a:cubicBezTo>
                    <a:cubicBezTo>
                      <a:pt x="36" y="48"/>
                      <a:pt x="47" y="40"/>
                      <a:pt x="45" y="20"/>
                    </a:cubicBezTo>
                    <a:cubicBezTo>
                      <a:pt x="45" y="14"/>
                      <a:pt x="51" y="7"/>
                      <a:pt x="54" y="0"/>
                    </a:cubicBezTo>
                    <a:cubicBezTo>
                      <a:pt x="61" y="4"/>
                      <a:pt x="68" y="8"/>
                      <a:pt x="74" y="13"/>
                    </a:cubicBezTo>
                    <a:cubicBezTo>
                      <a:pt x="79" y="17"/>
                      <a:pt x="83" y="21"/>
                      <a:pt x="87" y="25"/>
                    </a:cubicBezTo>
                    <a:cubicBezTo>
                      <a:pt x="89" y="28"/>
                      <a:pt x="93" y="30"/>
                      <a:pt x="93" y="34"/>
                    </a:cubicBezTo>
                    <a:cubicBezTo>
                      <a:pt x="93" y="36"/>
                      <a:pt x="89" y="40"/>
                      <a:pt x="87" y="41"/>
                    </a:cubicBezTo>
                    <a:cubicBezTo>
                      <a:pt x="70" y="44"/>
                      <a:pt x="69" y="56"/>
                      <a:pt x="71" y="6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6"/>
              <p:cNvSpPr/>
              <p:nvPr/>
            </p:nvSpPr>
            <p:spPr bwMode="auto">
              <a:xfrm>
                <a:off x="2400694" y="4162829"/>
                <a:ext cx="279400" cy="174625"/>
              </a:xfrm>
              <a:custGeom>
                <a:avLst/>
                <a:gdLst>
                  <a:gd name="T0" fmla="*/ 57 w 151"/>
                  <a:gd name="T1" fmla="*/ 0 h 95"/>
                  <a:gd name="T2" fmla="*/ 50 w 151"/>
                  <a:gd name="T3" fmla="*/ 27 h 95"/>
                  <a:gd name="T4" fmla="*/ 66 w 151"/>
                  <a:gd name="T5" fmla="*/ 48 h 95"/>
                  <a:gd name="T6" fmla="*/ 127 w 151"/>
                  <a:gd name="T7" fmla="*/ 56 h 95"/>
                  <a:gd name="T8" fmla="*/ 145 w 151"/>
                  <a:gd name="T9" fmla="*/ 52 h 95"/>
                  <a:gd name="T10" fmla="*/ 150 w 151"/>
                  <a:gd name="T11" fmla="*/ 62 h 95"/>
                  <a:gd name="T12" fmla="*/ 137 w 151"/>
                  <a:gd name="T13" fmla="*/ 78 h 95"/>
                  <a:gd name="T14" fmla="*/ 38 w 151"/>
                  <a:gd name="T15" fmla="*/ 46 h 95"/>
                  <a:gd name="T16" fmla="*/ 36 w 151"/>
                  <a:gd name="T17" fmla="*/ 42 h 95"/>
                  <a:gd name="T18" fmla="*/ 17 w 151"/>
                  <a:gd name="T19" fmla="*/ 58 h 95"/>
                  <a:gd name="T20" fmla="*/ 0 w 151"/>
                  <a:gd name="T21" fmla="*/ 51 h 95"/>
                  <a:gd name="T22" fmla="*/ 57 w 151"/>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95">
                    <a:moveTo>
                      <a:pt x="57" y="0"/>
                    </a:moveTo>
                    <a:cubicBezTo>
                      <a:pt x="56" y="6"/>
                      <a:pt x="53" y="16"/>
                      <a:pt x="50" y="27"/>
                    </a:cubicBezTo>
                    <a:cubicBezTo>
                      <a:pt x="55" y="33"/>
                      <a:pt x="60" y="41"/>
                      <a:pt x="66" y="48"/>
                    </a:cubicBezTo>
                    <a:cubicBezTo>
                      <a:pt x="80" y="67"/>
                      <a:pt x="110" y="71"/>
                      <a:pt x="127" y="56"/>
                    </a:cubicBezTo>
                    <a:cubicBezTo>
                      <a:pt x="131" y="53"/>
                      <a:pt x="139" y="52"/>
                      <a:pt x="145" y="52"/>
                    </a:cubicBezTo>
                    <a:cubicBezTo>
                      <a:pt x="146" y="52"/>
                      <a:pt x="151" y="60"/>
                      <a:pt x="150" y="62"/>
                    </a:cubicBezTo>
                    <a:cubicBezTo>
                      <a:pt x="146" y="68"/>
                      <a:pt x="143" y="76"/>
                      <a:pt x="137" y="78"/>
                    </a:cubicBezTo>
                    <a:cubicBezTo>
                      <a:pt x="98" y="95"/>
                      <a:pt x="60" y="82"/>
                      <a:pt x="38" y="46"/>
                    </a:cubicBezTo>
                    <a:cubicBezTo>
                      <a:pt x="37" y="45"/>
                      <a:pt x="37" y="44"/>
                      <a:pt x="36" y="42"/>
                    </a:cubicBezTo>
                    <a:cubicBezTo>
                      <a:pt x="29" y="48"/>
                      <a:pt x="24" y="55"/>
                      <a:pt x="17" y="58"/>
                    </a:cubicBezTo>
                    <a:cubicBezTo>
                      <a:pt x="13" y="59"/>
                      <a:pt x="6" y="54"/>
                      <a:pt x="0" y="51"/>
                    </a:cubicBezTo>
                    <a:cubicBezTo>
                      <a:pt x="20" y="33"/>
                      <a:pt x="39" y="16"/>
                      <a:pt x="5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1"/>
              <p:cNvSpPr/>
              <p:nvPr/>
            </p:nvSpPr>
            <p:spPr bwMode="auto">
              <a:xfrm>
                <a:off x="2526107" y="4119967"/>
                <a:ext cx="188913" cy="109537"/>
              </a:xfrm>
              <a:custGeom>
                <a:avLst/>
                <a:gdLst>
                  <a:gd name="T0" fmla="*/ 34 w 102"/>
                  <a:gd name="T1" fmla="*/ 50 h 60"/>
                  <a:gd name="T2" fmla="*/ 19 w 102"/>
                  <a:gd name="T3" fmla="*/ 59 h 60"/>
                  <a:gd name="T4" fmla="*/ 0 w 102"/>
                  <a:gd name="T5" fmla="*/ 44 h 60"/>
                  <a:gd name="T6" fmla="*/ 9 w 102"/>
                  <a:gd name="T7" fmla="*/ 36 h 60"/>
                  <a:gd name="T8" fmla="*/ 55 w 102"/>
                  <a:gd name="T9" fmla="*/ 15 h 60"/>
                  <a:gd name="T10" fmla="*/ 94 w 102"/>
                  <a:gd name="T11" fmla="*/ 11 h 60"/>
                  <a:gd name="T12" fmla="*/ 101 w 102"/>
                  <a:gd name="T13" fmla="*/ 22 h 60"/>
                  <a:gd name="T14" fmla="*/ 92 w 102"/>
                  <a:gd name="T15" fmla="*/ 32 h 60"/>
                  <a:gd name="T16" fmla="*/ 64 w 102"/>
                  <a:gd name="T17" fmla="*/ 28 h 60"/>
                  <a:gd name="T18" fmla="*/ 34 w 102"/>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0">
                    <a:moveTo>
                      <a:pt x="34" y="50"/>
                    </a:moveTo>
                    <a:cubicBezTo>
                      <a:pt x="33" y="55"/>
                      <a:pt x="28" y="60"/>
                      <a:pt x="19" y="59"/>
                    </a:cubicBezTo>
                    <a:cubicBezTo>
                      <a:pt x="9" y="59"/>
                      <a:pt x="0" y="56"/>
                      <a:pt x="0" y="44"/>
                    </a:cubicBezTo>
                    <a:cubicBezTo>
                      <a:pt x="0" y="41"/>
                      <a:pt x="5" y="37"/>
                      <a:pt x="9" y="36"/>
                    </a:cubicBezTo>
                    <a:cubicBezTo>
                      <a:pt x="24" y="28"/>
                      <a:pt x="40" y="22"/>
                      <a:pt x="55" y="15"/>
                    </a:cubicBezTo>
                    <a:cubicBezTo>
                      <a:pt x="68" y="9"/>
                      <a:pt x="80" y="0"/>
                      <a:pt x="94" y="11"/>
                    </a:cubicBezTo>
                    <a:cubicBezTo>
                      <a:pt x="98" y="13"/>
                      <a:pt x="102" y="19"/>
                      <a:pt x="101" y="22"/>
                    </a:cubicBezTo>
                    <a:cubicBezTo>
                      <a:pt x="101" y="26"/>
                      <a:pt x="95" y="32"/>
                      <a:pt x="92" y="32"/>
                    </a:cubicBezTo>
                    <a:cubicBezTo>
                      <a:pt x="82" y="32"/>
                      <a:pt x="73" y="31"/>
                      <a:pt x="64" y="28"/>
                    </a:cubicBezTo>
                    <a:cubicBezTo>
                      <a:pt x="49" y="23"/>
                      <a:pt x="34" y="31"/>
                      <a:pt x="34" y="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2675728" y="2733579"/>
              <a:ext cx="257176" cy="347662"/>
              <a:chOff x="2406650" y="3605213"/>
              <a:chExt cx="257176" cy="347662"/>
            </a:xfrm>
          </p:grpSpPr>
          <p:sp>
            <p:nvSpPr>
              <p:cNvPr id="54" name="Freeform 10"/>
              <p:cNvSpPr>
                <a:spLocks noEditPoints="1"/>
              </p:cNvSpPr>
              <p:nvPr/>
            </p:nvSpPr>
            <p:spPr bwMode="auto">
              <a:xfrm>
                <a:off x="2414588" y="3605213"/>
                <a:ext cx="249238" cy="347662"/>
              </a:xfrm>
              <a:custGeom>
                <a:avLst/>
                <a:gdLst>
                  <a:gd name="T0" fmla="*/ 34 w 135"/>
                  <a:gd name="T1" fmla="*/ 74 h 189"/>
                  <a:gd name="T2" fmla="*/ 17 w 135"/>
                  <a:gd name="T3" fmla="*/ 73 h 189"/>
                  <a:gd name="T4" fmla="*/ 1 w 135"/>
                  <a:gd name="T5" fmla="*/ 57 h 189"/>
                  <a:gd name="T6" fmla="*/ 39 w 135"/>
                  <a:gd name="T7" fmla="*/ 9 h 189"/>
                  <a:gd name="T8" fmla="*/ 68 w 135"/>
                  <a:gd name="T9" fmla="*/ 36 h 189"/>
                  <a:gd name="T10" fmla="*/ 92 w 135"/>
                  <a:gd name="T11" fmla="*/ 9 h 189"/>
                  <a:gd name="T12" fmla="*/ 109 w 135"/>
                  <a:gd name="T13" fmla="*/ 9 h 189"/>
                  <a:gd name="T14" fmla="*/ 115 w 135"/>
                  <a:gd name="T15" fmla="*/ 15 h 189"/>
                  <a:gd name="T16" fmla="*/ 128 w 135"/>
                  <a:gd name="T17" fmla="*/ 29 h 189"/>
                  <a:gd name="T18" fmla="*/ 112 w 135"/>
                  <a:gd name="T19" fmla="*/ 37 h 189"/>
                  <a:gd name="T20" fmla="*/ 105 w 135"/>
                  <a:gd name="T21" fmla="*/ 72 h 189"/>
                  <a:gd name="T22" fmla="*/ 92 w 135"/>
                  <a:gd name="T23" fmla="*/ 101 h 189"/>
                  <a:gd name="T24" fmla="*/ 98 w 135"/>
                  <a:gd name="T25" fmla="*/ 102 h 189"/>
                  <a:gd name="T26" fmla="*/ 135 w 135"/>
                  <a:gd name="T27" fmla="*/ 135 h 189"/>
                  <a:gd name="T28" fmla="*/ 125 w 135"/>
                  <a:gd name="T29" fmla="*/ 178 h 189"/>
                  <a:gd name="T30" fmla="*/ 99 w 135"/>
                  <a:gd name="T31" fmla="*/ 176 h 189"/>
                  <a:gd name="T32" fmla="*/ 95 w 135"/>
                  <a:gd name="T33" fmla="*/ 168 h 189"/>
                  <a:gd name="T34" fmla="*/ 111 w 135"/>
                  <a:gd name="T35" fmla="*/ 155 h 189"/>
                  <a:gd name="T36" fmla="*/ 110 w 135"/>
                  <a:gd name="T37" fmla="*/ 119 h 189"/>
                  <a:gd name="T38" fmla="*/ 96 w 135"/>
                  <a:gd name="T39" fmla="*/ 115 h 189"/>
                  <a:gd name="T40" fmla="*/ 58 w 135"/>
                  <a:gd name="T41" fmla="*/ 130 h 189"/>
                  <a:gd name="T42" fmla="*/ 40 w 135"/>
                  <a:gd name="T43" fmla="*/ 132 h 189"/>
                  <a:gd name="T44" fmla="*/ 41 w 135"/>
                  <a:gd name="T45" fmla="*/ 115 h 189"/>
                  <a:gd name="T46" fmla="*/ 54 w 135"/>
                  <a:gd name="T47" fmla="*/ 86 h 189"/>
                  <a:gd name="T48" fmla="*/ 44 w 135"/>
                  <a:gd name="T49" fmla="*/ 91 h 189"/>
                  <a:gd name="T50" fmla="*/ 25 w 135"/>
                  <a:gd name="T51" fmla="*/ 93 h 189"/>
                  <a:gd name="T52" fmla="*/ 34 w 135"/>
                  <a:gd name="T53" fmla="*/ 74 h 189"/>
                  <a:gd name="T54" fmla="*/ 90 w 135"/>
                  <a:gd name="T55" fmla="*/ 71 h 189"/>
                  <a:gd name="T56" fmla="*/ 88 w 135"/>
                  <a:gd name="T57" fmla="*/ 66 h 189"/>
                  <a:gd name="T58" fmla="*/ 76 w 135"/>
                  <a:gd name="T59" fmla="*/ 71 h 189"/>
                  <a:gd name="T60" fmla="*/ 65 w 135"/>
                  <a:gd name="T61" fmla="*/ 107 h 189"/>
                  <a:gd name="T62" fmla="*/ 69 w 135"/>
                  <a:gd name="T63" fmla="*/ 109 h 189"/>
                  <a:gd name="T64" fmla="*/ 90 w 135"/>
                  <a:gd name="T65" fmla="*/ 7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89">
                    <a:moveTo>
                      <a:pt x="34" y="74"/>
                    </a:moveTo>
                    <a:cubicBezTo>
                      <a:pt x="30" y="74"/>
                      <a:pt x="23" y="72"/>
                      <a:pt x="17" y="73"/>
                    </a:cubicBezTo>
                    <a:cubicBezTo>
                      <a:pt x="5" y="73"/>
                      <a:pt x="0" y="68"/>
                      <a:pt x="1" y="57"/>
                    </a:cubicBezTo>
                    <a:cubicBezTo>
                      <a:pt x="2" y="38"/>
                      <a:pt x="20" y="14"/>
                      <a:pt x="39" y="9"/>
                    </a:cubicBezTo>
                    <a:cubicBezTo>
                      <a:pt x="52" y="6"/>
                      <a:pt x="62" y="14"/>
                      <a:pt x="68" y="36"/>
                    </a:cubicBezTo>
                    <a:cubicBezTo>
                      <a:pt x="76" y="26"/>
                      <a:pt x="84" y="17"/>
                      <a:pt x="92" y="9"/>
                    </a:cubicBezTo>
                    <a:cubicBezTo>
                      <a:pt x="98" y="3"/>
                      <a:pt x="103" y="0"/>
                      <a:pt x="109" y="9"/>
                    </a:cubicBezTo>
                    <a:cubicBezTo>
                      <a:pt x="111" y="11"/>
                      <a:pt x="113" y="13"/>
                      <a:pt x="115" y="15"/>
                    </a:cubicBezTo>
                    <a:cubicBezTo>
                      <a:pt x="120" y="19"/>
                      <a:pt x="124" y="24"/>
                      <a:pt x="128" y="29"/>
                    </a:cubicBezTo>
                    <a:cubicBezTo>
                      <a:pt x="123" y="31"/>
                      <a:pt x="118" y="34"/>
                      <a:pt x="112" y="37"/>
                    </a:cubicBezTo>
                    <a:cubicBezTo>
                      <a:pt x="123" y="50"/>
                      <a:pt x="109" y="60"/>
                      <a:pt x="105" y="72"/>
                    </a:cubicBezTo>
                    <a:cubicBezTo>
                      <a:pt x="102" y="82"/>
                      <a:pt x="97" y="91"/>
                      <a:pt x="92" y="101"/>
                    </a:cubicBezTo>
                    <a:cubicBezTo>
                      <a:pt x="94" y="102"/>
                      <a:pt x="96" y="102"/>
                      <a:pt x="98" y="102"/>
                    </a:cubicBezTo>
                    <a:cubicBezTo>
                      <a:pt x="128" y="99"/>
                      <a:pt x="135" y="106"/>
                      <a:pt x="135" y="135"/>
                    </a:cubicBezTo>
                    <a:cubicBezTo>
                      <a:pt x="135" y="150"/>
                      <a:pt x="135" y="165"/>
                      <a:pt x="125" y="178"/>
                    </a:cubicBezTo>
                    <a:cubicBezTo>
                      <a:pt x="115" y="189"/>
                      <a:pt x="107" y="189"/>
                      <a:pt x="99" y="176"/>
                    </a:cubicBezTo>
                    <a:cubicBezTo>
                      <a:pt x="97" y="172"/>
                      <a:pt x="96" y="169"/>
                      <a:pt x="95" y="168"/>
                    </a:cubicBezTo>
                    <a:cubicBezTo>
                      <a:pt x="102" y="163"/>
                      <a:pt x="111" y="159"/>
                      <a:pt x="111" y="155"/>
                    </a:cubicBezTo>
                    <a:cubicBezTo>
                      <a:pt x="113" y="143"/>
                      <a:pt x="111" y="131"/>
                      <a:pt x="110" y="119"/>
                    </a:cubicBezTo>
                    <a:cubicBezTo>
                      <a:pt x="109" y="117"/>
                      <a:pt x="100" y="114"/>
                      <a:pt x="96" y="115"/>
                    </a:cubicBezTo>
                    <a:cubicBezTo>
                      <a:pt x="84" y="119"/>
                      <a:pt x="71" y="125"/>
                      <a:pt x="58" y="130"/>
                    </a:cubicBezTo>
                    <a:cubicBezTo>
                      <a:pt x="53" y="132"/>
                      <a:pt x="46" y="132"/>
                      <a:pt x="40" y="132"/>
                    </a:cubicBezTo>
                    <a:cubicBezTo>
                      <a:pt x="40" y="127"/>
                      <a:pt x="39" y="120"/>
                      <a:pt x="41" y="115"/>
                    </a:cubicBezTo>
                    <a:cubicBezTo>
                      <a:pt x="45" y="105"/>
                      <a:pt x="51" y="97"/>
                      <a:pt x="54" y="86"/>
                    </a:cubicBezTo>
                    <a:cubicBezTo>
                      <a:pt x="51" y="88"/>
                      <a:pt x="48" y="91"/>
                      <a:pt x="44" y="91"/>
                    </a:cubicBezTo>
                    <a:cubicBezTo>
                      <a:pt x="38" y="92"/>
                      <a:pt x="31" y="92"/>
                      <a:pt x="25" y="93"/>
                    </a:cubicBezTo>
                    <a:cubicBezTo>
                      <a:pt x="27" y="87"/>
                      <a:pt x="30" y="82"/>
                      <a:pt x="34" y="74"/>
                    </a:cubicBezTo>
                    <a:close/>
                    <a:moveTo>
                      <a:pt x="90" y="71"/>
                    </a:moveTo>
                    <a:cubicBezTo>
                      <a:pt x="89" y="69"/>
                      <a:pt x="89" y="68"/>
                      <a:pt x="88" y="66"/>
                    </a:cubicBezTo>
                    <a:cubicBezTo>
                      <a:pt x="84" y="68"/>
                      <a:pt x="77" y="68"/>
                      <a:pt x="76" y="71"/>
                    </a:cubicBezTo>
                    <a:cubicBezTo>
                      <a:pt x="72" y="83"/>
                      <a:pt x="69" y="95"/>
                      <a:pt x="65" y="107"/>
                    </a:cubicBezTo>
                    <a:cubicBezTo>
                      <a:pt x="66" y="108"/>
                      <a:pt x="68" y="109"/>
                      <a:pt x="69" y="109"/>
                    </a:cubicBezTo>
                    <a:cubicBezTo>
                      <a:pt x="76" y="96"/>
                      <a:pt x="83" y="84"/>
                      <a:pt x="90" y="7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2"/>
              <p:cNvSpPr/>
              <p:nvPr/>
            </p:nvSpPr>
            <p:spPr bwMode="auto">
              <a:xfrm>
                <a:off x="2406650" y="3860800"/>
                <a:ext cx="187325" cy="87312"/>
              </a:xfrm>
              <a:custGeom>
                <a:avLst/>
                <a:gdLst>
                  <a:gd name="T0" fmla="*/ 25 w 101"/>
                  <a:gd name="T1" fmla="*/ 22 h 47"/>
                  <a:gd name="T2" fmla="*/ 21 w 101"/>
                  <a:gd name="T3" fmla="*/ 34 h 47"/>
                  <a:gd name="T4" fmla="*/ 14 w 101"/>
                  <a:gd name="T5" fmla="*/ 47 h 47"/>
                  <a:gd name="T6" fmla="*/ 1 w 101"/>
                  <a:gd name="T7" fmla="*/ 37 h 47"/>
                  <a:gd name="T8" fmla="*/ 9 w 101"/>
                  <a:gd name="T9" fmla="*/ 20 h 47"/>
                  <a:gd name="T10" fmla="*/ 39 w 101"/>
                  <a:gd name="T11" fmla="*/ 12 h 47"/>
                  <a:gd name="T12" fmla="*/ 74 w 101"/>
                  <a:gd name="T13" fmla="*/ 2 h 47"/>
                  <a:gd name="T14" fmla="*/ 92 w 101"/>
                  <a:gd name="T15" fmla="*/ 1 h 47"/>
                  <a:gd name="T16" fmla="*/ 101 w 101"/>
                  <a:gd name="T17" fmla="*/ 11 h 47"/>
                  <a:gd name="T18" fmla="*/ 87 w 101"/>
                  <a:gd name="T19" fmla="*/ 19 h 47"/>
                  <a:gd name="T20" fmla="*/ 74 w 101"/>
                  <a:gd name="T21" fmla="*/ 16 h 47"/>
                  <a:gd name="T22" fmla="*/ 63 w 101"/>
                  <a:gd name="T23" fmla="*/ 19 h 47"/>
                  <a:gd name="T24" fmla="*/ 34 w 101"/>
                  <a:gd name="T25" fmla="*/ 26 h 47"/>
                  <a:gd name="T26" fmla="*/ 25 w 101"/>
                  <a:gd name="T27" fmla="*/ 2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47">
                    <a:moveTo>
                      <a:pt x="25" y="22"/>
                    </a:moveTo>
                    <a:cubicBezTo>
                      <a:pt x="24" y="26"/>
                      <a:pt x="23" y="30"/>
                      <a:pt x="21" y="34"/>
                    </a:cubicBezTo>
                    <a:cubicBezTo>
                      <a:pt x="19" y="38"/>
                      <a:pt x="17" y="43"/>
                      <a:pt x="14" y="47"/>
                    </a:cubicBezTo>
                    <a:cubicBezTo>
                      <a:pt x="10" y="44"/>
                      <a:pt x="1" y="41"/>
                      <a:pt x="1" y="37"/>
                    </a:cubicBezTo>
                    <a:cubicBezTo>
                      <a:pt x="0" y="31"/>
                      <a:pt x="4" y="22"/>
                      <a:pt x="9" y="20"/>
                    </a:cubicBezTo>
                    <a:cubicBezTo>
                      <a:pt x="18" y="16"/>
                      <a:pt x="29" y="15"/>
                      <a:pt x="39" y="12"/>
                    </a:cubicBezTo>
                    <a:cubicBezTo>
                      <a:pt x="51" y="9"/>
                      <a:pt x="62" y="5"/>
                      <a:pt x="74" y="2"/>
                    </a:cubicBezTo>
                    <a:cubicBezTo>
                      <a:pt x="80" y="1"/>
                      <a:pt x="86" y="0"/>
                      <a:pt x="92" y="1"/>
                    </a:cubicBezTo>
                    <a:cubicBezTo>
                      <a:pt x="95" y="2"/>
                      <a:pt x="98" y="7"/>
                      <a:pt x="101" y="11"/>
                    </a:cubicBezTo>
                    <a:cubicBezTo>
                      <a:pt x="96" y="14"/>
                      <a:pt x="92" y="18"/>
                      <a:pt x="87" y="19"/>
                    </a:cubicBezTo>
                    <a:cubicBezTo>
                      <a:pt x="83" y="20"/>
                      <a:pt x="79" y="16"/>
                      <a:pt x="74" y="16"/>
                    </a:cubicBezTo>
                    <a:cubicBezTo>
                      <a:pt x="71" y="15"/>
                      <a:pt x="65" y="17"/>
                      <a:pt x="63" y="19"/>
                    </a:cubicBezTo>
                    <a:cubicBezTo>
                      <a:pt x="52" y="38"/>
                      <a:pt x="52" y="38"/>
                      <a:pt x="34" y="26"/>
                    </a:cubicBezTo>
                    <a:cubicBezTo>
                      <a:pt x="32" y="24"/>
                      <a:pt x="29" y="23"/>
                      <a:pt x="25" y="2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1" name="组合 50"/>
            <p:cNvGrpSpPr/>
            <p:nvPr/>
          </p:nvGrpSpPr>
          <p:grpSpPr>
            <a:xfrm>
              <a:off x="1913731" y="2720879"/>
              <a:ext cx="322262" cy="373062"/>
              <a:chOff x="2395538" y="2817813"/>
              <a:chExt cx="322262" cy="373062"/>
            </a:xfrm>
          </p:grpSpPr>
          <p:sp>
            <p:nvSpPr>
              <p:cNvPr id="52" name="Freeform 6"/>
              <p:cNvSpPr/>
              <p:nvPr/>
            </p:nvSpPr>
            <p:spPr bwMode="auto">
              <a:xfrm>
                <a:off x="2395538" y="2835275"/>
                <a:ext cx="296863" cy="355600"/>
              </a:xfrm>
              <a:custGeom>
                <a:avLst/>
                <a:gdLst>
                  <a:gd name="T0" fmla="*/ 114 w 161"/>
                  <a:gd name="T1" fmla="*/ 124 h 193"/>
                  <a:gd name="T2" fmla="*/ 58 w 161"/>
                  <a:gd name="T3" fmla="*/ 156 h 193"/>
                  <a:gd name="T4" fmla="*/ 38 w 161"/>
                  <a:gd name="T5" fmla="*/ 168 h 193"/>
                  <a:gd name="T6" fmla="*/ 18 w 161"/>
                  <a:gd name="T7" fmla="*/ 154 h 193"/>
                  <a:gd name="T8" fmla="*/ 21 w 161"/>
                  <a:gd name="T9" fmla="*/ 114 h 193"/>
                  <a:gd name="T10" fmla="*/ 15 w 161"/>
                  <a:gd name="T11" fmla="*/ 102 h 193"/>
                  <a:gd name="T12" fmla="*/ 13 w 161"/>
                  <a:gd name="T13" fmla="*/ 72 h 193"/>
                  <a:gd name="T14" fmla="*/ 30 w 161"/>
                  <a:gd name="T15" fmla="*/ 30 h 193"/>
                  <a:gd name="T16" fmla="*/ 41 w 161"/>
                  <a:gd name="T17" fmla="*/ 12 h 193"/>
                  <a:gd name="T18" fmla="*/ 55 w 161"/>
                  <a:gd name="T19" fmla="*/ 15 h 193"/>
                  <a:gd name="T20" fmla="*/ 60 w 161"/>
                  <a:gd name="T21" fmla="*/ 36 h 193"/>
                  <a:gd name="T22" fmla="*/ 61 w 161"/>
                  <a:gd name="T23" fmla="*/ 41 h 193"/>
                  <a:gd name="T24" fmla="*/ 68 w 161"/>
                  <a:gd name="T25" fmla="*/ 72 h 193"/>
                  <a:gd name="T26" fmla="*/ 51 w 161"/>
                  <a:gd name="T27" fmla="*/ 140 h 193"/>
                  <a:gd name="T28" fmla="*/ 69 w 161"/>
                  <a:gd name="T29" fmla="*/ 136 h 193"/>
                  <a:gd name="T30" fmla="*/ 60 w 161"/>
                  <a:gd name="T31" fmla="*/ 106 h 193"/>
                  <a:gd name="T32" fmla="*/ 66 w 161"/>
                  <a:gd name="T33" fmla="*/ 89 h 193"/>
                  <a:gd name="T34" fmla="*/ 83 w 161"/>
                  <a:gd name="T35" fmla="*/ 96 h 193"/>
                  <a:gd name="T36" fmla="*/ 79 w 161"/>
                  <a:gd name="T37" fmla="*/ 76 h 193"/>
                  <a:gd name="T38" fmla="*/ 96 w 161"/>
                  <a:gd name="T39" fmla="*/ 69 h 193"/>
                  <a:gd name="T40" fmla="*/ 82 w 161"/>
                  <a:gd name="T41" fmla="*/ 63 h 193"/>
                  <a:gd name="T42" fmla="*/ 102 w 161"/>
                  <a:gd name="T43" fmla="*/ 42 h 193"/>
                  <a:gd name="T44" fmla="*/ 97 w 161"/>
                  <a:gd name="T45" fmla="*/ 20 h 193"/>
                  <a:gd name="T46" fmla="*/ 101 w 161"/>
                  <a:gd name="T47" fmla="*/ 11 h 193"/>
                  <a:gd name="T48" fmla="*/ 115 w 161"/>
                  <a:gd name="T49" fmla="*/ 6 h 193"/>
                  <a:gd name="T50" fmla="*/ 140 w 161"/>
                  <a:gd name="T51" fmla="*/ 16 h 193"/>
                  <a:gd name="T52" fmla="*/ 124 w 161"/>
                  <a:gd name="T53" fmla="*/ 35 h 193"/>
                  <a:gd name="T54" fmla="*/ 136 w 161"/>
                  <a:gd name="T55" fmla="*/ 33 h 193"/>
                  <a:gd name="T56" fmla="*/ 152 w 161"/>
                  <a:gd name="T57" fmla="*/ 51 h 193"/>
                  <a:gd name="T58" fmla="*/ 148 w 161"/>
                  <a:gd name="T59" fmla="*/ 87 h 193"/>
                  <a:gd name="T60" fmla="*/ 149 w 161"/>
                  <a:gd name="T61" fmla="*/ 96 h 193"/>
                  <a:gd name="T62" fmla="*/ 148 w 161"/>
                  <a:gd name="T63" fmla="*/ 116 h 193"/>
                  <a:gd name="T64" fmla="*/ 141 w 161"/>
                  <a:gd name="T65" fmla="*/ 140 h 193"/>
                  <a:gd name="T66" fmla="*/ 143 w 161"/>
                  <a:gd name="T67" fmla="*/ 172 h 193"/>
                  <a:gd name="T68" fmla="*/ 121 w 161"/>
                  <a:gd name="T69" fmla="*/ 188 h 193"/>
                  <a:gd name="T70" fmla="*/ 87 w 161"/>
                  <a:gd name="T71" fmla="*/ 162 h 193"/>
                  <a:gd name="T72" fmla="*/ 88 w 161"/>
                  <a:gd name="T73" fmla="*/ 144 h 193"/>
                  <a:gd name="T74" fmla="*/ 103 w 161"/>
                  <a:gd name="T75" fmla="*/ 150 h 193"/>
                  <a:gd name="T76" fmla="*/ 107 w 161"/>
                  <a:gd name="T77" fmla="*/ 156 h 193"/>
                  <a:gd name="T78" fmla="*/ 114 w 161"/>
                  <a:gd name="T79" fmla="*/ 161 h 193"/>
                  <a:gd name="T80" fmla="*/ 118 w 161"/>
                  <a:gd name="T81" fmla="*/ 154 h 193"/>
                  <a:gd name="T82" fmla="*/ 114 w 161"/>
                  <a:gd name="T83" fmla="*/ 12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193">
                    <a:moveTo>
                      <a:pt x="114" y="124"/>
                    </a:moveTo>
                    <a:cubicBezTo>
                      <a:pt x="93" y="136"/>
                      <a:pt x="76" y="146"/>
                      <a:pt x="58" y="156"/>
                    </a:cubicBezTo>
                    <a:cubicBezTo>
                      <a:pt x="51" y="160"/>
                      <a:pt x="45" y="164"/>
                      <a:pt x="38" y="168"/>
                    </a:cubicBezTo>
                    <a:cubicBezTo>
                      <a:pt x="24" y="174"/>
                      <a:pt x="18" y="170"/>
                      <a:pt x="18" y="154"/>
                    </a:cubicBezTo>
                    <a:cubicBezTo>
                      <a:pt x="19" y="141"/>
                      <a:pt x="21" y="128"/>
                      <a:pt x="21" y="114"/>
                    </a:cubicBezTo>
                    <a:cubicBezTo>
                      <a:pt x="21" y="110"/>
                      <a:pt x="19" y="104"/>
                      <a:pt x="15" y="102"/>
                    </a:cubicBezTo>
                    <a:cubicBezTo>
                      <a:pt x="2" y="91"/>
                      <a:pt x="0" y="81"/>
                      <a:pt x="13" y="72"/>
                    </a:cubicBezTo>
                    <a:cubicBezTo>
                      <a:pt x="28" y="60"/>
                      <a:pt x="30" y="47"/>
                      <a:pt x="30" y="30"/>
                    </a:cubicBezTo>
                    <a:cubicBezTo>
                      <a:pt x="30" y="24"/>
                      <a:pt x="36" y="16"/>
                      <a:pt x="41" y="12"/>
                    </a:cubicBezTo>
                    <a:cubicBezTo>
                      <a:pt x="43" y="10"/>
                      <a:pt x="53" y="12"/>
                      <a:pt x="55" y="15"/>
                    </a:cubicBezTo>
                    <a:cubicBezTo>
                      <a:pt x="59" y="21"/>
                      <a:pt x="59" y="29"/>
                      <a:pt x="60" y="36"/>
                    </a:cubicBezTo>
                    <a:cubicBezTo>
                      <a:pt x="61" y="38"/>
                      <a:pt x="61" y="40"/>
                      <a:pt x="61" y="41"/>
                    </a:cubicBezTo>
                    <a:cubicBezTo>
                      <a:pt x="82" y="49"/>
                      <a:pt x="82" y="54"/>
                      <a:pt x="68" y="72"/>
                    </a:cubicBezTo>
                    <a:cubicBezTo>
                      <a:pt x="53" y="91"/>
                      <a:pt x="37" y="111"/>
                      <a:pt x="51" y="140"/>
                    </a:cubicBezTo>
                    <a:cubicBezTo>
                      <a:pt x="57" y="139"/>
                      <a:pt x="64" y="137"/>
                      <a:pt x="69" y="136"/>
                    </a:cubicBezTo>
                    <a:cubicBezTo>
                      <a:pt x="66" y="125"/>
                      <a:pt x="61" y="116"/>
                      <a:pt x="60" y="106"/>
                    </a:cubicBezTo>
                    <a:cubicBezTo>
                      <a:pt x="59" y="101"/>
                      <a:pt x="64" y="95"/>
                      <a:pt x="66" y="89"/>
                    </a:cubicBezTo>
                    <a:cubicBezTo>
                      <a:pt x="70" y="91"/>
                      <a:pt x="75" y="93"/>
                      <a:pt x="83" y="96"/>
                    </a:cubicBezTo>
                    <a:cubicBezTo>
                      <a:pt x="82" y="89"/>
                      <a:pt x="80" y="83"/>
                      <a:pt x="79" y="76"/>
                    </a:cubicBezTo>
                    <a:cubicBezTo>
                      <a:pt x="84" y="74"/>
                      <a:pt x="88" y="72"/>
                      <a:pt x="96" y="69"/>
                    </a:cubicBezTo>
                    <a:cubicBezTo>
                      <a:pt x="90" y="66"/>
                      <a:pt x="87" y="65"/>
                      <a:pt x="82" y="63"/>
                    </a:cubicBezTo>
                    <a:cubicBezTo>
                      <a:pt x="88" y="56"/>
                      <a:pt x="94" y="49"/>
                      <a:pt x="102" y="42"/>
                    </a:cubicBezTo>
                    <a:cubicBezTo>
                      <a:pt x="84" y="36"/>
                      <a:pt x="85" y="29"/>
                      <a:pt x="97" y="20"/>
                    </a:cubicBezTo>
                    <a:cubicBezTo>
                      <a:pt x="99" y="18"/>
                      <a:pt x="99" y="14"/>
                      <a:pt x="101" y="11"/>
                    </a:cubicBezTo>
                    <a:cubicBezTo>
                      <a:pt x="104" y="4"/>
                      <a:pt x="106" y="0"/>
                      <a:pt x="115" y="6"/>
                    </a:cubicBezTo>
                    <a:cubicBezTo>
                      <a:pt x="122" y="10"/>
                      <a:pt x="130" y="12"/>
                      <a:pt x="140" y="16"/>
                    </a:cubicBezTo>
                    <a:cubicBezTo>
                      <a:pt x="134" y="23"/>
                      <a:pt x="130" y="29"/>
                      <a:pt x="124" y="35"/>
                    </a:cubicBezTo>
                    <a:cubicBezTo>
                      <a:pt x="128" y="35"/>
                      <a:pt x="132" y="34"/>
                      <a:pt x="136" y="33"/>
                    </a:cubicBezTo>
                    <a:cubicBezTo>
                      <a:pt x="149" y="32"/>
                      <a:pt x="154" y="38"/>
                      <a:pt x="152" y="51"/>
                    </a:cubicBezTo>
                    <a:cubicBezTo>
                      <a:pt x="150" y="63"/>
                      <a:pt x="149" y="75"/>
                      <a:pt x="148" y="87"/>
                    </a:cubicBezTo>
                    <a:cubicBezTo>
                      <a:pt x="147" y="90"/>
                      <a:pt x="147" y="95"/>
                      <a:pt x="149" y="96"/>
                    </a:cubicBezTo>
                    <a:cubicBezTo>
                      <a:pt x="161" y="104"/>
                      <a:pt x="154" y="109"/>
                      <a:pt x="148" y="116"/>
                    </a:cubicBezTo>
                    <a:cubicBezTo>
                      <a:pt x="143" y="122"/>
                      <a:pt x="141" y="132"/>
                      <a:pt x="141" y="140"/>
                    </a:cubicBezTo>
                    <a:cubicBezTo>
                      <a:pt x="141" y="151"/>
                      <a:pt x="144" y="162"/>
                      <a:pt x="143" y="172"/>
                    </a:cubicBezTo>
                    <a:cubicBezTo>
                      <a:pt x="142" y="185"/>
                      <a:pt x="132" y="193"/>
                      <a:pt x="121" y="188"/>
                    </a:cubicBezTo>
                    <a:cubicBezTo>
                      <a:pt x="109" y="182"/>
                      <a:pt x="93" y="177"/>
                      <a:pt x="87" y="162"/>
                    </a:cubicBezTo>
                    <a:cubicBezTo>
                      <a:pt x="85" y="157"/>
                      <a:pt x="88" y="150"/>
                      <a:pt x="88" y="144"/>
                    </a:cubicBezTo>
                    <a:cubicBezTo>
                      <a:pt x="93" y="146"/>
                      <a:pt x="99" y="148"/>
                      <a:pt x="103" y="150"/>
                    </a:cubicBezTo>
                    <a:cubicBezTo>
                      <a:pt x="105" y="151"/>
                      <a:pt x="106" y="155"/>
                      <a:pt x="107" y="156"/>
                    </a:cubicBezTo>
                    <a:cubicBezTo>
                      <a:pt x="109" y="158"/>
                      <a:pt x="112" y="159"/>
                      <a:pt x="114" y="161"/>
                    </a:cubicBezTo>
                    <a:cubicBezTo>
                      <a:pt x="115" y="158"/>
                      <a:pt x="118" y="156"/>
                      <a:pt x="118" y="154"/>
                    </a:cubicBezTo>
                    <a:cubicBezTo>
                      <a:pt x="117" y="146"/>
                      <a:pt x="116" y="137"/>
                      <a:pt x="114" y="1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5"/>
              <p:cNvSpPr/>
              <p:nvPr/>
            </p:nvSpPr>
            <p:spPr bwMode="auto">
              <a:xfrm>
                <a:off x="2670175" y="2817813"/>
                <a:ext cx="47625" cy="61912"/>
              </a:xfrm>
              <a:custGeom>
                <a:avLst/>
                <a:gdLst>
                  <a:gd name="T0" fmla="*/ 9 w 25"/>
                  <a:gd name="T1" fmla="*/ 0 h 34"/>
                  <a:gd name="T2" fmla="*/ 24 w 25"/>
                  <a:gd name="T3" fmla="*/ 23 h 34"/>
                  <a:gd name="T4" fmla="*/ 11 w 25"/>
                  <a:gd name="T5" fmla="*/ 33 h 34"/>
                  <a:gd name="T6" fmla="*/ 0 w 25"/>
                  <a:gd name="T7" fmla="*/ 17 h 34"/>
                  <a:gd name="T8" fmla="*/ 9 w 25"/>
                  <a:gd name="T9" fmla="*/ 0 h 34"/>
                </a:gdLst>
                <a:ahLst/>
                <a:cxnLst>
                  <a:cxn ang="0">
                    <a:pos x="T0" y="T1"/>
                  </a:cxn>
                  <a:cxn ang="0">
                    <a:pos x="T2" y="T3"/>
                  </a:cxn>
                  <a:cxn ang="0">
                    <a:pos x="T4" y="T5"/>
                  </a:cxn>
                  <a:cxn ang="0">
                    <a:pos x="T6" y="T7"/>
                  </a:cxn>
                  <a:cxn ang="0">
                    <a:pos x="T8" y="T9"/>
                  </a:cxn>
                </a:cxnLst>
                <a:rect l="0" t="0" r="r" b="b"/>
                <a:pathLst>
                  <a:path w="25" h="34">
                    <a:moveTo>
                      <a:pt x="9" y="0"/>
                    </a:moveTo>
                    <a:cubicBezTo>
                      <a:pt x="16" y="10"/>
                      <a:pt x="22" y="16"/>
                      <a:pt x="24" y="23"/>
                    </a:cubicBezTo>
                    <a:cubicBezTo>
                      <a:pt x="25" y="24"/>
                      <a:pt x="16" y="32"/>
                      <a:pt x="11" y="33"/>
                    </a:cubicBezTo>
                    <a:cubicBezTo>
                      <a:pt x="0" y="34"/>
                      <a:pt x="0" y="24"/>
                      <a:pt x="0" y="17"/>
                    </a:cubicBezTo>
                    <a:cubicBezTo>
                      <a:pt x="0" y="13"/>
                      <a:pt x="4" y="9"/>
                      <a:pt x="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9" name="组合 58"/>
          <p:cNvGrpSpPr>
            <a:grpSpLocks noChangeAspect="1"/>
          </p:cNvGrpSpPr>
          <p:nvPr userDrawn="1"/>
        </p:nvGrpSpPr>
        <p:grpSpPr>
          <a:xfrm>
            <a:off x="1418480" y="6466911"/>
            <a:ext cx="593033" cy="144000"/>
            <a:chOff x="3565256" y="2734541"/>
            <a:chExt cx="1464463" cy="355600"/>
          </a:xfrm>
        </p:grpSpPr>
        <p:grpSp>
          <p:nvGrpSpPr>
            <p:cNvPr id="60" name="组合 59"/>
            <p:cNvGrpSpPr/>
            <p:nvPr/>
          </p:nvGrpSpPr>
          <p:grpSpPr>
            <a:xfrm>
              <a:off x="4005786" y="2749623"/>
              <a:ext cx="304800" cy="325437"/>
              <a:chOff x="2027238" y="3278188"/>
              <a:chExt cx="304800" cy="325437"/>
            </a:xfrm>
          </p:grpSpPr>
          <p:sp>
            <p:nvSpPr>
              <p:cNvPr id="88" name="Freeform 11"/>
              <p:cNvSpPr/>
              <p:nvPr/>
            </p:nvSpPr>
            <p:spPr bwMode="auto">
              <a:xfrm>
                <a:off x="2138363" y="3281363"/>
                <a:ext cx="193675" cy="322262"/>
              </a:xfrm>
              <a:custGeom>
                <a:avLst/>
                <a:gdLst>
                  <a:gd name="T0" fmla="*/ 23 w 105"/>
                  <a:gd name="T1" fmla="*/ 132 h 176"/>
                  <a:gd name="T2" fmla="*/ 15 w 105"/>
                  <a:gd name="T3" fmla="*/ 109 h 176"/>
                  <a:gd name="T4" fmla="*/ 34 w 105"/>
                  <a:gd name="T5" fmla="*/ 76 h 176"/>
                  <a:gd name="T6" fmla="*/ 27 w 105"/>
                  <a:gd name="T7" fmla="*/ 72 h 176"/>
                  <a:gd name="T8" fmla="*/ 20 w 105"/>
                  <a:gd name="T9" fmla="*/ 46 h 176"/>
                  <a:gd name="T10" fmla="*/ 29 w 105"/>
                  <a:gd name="T11" fmla="*/ 15 h 176"/>
                  <a:gd name="T12" fmla="*/ 42 w 105"/>
                  <a:gd name="T13" fmla="*/ 1 h 176"/>
                  <a:gd name="T14" fmla="*/ 56 w 105"/>
                  <a:gd name="T15" fmla="*/ 20 h 176"/>
                  <a:gd name="T16" fmla="*/ 48 w 105"/>
                  <a:gd name="T17" fmla="*/ 49 h 176"/>
                  <a:gd name="T18" fmla="*/ 82 w 105"/>
                  <a:gd name="T19" fmla="*/ 42 h 176"/>
                  <a:gd name="T20" fmla="*/ 104 w 105"/>
                  <a:gd name="T21" fmla="*/ 61 h 176"/>
                  <a:gd name="T22" fmla="*/ 101 w 105"/>
                  <a:gd name="T23" fmla="*/ 114 h 176"/>
                  <a:gd name="T24" fmla="*/ 92 w 105"/>
                  <a:gd name="T25" fmla="*/ 141 h 176"/>
                  <a:gd name="T26" fmla="*/ 51 w 105"/>
                  <a:gd name="T27" fmla="*/ 130 h 176"/>
                  <a:gd name="T28" fmla="*/ 11 w 105"/>
                  <a:gd name="T29" fmla="*/ 176 h 176"/>
                  <a:gd name="T30" fmla="*/ 7 w 105"/>
                  <a:gd name="T31" fmla="*/ 155 h 176"/>
                  <a:gd name="T32" fmla="*/ 23 w 105"/>
                  <a:gd name="T33" fmla="*/ 132 h 176"/>
                  <a:gd name="T34" fmla="*/ 47 w 105"/>
                  <a:gd name="T35" fmla="*/ 103 h 176"/>
                  <a:gd name="T36" fmla="*/ 62 w 105"/>
                  <a:gd name="T37" fmla="*/ 77 h 176"/>
                  <a:gd name="T38" fmla="*/ 67 w 105"/>
                  <a:gd name="T39" fmla="*/ 78 h 176"/>
                  <a:gd name="T40" fmla="*/ 68 w 105"/>
                  <a:gd name="T41" fmla="*/ 98 h 176"/>
                  <a:gd name="T42" fmla="*/ 59 w 105"/>
                  <a:gd name="T43" fmla="*/ 119 h 176"/>
                  <a:gd name="T44" fmla="*/ 63 w 105"/>
                  <a:gd name="T45" fmla="*/ 124 h 176"/>
                  <a:gd name="T46" fmla="*/ 80 w 105"/>
                  <a:gd name="T47" fmla="*/ 114 h 176"/>
                  <a:gd name="T48" fmla="*/ 79 w 105"/>
                  <a:gd name="T49" fmla="*/ 68 h 176"/>
                  <a:gd name="T50" fmla="*/ 74 w 105"/>
                  <a:gd name="T51" fmla="*/ 60 h 176"/>
                  <a:gd name="T52" fmla="*/ 36 w 105"/>
                  <a:gd name="T53" fmla="*/ 73 h 176"/>
                  <a:gd name="T54" fmla="*/ 40 w 105"/>
                  <a:gd name="T55" fmla="*/ 103 h 176"/>
                  <a:gd name="T56" fmla="*/ 23 w 105"/>
                  <a:gd name="T57"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 h="176">
                    <a:moveTo>
                      <a:pt x="23" y="132"/>
                    </a:moveTo>
                    <a:cubicBezTo>
                      <a:pt x="9" y="128"/>
                      <a:pt x="7" y="121"/>
                      <a:pt x="15" y="109"/>
                    </a:cubicBezTo>
                    <a:cubicBezTo>
                      <a:pt x="22" y="99"/>
                      <a:pt x="27" y="88"/>
                      <a:pt x="34" y="76"/>
                    </a:cubicBezTo>
                    <a:cubicBezTo>
                      <a:pt x="31" y="74"/>
                      <a:pt x="29" y="73"/>
                      <a:pt x="27" y="72"/>
                    </a:cubicBezTo>
                    <a:cubicBezTo>
                      <a:pt x="10" y="63"/>
                      <a:pt x="11" y="62"/>
                      <a:pt x="20" y="46"/>
                    </a:cubicBezTo>
                    <a:cubicBezTo>
                      <a:pt x="25" y="37"/>
                      <a:pt x="27" y="26"/>
                      <a:pt x="29" y="15"/>
                    </a:cubicBezTo>
                    <a:cubicBezTo>
                      <a:pt x="30" y="7"/>
                      <a:pt x="32" y="0"/>
                      <a:pt x="42" y="1"/>
                    </a:cubicBezTo>
                    <a:cubicBezTo>
                      <a:pt x="51" y="3"/>
                      <a:pt x="59" y="8"/>
                      <a:pt x="56" y="20"/>
                    </a:cubicBezTo>
                    <a:cubicBezTo>
                      <a:pt x="53" y="29"/>
                      <a:pt x="51" y="37"/>
                      <a:pt x="48" y="49"/>
                    </a:cubicBezTo>
                    <a:cubicBezTo>
                      <a:pt x="61" y="46"/>
                      <a:pt x="71" y="44"/>
                      <a:pt x="82" y="42"/>
                    </a:cubicBezTo>
                    <a:cubicBezTo>
                      <a:pt x="96" y="39"/>
                      <a:pt x="105" y="46"/>
                      <a:pt x="104" y="61"/>
                    </a:cubicBezTo>
                    <a:cubicBezTo>
                      <a:pt x="103" y="79"/>
                      <a:pt x="103" y="97"/>
                      <a:pt x="101" y="114"/>
                    </a:cubicBezTo>
                    <a:cubicBezTo>
                      <a:pt x="100" y="123"/>
                      <a:pt x="98" y="134"/>
                      <a:pt x="92" y="141"/>
                    </a:cubicBezTo>
                    <a:cubicBezTo>
                      <a:pt x="88" y="147"/>
                      <a:pt x="60" y="139"/>
                      <a:pt x="51" y="130"/>
                    </a:cubicBezTo>
                    <a:cubicBezTo>
                      <a:pt x="38" y="145"/>
                      <a:pt x="25" y="160"/>
                      <a:pt x="11" y="176"/>
                    </a:cubicBezTo>
                    <a:cubicBezTo>
                      <a:pt x="2" y="170"/>
                      <a:pt x="0" y="164"/>
                      <a:pt x="7" y="155"/>
                    </a:cubicBezTo>
                    <a:cubicBezTo>
                      <a:pt x="13" y="148"/>
                      <a:pt x="18" y="140"/>
                      <a:pt x="23" y="132"/>
                    </a:cubicBezTo>
                    <a:cubicBezTo>
                      <a:pt x="31" y="122"/>
                      <a:pt x="40" y="113"/>
                      <a:pt x="47" y="103"/>
                    </a:cubicBezTo>
                    <a:cubicBezTo>
                      <a:pt x="53" y="95"/>
                      <a:pt x="57" y="86"/>
                      <a:pt x="62" y="77"/>
                    </a:cubicBezTo>
                    <a:cubicBezTo>
                      <a:pt x="64" y="77"/>
                      <a:pt x="66" y="77"/>
                      <a:pt x="67" y="78"/>
                    </a:cubicBezTo>
                    <a:cubicBezTo>
                      <a:pt x="68" y="85"/>
                      <a:pt x="69" y="92"/>
                      <a:pt x="68" y="98"/>
                    </a:cubicBezTo>
                    <a:cubicBezTo>
                      <a:pt x="66" y="105"/>
                      <a:pt x="62" y="112"/>
                      <a:pt x="59" y="119"/>
                    </a:cubicBezTo>
                    <a:cubicBezTo>
                      <a:pt x="61" y="121"/>
                      <a:pt x="62" y="122"/>
                      <a:pt x="63" y="124"/>
                    </a:cubicBezTo>
                    <a:cubicBezTo>
                      <a:pt x="69" y="120"/>
                      <a:pt x="79" y="117"/>
                      <a:pt x="80" y="114"/>
                    </a:cubicBezTo>
                    <a:cubicBezTo>
                      <a:pt x="81" y="99"/>
                      <a:pt x="80" y="83"/>
                      <a:pt x="79" y="68"/>
                    </a:cubicBezTo>
                    <a:cubicBezTo>
                      <a:pt x="79" y="65"/>
                      <a:pt x="76" y="61"/>
                      <a:pt x="74" y="60"/>
                    </a:cubicBezTo>
                    <a:cubicBezTo>
                      <a:pt x="63" y="55"/>
                      <a:pt x="44" y="62"/>
                      <a:pt x="36" y="73"/>
                    </a:cubicBezTo>
                    <a:cubicBezTo>
                      <a:pt x="49" y="81"/>
                      <a:pt x="46" y="92"/>
                      <a:pt x="40" y="103"/>
                    </a:cubicBezTo>
                    <a:cubicBezTo>
                      <a:pt x="34" y="112"/>
                      <a:pt x="29" y="122"/>
                      <a:pt x="23" y="13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4"/>
              <p:cNvSpPr/>
              <p:nvPr/>
            </p:nvSpPr>
            <p:spPr bwMode="auto">
              <a:xfrm>
                <a:off x="2027238" y="3278188"/>
                <a:ext cx="123825" cy="290512"/>
              </a:xfrm>
              <a:custGeom>
                <a:avLst/>
                <a:gdLst>
                  <a:gd name="T0" fmla="*/ 67 w 67"/>
                  <a:gd name="T1" fmla="*/ 50 h 158"/>
                  <a:gd name="T2" fmla="*/ 56 w 67"/>
                  <a:gd name="T3" fmla="*/ 69 h 158"/>
                  <a:gd name="T4" fmla="*/ 61 w 67"/>
                  <a:gd name="T5" fmla="*/ 84 h 158"/>
                  <a:gd name="T6" fmla="*/ 56 w 67"/>
                  <a:gd name="T7" fmla="*/ 105 h 158"/>
                  <a:gd name="T8" fmla="*/ 55 w 67"/>
                  <a:gd name="T9" fmla="*/ 132 h 158"/>
                  <a:gd name="T10" fmla="*/ 48 w 67"/>
                  <a:gd name="T11" fmla="*/ 155 h 158"/>
                  <a:gd name="T12" fmla="*/ 31 w 67"/>
                  <a:gd name="T13" fmla="*/ 139 h 158"/>
                  <a:gd name="T14" fmla="*/ 30 w 67"/>
                  <a:gd name="T15" fmla="*/ 137 h 158"/>
                  <a:gd name="T16" fmla="*/ 15 w 67"/>
                  <a:gd name="T17" fmla="*/ 144 h 158"/>
                  <a:gd name="T18" fmla="*/ 4 w 67"/>
                  <a:gd name="T19" fmla="*/ 139 h 158"/>
                  <a:gd name="T20" fmla="*/ 10 w 67"/>
                  <a:gd name="T21" fmla="*/ 130 h 158"/>
                  <a:gd name="T22" fmla="*/ 36 w 67"/>
                  <a:gd name="T23" fmla="*/ 80 h 158"/>
                  <a:gd name="T24" fmla="*/ 22 w 67"/>
                  <a:gd name="T25" fmla="*/ 90 h 158"/>
                  <a:gd name="T26" fmla="*/ 2 w 67"/>
                  <a:gd name="T27" fmla="*/ 90 h 158"/>
                  <a:gd name="T28" fmla="*/ 5 w 67"/>
                  <a:gd name="T29" fmla="*/ 75 h 158"/>
                  <a:gd name="T30" fmla="*/ 24 w 67"/>
                  <a:gd name="T31" fmla="*/ 27 h 158"/>
                  <a:gd name="T32" fmla="*/ 40 w 67"/>
                  <a:gd name="T33" fmla="*/ 35 h 158"/>
                  <a:gd name="T34" fmla="*/ 40 w 67"/>
                  <a:gd name="T35" fmla="*/ 0 h 158"/>
                  <a:gd name="T36" fmla="*/ 59 w 67"/>
                  <a:gd name="T37" fmla="*/ 21 h 158"/>
                  <a:gd name="T38" fmla="*/ 63 w 67"/>
                  <a:gd name="T39" fmla="*/ 49 h 158"/>
                  <a:gd name="T40" fmla="*/ 67 w 67"/>
                  <a:gd name="T41" fmla="*/ 5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158">
                    <a:moveTo>
                      <a:pt x="67" y="50"/>
                    </a:moveTo>
                    <a:cubicBezTo>
                      <a:pt x="63" y="56"/>
                      <a:pt x="58" y="62"/>
                      <a:pt x="56" y="69"/>
                    </a:cubicBezTo>
                    <a:cubicBezTo>
                      <a:pt x="55" y="72"/>
                      <a:pt x="46" y="83"/>
                      <a:pt x="61" y="84"/>
                    </a:cubicBezTo>
                    <a:cubicBezTo>
                      <a:pt x="59" y="91"/>
                      <a:pt x="57" y="98"/>
                      <a:pt x="56" y="105"/>
                    </a:cubicBezTo>
                    <a:cubicBezTo>
                      <a:pt x="55" y="114"/>
                      <a:pt x="52" y="124"/>
                      <a:pt x="55" y="132"/>
                    </a:cubicBezTo>
                    <a:cubicBezTo>
                      <a:pt x="58" y="143"/>
                      <a:pt x="60" y="152"/>
                      <a:pt x="48" y="155"/>
                    </a:cubicBezTo>
                    <a:cubicBezTo>
                      <a:pt x="37" y="158"/>
                      <a:pt x="33" y="149"/>
                      <a:pt x="31" y="139"/>
                    </a:cubicBezTo>
                    <a:cubicBezTo>
                      <a:pt x="31" y="138"/>
                      <a:pt x="30" y="138"/>
                      <a:pt x="30" y="137"/>
                    </a:cubicBezTo>
                    <a:cubicBezTo>
                      <a:pt x="25" y="139"/>
                      <a:pt x="20" y="143"/>
                      <a:pt x="15" y="144"/>
                    </a:cubicBezTo>
                    <a:cubicBezTo>
                      <a:pt x="12" y="144"/>
                      <a:pt x="8" y="141"/>
                      <a:pt x="4" y="139"/>
                    </a:cubicBezTo>
                    <a:cubicBezTo>
                      <a:pt x="6" y="136"/>
                      <a:pt x="7" y="132"/>
                      <a:pt x="10" y="130"/>
                    </a:cubicBezTo>
                    <a:cubicBezTo>
                      <a:pt x="33" y="116"/>
                      <a:pt x="34" y="113"/>
                      <a:pt x="36" y="80"/>
                    </a:cubicBezTo>
                    <a:cubicBezTo>
                      <a:pt x="30" y="84"/>
                      <a:pt x="25" y="86"/>
                      <a:pt x="22" y="90"/>
                    </a:cubicBezTo>
                    <a:cubicBezTo>
                      <a:pt x="15" y="100"/>
                      <a:pt x="8" y="95"/>
                      <a:pt x="2" y="90"/>
                    </a:cubicBezTo>
                    <a:cubicBezTo>
                      <a:pt x="0" y="88"/>
                      <a:pt x="3" y="80"/>
                      <a:pt x="5" y="75"/>
                    </a:cubicBezTo>
                    <a:cubicBezTo>
                      <a:pt x="10" y="60"/>
                      <a:pt x="17" y="44"/>
                      <a:pt x="24" y="27"/>
                    </a:cubicBezTo>
                    <a:cubicBezTo>
                      <a:pt x="27" y="28"/>
                      <a:pt x="33" y="32"/>
                      <a:pt x="40" y="35"/>
                    </a:cubicBezTo>
                    <a:cubicBezTo>
                      <a:pt x="40" y="24"/>
                      <a:pt x="40" y="13"/>
                      <a:pt x="40" y="0"/>
                    </a:cubicBezTo>
                    <a:cubicBezTo>
                      <a:pt x="55" y="2"/>
                      <a:pt x="59" y="10"/>
                      <a:pt x="59" y="21"/>
                    </a:cubicBezTo>
                    <a:cubicBezTo>
                      <a:pt x="60" y="31"/>
                      <a:pt x="62" y="40"/>
                      <a:pt x="63" y="49"/>
                    </a:cubicBezTo>
                    <a:cubicBezTo>
                      <a:pt x="65" y="49"/>
                      <a:pt x="66" y="50"/>
                      <a:pt x="67" y="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1" name="组合 60"/>
            <p:cNvGrpSpPr/>
            <p:nvPr/>
          </p:nvGrpSpPr>
          <p:grpSpPr>
            <a:xfrm>
              <a:off x="4389166" y="2771054"/>
              <a:ext cx="261938" cy="282575"/>
              <a:chOff x="2032000" y="3644900"/>
              <a:chExt cx="261938" cy="282575"/>
            </a:xfrm>
          </p:grpSpPr>
          <p:sp>
            <p:nvSpPr>
              <p:cNvPr id="69" name="Freeform 12"/>
              <p:cNvSpPr>
                <a:spLocks noEditPoints="1"/>
              </p:cNvSpPr>
              <p:nvPr/>
            </p:nvSpPr>
            <p:spPr bwMode="auto">
              <a:xfrm>
                <a:off x="2098675" y="3644900"/>
                <a:ext cx="195263" cy="282575"/>
              </a:xfrm>
              <a:custGeom>
                <a:avLst/>
                <a:gdLst>
                  <a:gd name="T0" fmla="*/ 57 w 106"/>
                  <a:gd name="T1" fmla="*/ 120 h 154"/>
                  <a:gd name="T2" fmla="*/ 77 w 106"/>
                  <a:gd name="T3" fmla="*/ 121 h 154"/>
                  <a:gd name="T4" fmla="*/ 77 w 106"/>
                  <a:gd name="T5" fmla="*/ 68 h 154"/>
                  <a:gd name="T6" fmla="*/ 39 w 106"/>
                  <a:gd name="T7" fmla="*/ 65 h 154"/>
                  <a:gd name="T8" fmla="*/ 48 w 106"/>
                  <a:gd name="T9" fmla="*/ 75 h 154"/>
                  <a:gd name="T10" fmla="*/ 65 w 106"/>
                  <a:gd name="T11" fmla="*/ 81 h 154"/>
                  <a:gd name="T12" fmla="*/ 69 w 106"/>
                  <a:gd name="T13" fmla="*/ 96 h 154"/>
                  <a:gd name="T14" fmla="*/ 57 w 106"/>
                  <a:gd name="T15" fmla="*/ 98 h 154"/>
                  <a:gd name="T16" fmla="*/ 38 w 106"/>
                  <a:gd name="T17" fmla="*/ 91 h 154"/>
                  <a:gd name="T18" fmla="*/ 13 w 106"/>
                  <a:gd name="T19" fmla="*/ 154 h 154"/>
                  <a:gd name="T20" fmla="*/ 9 w 106"/>
                  <a:gd name="T21" fmla="*/ 127 h 154"/>
                  <a:gd name="T22" fmla="*/ 28 w 106"/>
                  <a:gd name="T23" fmla="*/ 47 h 154"/>
                  <a:gd name="T24" fmla="*/ 20 w 106"/>
                  <a:gd name="T25" fmla="*/ 39 h 154"/>
                  <a:gd name="T26" fmla="*/ 53 w 106"/>
                  <a:gd name="T27" fmla="*/ 16 h 154"/>
                  <a:gd name="T28" fmla="*/ 92 w 106"/>
                  <a:gd name="T29" fmla="*/ 38 h 154"/>
                  <a:gd name="T30" fmla="*/ 104 w 106"/>
                  <a:gd name="T31" fmla="*/ 125 h 154"/>
                  <a:gd name="T32" fmla="*/ 85 w 106"/>
                  <a:gd name="T33" fmla="*/ 142 h 154"/>
                  <a:gd name="T34" fmla="*/ 56 w 106"/>
                  <a:gd name="T35" fmla="*/ 122 h 154"/>
                  <a:gd name="T36" fmla="*/ 57 w 106"/>
                  <a:gd name="T37" fmla="*/ 120 h 154"/>
                  <a:gd name="T38" fmla="*/ 42 w 106"/>
                  <a:gd name="T39" fmla="*/ 52 h 154"/>
                  <a:gd name="T40" fmla="*/ 74 w 106"/>
                  <a:gd name="T41" fmla="*/ 47 h 154"/>
                  <a:gd name="T42" fmla="*/ 71 w 106"/>
                  <a:gd name="T43" fmla="*/ 25 h 154"/>
                  <a:gd name="T44" fmla="*/ 42 w 106"/>
                  <a:gd name="T45" fmla="*/ 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154">
                    <a:moveTo>
                      <a:pt x="57" y="120"/>
                    </a:moveTo>
                    <a:cubicBezTo>
                      <a:pt x="64" y="120"/>
                      <a:pt x="70" y="120"/>
                      <a:pt x="77" y="121"/>
                    </a:cubicBezTo>
                    <a:cubicBezTo>
                      <a:pt x="77" y="103"/>
                      <a:pt x="77" y="85"/>
                      <a:pt x="77" y="68"/>
                    </a:cubicBezTo>
                    <a:cubicBezTo>
                      <a:pt x="65" y="67"/>
                      <a:pt x="54" y="66"/>
                      <a:pt x="39" y="65"/>
                    </a:cubicBezTo>
                    <a:cubicBezTo>
                      <a:pt x="42" y="69"/>
                      <a:pt x="45" y="73"/>
                      <a:pt x="48" y="75"/>
                    </a:cubicBezTo>
                    <a:cubicBezTo>
                      <a:pt x="53" y="78"/>
                      <a:pt x="61" y="78"/>
                      <a:pt x="65" y="81"/>
                    </a:cubicBezTo>
                    <a:cubicBezTo>
                      <a:pt x="68" y="84"/>
                      <a:pt x="68" y="91"/>
                      <a:pt x="69" y="96"/>
                    </a:cubicBezTo>
                    <a:cubicBezTo>
                      <a:pt x="65" y="97"/>
                      <a:pt x="61" y="99"/>
                      <a:pt x="57" y="98"/>
                    </a:cubicBezTo>
                    <a:cubicBezTo>
                      <a:pt x="51" y="97"/>
                      <a:pt x="46" y="94"/>
                      <a:pt x="38" y="91"/>
                    </a:cubicBezTo>
                    <a:cubicBezTo>
                      <a:pt x="36" y="115"/>
                      <a:pt x="30" y="137"/>
                      <a:pt x="13" y="154"/>
                    </a:cubicBezTo>
                    <a:cubicBezTo>
                      <a:pt x="0" y="146"/>
                      <a:pt x="2" y="136"/>
                      <a:pt x="9" y="127"/>
                    </a:cubicBezTo>
                    <a:cubicBezTo>
                      <a:pt x="29" y="104"/>
                      <a:pt x="24" y="75"/>
                      <a:pt x="28" y="47"/>
                    </a:cubicBezTo>
                    <a:cubicBezTo>
                      <a:pt x="28" y="45"/>
                      <a:pt x="23" y="42"/>
                      <a:pt x="20" y="39"/>
                    </a:cubicBezTo>
                    <a:cubicBezTo>
                      <a:pt x="24" y="23"/>
                      <a:pt x="40" y="21"/>
                      <a:pt x="53" y="16"/>
                    </a:cubicBezTo>
                    <a:cubicBezTo>
                      <a:pt x="89" y="0"/>
                      <a:pt x="89" y="0"/>
                      <a:pt x="92" y="38"/>
                    </a:cubicBezTo>
                    <a:cubicBezTo>
                      <a:pt x="95" y="67"/>
                      <a:pt x="100" y="96"/>
                      <a:pt x="104" y="125"/>
                    </a:cubicBezTo>
                    <a:cubicBezTo>
                      <a:pt x="106" y="139"/>
                      <a:pt x="98" y="148"/>
                      <a:pt x="85" y="142"/>
                    </a:cubicBezTo>
                    <a:cubicBezTo>
                      <a:pt x="75" y="137"/>
                      <a:pt x="65" y="129"/>
                      <a:pt x="56" y="122"/>
                    </a:cubicBezTo>
                    <a:cubicBezTo>
                      <a:pt x="56" y="122"/>
                      <a:pt x="56" y="121"/>
                      <a:pt x="57" y="120"/>
                    </a:cubicBezTo>
                    <a:close/>
                    <a:moveTo>
                      <a:pt x="42" y="52"/>
                    </a:moveTo>
                    <a:cubicBezTo>
                      <a:pt x="52" y="51"/>
                      <a:pt x="62" y="49"/>
                      <a:pt x="74" y="47"/>
                    </a:cubicBezTo>
                    <a:cubicBezTo>
                      <a:pt x="73" y="40"/>
                      <a:pt x="72" y="32"/>
                      <a:pt x="71" y="25"/>
                    </a:cubicBezTo>
                    <a:cubicBezTo>
                      <a:pt x="46" y="23"/>
                      <a:pt x="36" y="33"/>
                      <a:pt x="42" y="5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p:nvPr/>
            </p:nvSpPr>
            <p:spPr bwMode="auto">
              <a:xfrm>
                <a:off x="2032000" y="3706813"/>
                <a:ext cx="92075" cy="160337"/>
              </a:xfrm>
              <a:custGeom>
                <a:avLst/>
                <a:gdLst>
                  <a:gd name="T0" fmla="*/ 14 w 50"/>
                  <a:gd name="T1" fmla="*/ 16 h 87"/>
                  <a:gd name="T2" fmla="*/ 39 w 50"/>
                  <a:gd name="T3" fmla="*/ 3 h 87"/>
                  <a:gd name="T4" fmla="*/ 49 w 50"/>
                  <a:gd name="T5" fmla="*/ 22 h 87"/>
                  <a:gd name="T6" fmla="*/ 47 w 50"/>
                  <a:gd name="T7" fmla="*/ 75 h 87"/>
                  <a:gd name="T8" fmla="*/ 46 w 50"/>
                  <a:gd name="T9" fmla="*/ 81 h 87"/>
                  <a:gd name="T10" fmla="*/ 11 w 50"/>
                  <a:gd name="T11" fmla="*/ 86 h 87"/>
                  <a:gd name="T12" fmla="*/ 1 w 50"/>
                  <a:gd name="T13" fmla="*/ 66 h 87"/>
                  <a:gd name="T14" fmla="*/ 3 w 50"/>
                  <a:gd name="T15" fmla="*/ 39 h 87"/>
                  <a:gd name="T16" fmla="*/ 14 w 50"/>
                  <a:gd name="T17" fmla="*/ 31 h 87"/>
                  <a:gd name="T18" fmla="*/ 31 w 50"/>
                  <a:gd name="T19" fmla="*/ 30 h 87"/>
                  <a:gd name="T20" fmla="*/ 33 w 50"/>
                  <a:gd name="T21" fmla="*/ 23 h 87"/>
                  <a:gd name="T22" fmla="*/ 17 w 50"/>
                  <a:gd name="T23" fmla="*/ 17 h 87"/>
                  <a:gd name="T24" fmla="*/ 14 w 50"/>
                  <a:gd name="T25" fmla="*/ 1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87">
                    <a:moveTo>
                      <a:pt x="14" y="16"/>
                    </a:moveTo>
                    <a:cubicBezTo>
                      <a:pt x="19" y="4"/>
                      <a:pt x="29" y="0"/>
                      <a:pt x="39" y="3"/>
                    </a:cubicBezTo>
                    <a:cubicBezTo>
                      <a:pt x="44" y="5"/>
                      <a:pt x="49" y="15"/>
                      <a:pt x="49" y="22"/>
                    </a:cubicBezTo>
                    <a:cubicBezTo>
                      <a:pt x="50" y="39"/>
                      <a:pt x="48" y="57"/>
                      <a:pt x="47" y="75"/>
                    </a:cubicBezTo>
                    <a:cubicBezTo>
                      <a:pt x="47" y="77"/>
                      <a:pt x="47" y="81"/>
                      <a:pt x="46" y="81"/>
                    </a:cubicBezTo>
                    <a:cubicBezTo>
                      <a:pt x="34" y="83"/>
                      <a:pt x="22" y="87"/>
                      <a:pt x="11" y="86"/>
                    </a:cubicBezTo>
                    <a:cubicBezTo>
                      <a:pt x="7" y="86"/>
                      <a:pt x="3" y="73"/>
                      <a:pt x="1" y="66"/>
                    </a:cubicBezTo>
                    <a:cubicBezTo>
                      <a:pt x="0" y="57"/>
                      <a:pt x="1" y="48"/>
                      <a:pt x="3" y="39"/>
                    </a:cubicBezTo>
                    <a:cubicBezTo>
                      <a:pt x="4" y="36"/>
                      <a:pt x="10" y="32"/>
                      <a:pt x="14" y="31"/>
                    </a:cubicBezTo>
                    <a:cubicBezTo>
                      <a:pt x="19" y="29"/>
                      <a:pt x="25" y="31"/>
                      <a:pt x="31" y="30"/>
                    </a:cubicBezTo>
                    <a:cubicBezTo>
                      <a:pt x="32" y="30"/>
                      <a:pt x="33" y="23"/>
                      <a:pt x="33" y="23"/>
                    </a:cubicBezTo>
                    <a:cubicBezTo>
                      <a:pt x="28" y="21"/>
                      <a:pt x="22" y="19"/>
                      <a:pt x="17" y="17"/>
                    </a:cubicBezTo>
                    <a:cubicBezTo>
                      <a:pt x="17" y="17"/>
                      <a:pt x="16" y="17"/>
                      <a:pt x="14" y="1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3565256" y="2755179"/>
              <a:ext cx="361950" cy="314325"/>
              <a:chOff x="1449388" y="2736253"/>
              <a:chExt cx="361950" cy="314325"/>
            </a:xfrm>
          </p:grpSpPr>
          <p:sp>
            <p:nvSpPr>
              <p:cNvPr id="67" name="Freeform 7"/>
              <p:cNvSpPr/>
              <p:nvPr/>
            </p:nvSpPr>
            <p:spPr bwMode="auto">
              <a:xfrm>
                <a:off x="1449388" y="2736253"/>
                <a:ext cx="361950" cy="314325"/>
              </a:xfrm>
              <a:custGeom>
                <a:avLst/>
                <a:gdLst>
                  <a:gd name="T0" fmla="*/ 92 w 196"/>
                  <a:gd name="T1" fmla="*/ 81 h 171"/>
                  <a:gd name="T2" fmla="*/ 100 w 196"/>
                  <a:gd name="T3" fmla="*/ 63 h 171"/>
                  <a:gd name="T4" fmla="*/ 111 w 196"/>
                  <a:gd name="T5" fmla="*/ 58 h 171"/>
                  <a:gd name="T6" fmla="*/ 110 w 196"/>
                  <a:gd name="T7" fmla="*/ 54 h 171"/>
                  <a:gd name="T8" fmla="*/ 97 w 196"/>
                  <a:gd name="T9" fmla="*/ 53 h 171"/>
                  <a:gd name="T10" fmla="*/ 126 w 196"/>
                  <a:gd name="T11" fmla="*/ 0 h 171"/>
                  <a:gd name="T12" fmla="*/ 128 w 196"/>
                  <a:gd name="T13" fmla="*/ 22 h 171"/>
                  <a:gd name="T14" fmla="*/ 139 w 196"/>
                  <a:gd name="T15" fmla="*/ 18 h 171"/>
                  <a:gd name="T16" fmla="*/ 154 w 196"/>
                  <a:gd name="T17" fmla="*/ 19 h 171"/>
                  <a:gd name="T18" fmla="*/ 152 w 196"/>
                  <a:gd name="T19" fmla="*/ 35 h 171"/>
                  <a:gd name="T20" fmla="*/ 134 w 196"/>
                  <a:gd name="T21" fmla="*/ 59 h 171"/>
                  <a:gd name="T22" fmla="*/ 129 w 196"/>
                  <a:gd name="T23" fmla="*/ 68 h 171"/>
                  <a:gd name="T24" fmla="*/ 162 w 196"/>
                  <a:gd name="T25" fmla="*/ 73 h 171"/>
                  <a:gd name="T26" fmla="*/ 176 w 196"/>
                  <a:gd name="T27" fmla="*/ 73 h 171"/>
                  <a:gd name="T28" fmla="*/ 196 w 196"/>
                  <a:gd name="T29" fmla="*/ 80 h 171"/>
                  <a:gd name="T30" fmla="*/ 193 w 196"/>
                  <a:gd name="T31" fmla="*/ 87 h 171"/>
                  <a:gd name="T32" fmla="*/ 166 w 196"/>
                  <a:gd name="T33" fmla="*/ 96 h 171"/>
                  <a:gd name="T34" fmla="*/ 139 w 196"/>
                  <a:gd name="T35" fmla="*/ 87 h 171"/>
                  <a:gd name="T36" fmla="*/ 107 w 196"/>
                  <a:gd name="T37" fmla="*/ 98 h 171"/>
                  <a:gd name="T38" fmla="*/ 70 w 196"/>
                  <a:gd name="T39" fmla="*/ 129 h 171"/>
                  <a:gd name="T40" fmla="*/ 62 w 196"/>
                  <a:gd name="T41" fmla="*/ 144 h 171"/>
                  <a:gd name="T42" fmla="*/ 43 w 196"/>
                  <a:gd name="T43" fmla="*/ 170 h 171"/>
                  <a:gd name="T44" fmla="*/ 23 w 196"/>
                  <a:gd name="T45" fmla="*/ 154 h 171"/>
                  <a:gd name="T46" fmla="*/ 5 w 196"/>
                  <a:gd name="T47" fmla="*/ 166 h 171"/>
                  <a:gd name="T48" fmla="*/ 0 w 196"/>
                  <a:gd name="T49" fmla="*/ 163 h 171"/>
                  <a:gd name="T50" fmla="*/ 6 w 196"/>
                  <a:gd name="T51" fmla="*/ 141 h 171"/>
                  <a:gd name="T52" fmla="*/ 20 w 196"/>
                  <a:gd name="T53" fmla="*/ 114 h 171"/>
                  <a:gd name="T54" fmla="*/ 18 w 196"/>
                  <a:gd name="T55" fmla="*/ 97 h 171"/>
                  <a:gd name="T56" fmla="*/ 22 w 196"/>
                  <a:gd name="T57" fmla="*/ 66 h 171"/>
                  <a:gd name="T58" fmla="*/ 42 w 196"/>
                  <a:gd name="T59" fmla="*/ 25 h 171"/>
                  <a:gd name="T60" fmla="*/ 55 w 196"/>
                  <a:gd name="T61" fmla="*/ 5 h 171"/>
                  <a:gd name="T62" fmla="*/ 69 w 196"/>
                  <a:gd name="T63" fmla="*/ 29 h 171"/>
                  <a:gd name="T64" fmla="*/ 69 w 196"/>
                  <a:gd name="T65" fmla="*/ 35 h 171"/>
                  <a:gd name="T66" fmla="*/ 66 w 196"/>
                  <a:gd name="T67" fmla="*/ 86 h 171"/>
                  <a:gd name="T68" fmla="*/ 69 w 196"/>
                  <a:gd name="T69" fmla="*/ 93 h 171"/>
                  <a:gd name="T70" fmla="*/ 78 w 196"/>
                  <a:gd name="T71" fmla="*/ 93 h 171"/>
                  <a:gd name="T72" fmla="*/ 92 w 196"/>
                  <a:gd name="T73" fmla="*/ 8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171">
                    <a:moveTo>
                      <a:pt x="92" y="81"/>
                    </a:moveTo>
                    <a:cubicBezTo>
                      <a:pt x="84" y="67"/>
                      <a:pt x="84" y="66"/>
                      <a:pt x="100" y="63"/>
                    </a:cubicBezTo>
                    <a:cubicBezTo>
                      <a:pt x="104" y="62"/>
                      <a:pt x="108" y="59"/>
                      <a:pt x="111" y="58"/>
                    </a:cubicBezTo>
                    <a:cubicBezTo>
                      <a:pt x="111" y="56"/>
                      <a:pt x="111" y="55"/>
                      <a:pt x="110" y="54"/>
                    </a:cubicBezTo>
                    <a:cubicBezTo>
                      <a:pt x="106" y="54"/>
                      <a:pt x="101" y="53"/>
                      <a:pt x="97" y="53"/>
                    </a:cubicBezTo>
                    <a:cubicBezTo>
                      <a:pt x="93" y="40"/>
                      <a:pt x="102" y="23"/>
                      <a:pt x="126" y="0"/>
                    </a:cubicBezTo>
                    <a:cubicBezTo>
                      <a:pt x="127" y="8"/>
                      <a:pt x="127" y="14"/>
                      <a:pt x="128" y="22"/>
                    </a:cubicBezTo>
                    <a:cubicBezTo>
                      <a:pt x="131" y="21"/>
                      <a:pt x="135" y="19"/>
                      <a:pt x="139" y="18"/>
                    </a:cubicBezTo>
                    <a:cubicBezTo>
                      <a:pt x="144" y="18"/>
                      <a:pt x="149" y="19"/>
                      <a:pt x="154" y="19"/>
                    </a:cubicBezTo>
                    <a:cubicBezTo>
                      <a:pt x="153" y="24"/>
                      <a:pt x="155" y="31"/>
                      <a:pt x="152" y="35"/>
                    </a:cubicBezTo>
                    <a:cubicBezTo>
                      <a:pt x="147" y="44"/>
                      <a:pt x="140" y="51"/>
                      <a:pt x="134" y="59"/>
                    </a:cubicBezTo>
                    <a:cubicBezTo>
                      <a:pt x="133" y="60"/>
                      <a:pt x="132" y="63"/>
                      <a:pt x="129" y="68"/>
                    </a:cubicBezTo>
                    <a:cubicBezTo>
                      <a:pt x="141" y="70"/>
                      <a:pt x="152" y="72"/>
                      <a:pt x="162" y="73"/>
                    </a:cubicBezTo>
                    <a:cubicBezTo>
                      <a:pt x="167" y="74"/>
                      <a:pt x="171" y="72"/>
                      <a:pt x="176" y="73"/>
                    </a:cubicBezTo>
                    <a:cubicBezTo>
                      <a:pt x="183" y="74"/>
                      <a:pt x="189" y="77"/>
                      <a:pt x="196" y="80"/>
                    </a:cubicBezTo>
                    <a:cubicBezTo>
                      <a:pt x="196" y="80"/>
                      <a:pt x="195" y="86"/>
                      <a:pt x="193" y="87"/>
                    </a:cubicBezTo>
                    <a:cubicBezTo>
                      <a:pt x="185" y="91"/>
                      <a:pt x="179" y="101"/>
                      <a:pt x="166" y="96"/>
                    </a:cubicBezTo>
                    <a:cubicBezTo>
                      <a:pt x="158" y="92"/>
                      <a:pt x="149" y="90"/>
                      <a:pt x="139" y="87"/>
                    </a:cubicBezTo>
                    <a:cubicBezTo>
                      <a:pt x="127" y="84"/>
                      <a:pt x="117" y="88"/>
                      <a:pt x="107" y="98"/>
                    </a:cubicBezTo>
                    <a:cubicBezTo>
                      <a:pt x="96" y="109"/>
                      <a:pt x="82" y="118"/>
                      <a:pt x="70" y="129"/>
                    </a:cubicBezTo>
                    <a:cubicBezTo>
                      <a:pt x="65" y="133"/>
                      <a:pt x="61" y="139"/>
                      <a:pt x="62" y="144"/>
                    </a:cubicBezTo>
                    <a:cubicBezTo>
                      <a:pt x="62" y="159"/>
                      <a:pt x="56" y="169"/>
                      <a:pt x="43" y="170"/>
                    </a:cubicBezTo>
                    <a:cubicBezTo>
                      <a:pt x="37" y="171"/>
                      <a:pt x="30" y="160"/>
                      <a:pt x="23" y="154"/>
                    </a:cubicBezTo>
                    <a:cubicBezTo>
                      <a:pt x="18" y="157"/>
                      <a:pt x="11" y="161"/>
                      <a:pt x="5" y="166"/>
                    </a:cubicBezTo>
                    <a:cubicBezTo>
                      <a:pt x="3" y="165"/>
                      <a:pt x="2" y="164"/>
                      <a:pt x="0" y="163"/>
                    </a:cubicBezTo>
                    <a:cubicBezTo>
                      <a:pt x="2" y="155"/>
                      <a:pt x="3" y="148"/>
                      <a:pt x="6" y="141"/>
                    </a:cubicBezTo>
                    <a:cubicBezTo>
                      <a:pt x="10" y="132"/>
                      <a:pt x="15" y="123"/>
                      <a:pt x="20" y="114"/>
                    </a:cubicBezTo>
                    <a:cubicBezTo>
                      <a:pt x="23" y="108"/>
                      <a:pt x="24" y="104"/>
                      <a:pt x="18" y="97"/>
                    </a:cubicBezTo>
                    <a:cubicBezTo>
                      <a:pt x="7" y="85"/>
                      <a:pt x="8" y="75"/>
                      <a:pt x="22" y="66"/>
                    </a:cubicBezTo>
                    <a:cubicBezTo>
                      <a:pt x="38" y="56"/>
                      <a:pt x="41" y="42"/>
                      <a:pt x="42" y="25"/>
                    </a:cubicBezTo>
                    <a:cubicBezTo>
                      <a:pt x="43" y="17"/>
                      <a:pt x="39" y="3"/>
                      <a:pt x="55" y="5"/>
                    </a:cubicBezTo>
                    <a:cubicBezTo>
                      <a:pt x="68" y="7"/>
                      <a:pt x="72" y="16"/>
                      <a:pt x="69" y="29"/>
                    </a:cubicBezTo>
                    <a:cubicBezTo>
                      <a:pt x="69" y="31"/>
                      <a:pt x="68" y="33"/>
                      <a:pt x="69" y="35"/>
                    </a:cubicBezTo>
                    <a:cubicBezTo>
                      <a:pt x="79" y="52"/>
                      <a:pt x="82" y="70"/>
                      <a:pt x="66" y="86"/>
                    </a:cubicBezTo>
                    <a:cubicBezTo>
                      <a:pt x="65" y="87"/>
                      <a:pt x="67" y="92"/>
                      <a:pt x="69" y="93"/>
                    </a:cubicBezTo>
                    <a:cubicBezTo>
                      <a:pt x="71" y="94"/>
                      <a:pt x="76" y="94"/>
                      <a:pt x="78" y="93"/>
                    </a:cubicBezTo>
                    <a:cubicBezTo>
                      <a:pt x="83" y="90"/>
                      <a:pt x="87" y="85"/>
                      <a:pt x="92" y="8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8"/>
              <p:cNvSpPr/>
              <p:nvPr/>
            </p:nvSpPr>
            <p:spPr bwMode="auto">
              <a:xfrm>
                <a:off x="1604963" y="2921990"/>
                <a:ext cx="141288" cy="119062"/>
              </a:xfrm>
              <a:custGeom>
                <a:avLst/>
                <a:gdLst>
                  <a:gd name="T0" fmla="*/ 49 w 77"/>
                  <a:gd name="T1" fmla="*/ 27 h 65"/>
                  <a:gd name="T2" fmla="*/ 31 w 77"/>
                  <a:gd name="T3" fmla="*/ 49 h 65"/>
                  <a:gd name="T4" fmla="*/ 22 w 77"/>
                  <a:gd name="T5" fmla="*/ 65 h 65"/>
                  <a:gd name="T6" fmla="*/ 8 w 77"/>
                  <a:gd name="T7" fmla="*/ 56 h 65"/>
                  <a:gd name="T8" fmla="*/ 26 w 77"/>
                  <a:gd name="T9" fmla="*/ 16 h 65"/>
                  <a:gd name="T10" fmla="*/ 55 w 77"/>
                  <a:gd name="T11" fmla="*/ 4 h 65"/>
                  <a:gd name="T12" fmla="*/ 72 w 77"/>
                  <a:gd name="T13" fmla="*/ 3 h 65"/>
                  <a:gd name="T14" fmla="*/ 76 w 77"/>
                  <a:gd name="T15" fmla="*/ 20 h 65"/>
                  <a:gd name="T16" fmla="*/ 76 w 77"/>
                  <a:gd name="T17" fmla="*/ 43 h 65"/>
                  <a:gd name="T18" fmla="*/ 68 w 77"/>
                  <a:gd name="T19" fmla="*/ 57 h 65"/>
                  <a:gd name="T20" fmla="*/ 47 w 77"/>
                  <a:gd name="T21" fmla="*/ 57 h 65"/>
                  <a:gd name="T22" fmla="*/ 40 w 77"/>
                  <a:gd name="T23" fmla="*/ 40 h 65"/>
                  <a:gd name="T24" fmla="*/ 49 w 77"/>
                  <a:gd name="T25"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65">
                    <a:moveTo>
                      <a:pt x="49" y="27"/>
                    </a:moveTo>
                    <a:cubicBezTo>
                      <a:pt x="36" y="29"/>
                      <a:pt x="27" y="34"/>
                      <a:pt x="31" y="49"/>
                    </a:cubicBezTo>
                    <a:cubicBezTo>
                      <a:pt x="32" y="54"/>
                      <a:pt x="25" y="60"/>
                      <a:pt x="22" y="65"/>
                    </a:cubicBezTo>
                    <a:cubicBezTo>
                      <a:pt x="17" y="62"/>
                      <a:pt x="10" y="60"/>
                      <a:pt x="8" y="56"/>
                    </a:cubicBezTo>
                    <a:cubicBezTo>
                      <a:pt x="0" y="36"/>
                      <a:pt x="6" y="24"/>
                      <a:pt x="26" y="16"/>
                    </a:cubicBezTo>
                    <a:cubicBezTo>
                      <a:pt x="36" y="13"/>
                      <a:pt x="45" y="7"/>
                      <a:pt x="55" y="4"/>
                    </a:cubicBezTo>
                    <a:cubicBezTo>
                      <a:pt x="60" y="2"/>
                      <a:pt x="69" y="0"/>
                      <a:pt x="72" y="3"/>
                    </a:cubicBezTo>
                    <a:cubicBezTo>
                      <a:pt x="76" y="6"/>
                      <a:pt x="77" y="14"/>
                      <a:pt x="76" y="20"/>
                    </a:cubicBezTo>
                    <a:cubicBezTo>
                      <a:pt x="74" y="28"/>
                      <a:pt x="68" y="35"/>
                      <a:pt x="76" y="43"/>
                    </a:cubicBezTo>
                    <a:cubicBezTo>
                      <a:pt x="77" y="44"/>
                      <a:pt x="72" y="56"/>
                      <a:pt x="68" y="57"/>
                    </a:cubicBezTo>
                    <a:cubicBezTo>
                      <a:pt x="62" y="60"/>
                      <a:pt x="54" y="58"/>
                      <a:pt x="47" y="57"/>
                    </a:cubicBezTo>
                    <a:cubicBezTo>
                      <a:pt x="37" y="55"/>
                      <a:pt x="35" y="49"/>
                      <a:pt x="40" y="40"/>
                    </a:cubicBezTo>
                    <a:cubicBezTo>
                      <a:pt x="43" y="36"/>
                      <a:pt x="46" y="31"/>
                      <a:pt x="49"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4729682" y="2734541"/>
              <a:ext cx="300037" cy="355600"/>
              <a:chOff x="2008188" y="3970338"/>
              <a:chExt cx="300037" cy="355600"/>
            </a:xfrm>
          </p:grpSpPr>
          <p:sp>
            <p:nvSpPr>
              <p:cNvPr id="64" name="Freeform 8"/>
              <p:cNvSpPr/>
              <p:nvPr/>
            </p:nvSpPr>
            <p:spPr bwMode="auto">
              <a:xfrm>
                <a:off x="2008188" y="3970338"/>
                <a:ext cx="280988" cy="355600"/>
              </a:xfrm>
              <a:custGeom>
                <a:avLst/>
                <a:gdLst>
                  <a:gd name="T0" fmla="*/ 70 w 152"/>
                  <a:gd name="T1" fmla="*/ 159 h 194"/>
                  <a:gd name="T2" fmla="*/ 48 w 152"/>
                  <a:gd name="T3" fmla="*/ 163 h 194"/>
                  <a:gd name="T4" fmla="*/ 67 w 152"/>
                  <a:gd name="T5" fmla="*/ 136 h 194"/>
                  <a:gd name="T6" fmla="*/ 56 w 152"/>
                  <a:gd name="T7" fmla="*/ 129 h 194"/>
                  <a:gd name="T8" fmla="*/ 113 w 152"/>
                  <a:gd name="T9" fmla="*/ 97 h 194"/>
                  <a:gd name="T10" fmla="*/ 111 w 152"/>
                  <a:gd name="T11" fmla="*/ 92 h 194"/>
                  <a:gd name="T12" fmla="*/ 84 w 152"/>
                  <a:gd name="T13" fmla="*/ 104 h 194"/>
                  <a:gd name="T14" fmla="*/ 54 w 152"/>
                  <a:gd name="T15" fmla="*/ 95 h 194"/>
                  <a:gd name="T16" fmla="*/ 46 w 152"/>
                  <a:gd name="T17" fmla="*/ 88 h 194"/>
                  <a:gd name="T18" fmla="*/ 40 w 152"/>
                  <a:gd name="T19" fmla="*/ 116 h 194"/>
                  <a:gd name="T20" fmla="*/ 40 w 152"/>
                  <a:gd name="T21" fmla="*/ 176 h 194"/>
                  <a:gd name="T22" fmla="*/ 33 w 152"/>
                  <a:gd name="T23" fmla="*/ 185 h 194"/>
                  <a:gd name="T24" fmla="*/ 12 w 152"/>
                  <a:gd name="T25" fmla="*/ 176 h 194"/>
                  <a:gd name="T26" fmla="*/ 12 w 152"/>
                  <a:gd name="T27" fmla="*/ 152 h 194"/>
                  <a:gd name="T28" fmla="*/ 2 w 152"/>
                  <a:gd name="T29" fmla="*/ 126 h 194"/>
                  <a:gd name="T30" fmla="*/ 2 w 152"/>
                  <a:gd name="T31" fmla="*/ 113 h 194"/>
                  <a:gd name="T32" fmla="*/ 24 w 152"/>
                  <a:gd name="T33" fmla="*/ 83 h 194"/>
                  <a:gd name="T34" fmla="*/ 6 w 152"/>
                  <a:gd name="T35" fmla="*/ 76 h 194"/>
                  <a:gd name="T36" fmla="*/ 40 w 152"/>
                  <a:gd name="T37" fmla="*/ 24 h 194"/>
                  <a:gd name="T38" fmla="*/ 46 w 152"/>
                  <a:gd name="T39" fmla="*/ 22 h 194"/>
                  <a:gd name="T40" fmla="*/ 51 w 152"/>
                  <a:gd name="T41" fmla="*/ 30 h 194"/>
                  <a:gd name="T42" fmla="*/ 45 w 152"/>
                  <a:gd name="T43" fmla="*/ 49 h 194"/>
                  <a:gd name="T44" fmla="*/ 56 w 152"/>
                  <a:gd name="T45" fmla="*/ 65 h 194"/>
                  <a:gd name="T46" fmla="*/ 54 w 152"/>
                  <a:gd name="T47" fmla="*/ 84 h 194"/>
                  <a:gd name="T48" fmla="*/ 58 w 152"/>
                  <a:gd name="T49" fmla="*/ 86 h 194"/>
                  <a:gd name="T50" fmla="*/ 76 w 152"/>
                  <a:gd name="T51" fmla="*/ 62 h 194"/>
                  <a:gd name="T52" fmla="*/ 59 w 152"/>
                  <a:gd name="T53" fmla="*/ 58 h 194"/>
                  <a:gd name="T54" fmla="*/ 91 w 152"/>
                  <a:gd name="T55" fmla="*/ 3 h 194"/>
                  <a:gd name="T56" fmla="*/ 113 w 152"/>
                  <a:gd name="T57" fmla="*/ 28 h 194"/>
                  <a:gd name="T58" fmla="*/ 123 w 152"/>
                  <a:gd name="T59" fmla="*/ 31 h 194"/>
                  <a:gd name="T60" fmla="*/ 125 w 152"/>
                  <a:gd name="T61" fmla="*/ 35 h 194"/>
                  <a:gd name="T62" fmla="*/ 101 w 152"/>
                  <a:gd name="T63" fmla="*/ 51 h 194"/>
                  <a:gd name="T64" fmla="*/ 134 w 152"/>
                  <a:gd name="T65" fmla="*/ 57 h 194"/>
                  <a:gd name="T66" fmla="*/ 142 w 152"/>
                  <a:gd name="T67" fmla="*/ 78 h 194"/>
                  <a:gd name="T68" fmla="*/ 140 w 152"/>
                  <a:gd name="T69" fmla="*/ 88 h 194"/>
                  <a:gd name="T70" fmla="*/ 136 w 152"/>
                  <a:gd name="T71" fmla="*/ 98 h 194"/>
                  <a:gd name="T72" fmla="*/ 108 w 152"/>
                  <a:gd name="T73" fmla="*/ 113 h 194"/>
                  <a:gd name="T74" fmla="*/ 78 w 152"/>
                  <a:gd name="T75" fmla="*/ 131 h 194"/>
                  <a:gd name="T76" fmla="*/ 103 w 152"/>
                  <a:gd name="T77" fmla="*/ 171 h 194"/>
                  <a:gd name="T78" fmla="*/ 134 w 152"/>
                  <a:gd name="T79" fmla="*/ 160 h 194"/>
                  <a:gd name="T80" fmla="*/ 143 w 152"/>
                  <a:gd name="T81" fmla="*/ 159 h 194"/>
                  <a:gd name="T82" fmla="*/ 148 w 152"/>
                  <a:gd name="T83" fmla="*/ 169 h 194"/>
                  <a:gd name="T84" fmla="*/ 132 w 152"/>
                  <a:gd name="T85" fmla="*/ 185 h 194"/>
                  <a:gd name="T86" fmla="*/ 70 w 152"/>
                  <a:gd name="T87" fmla="*/ 1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194">
                    <a:moveTo>
                      <a:pt x="70" y="159"/>
                    </a:moveTo>
                    <a:cubicBezTo>
                      <a:pt x="65" y="172"/>
                      <a:pt x="58" y="175"/>
                      <a:pt x="48" y="163"/>
                    </a:cubicBezTo>
                    <a:cubicBezTo>
                      <a:pt x="54" y="154"/>
                      <a:pt x="60" y="146"/>
                      <a:pt x="67" y="136"/>
                    </a:cubicBezTo>
                    <a:cubicBezTo>
                      <a:pt x="64" y="134"/>
                      <a:pt x="61" y="132"/>
                      <a:pt x="56" y="129"/>
                    </a:cubicBezTo>
                    <a:cubicBezTo>
                      <a:pt x="76" y="118"/>
                      <a:pt x="94" y="107"/>
                      <a:pt x="113" y="97"/>
                    </a:cubicBezTo>
                    <a:cubicBezTo>
                      <a:pt x="112" y="95"/>
                      <a:pt x="111" y="94"/>
                      <a:pt x="111" y="92"/>
                    </a:cubicBezTo>
                    <a:cubicBezTo>
                      <a:pt x="102" y="96"/>
                      <a:pt x="92" y="99"/>
                      <a:pt x="84" y="104"/>
                    </a:cubicBezTo>
                    <a:cubicBezTo>
                      <a:pt x="64" y="114"/>
                      <a:pt x="64" y="115"/>
                      <a:pt x="54" y="95"/>
                    </a:cubicBezTo>
                    <a:cubicBezTo>
                      <a:pt x="53" y="93"/>
                      <a:pt x="52" y="91"/>
                      <a:pt x="46" y="88"/>
                    </a:cubicBezTo>
                    <a:cubicBezTo>
                      <a:pt x="44" y="97"/>
                      <a:pt x="40" y="106"/>
                      <a:pt x="40" y="116"/>
                    </a:cubicBezTo>
                    <a:cubicBezTo>
                      <a:pt x="39" y="136"/>
                      <a:pt x="41" y="156"/>
                      <a:pt x="40" y="176"/>
                    </a:cubicBezTo>
                    <a:cubicBezTo>
                      <a:pt x="40" y="179"/>
                      <a:pt x="34" y="186"/>
                      <a:pt x="33" y="185"/>
                    </a:cubicBezTo>
                    <a:cubicBezTo>
                      <a:pt x="26" y="182"/>
                      <a:pt x="13" y="191"/>
                      <a:pt x="12" y="176"/>
                    </a:cubicBezTo>
                    <a:cubicBezTo>
                      <a:pt x="11" y="168"/>
                      <a:pt x="12" y="160"/>
                      <a:pt x="12" y="152"/>
                    </a:cubicBezTo>
                    <a:cubicBezTo>
                      <a:pt x="13" y="142"/>
                      <a:pt x="15" y="131"/>
                      <a:pt x="2" y="126"/>
                    </a:cubicBezTo>
                    <a:cubicBezTo>
                      <a:pt x="1" y="125"/>
                      <a:pt x="0" y="116"/>
                      <a:pt x="2" y="113"/>
                    </a:cubicBezTo>
                    <a:cubicBezTo>
                      <a:pt x="8" y="103"/>
                      <a:pt x="16" y="93"/>
                      <a:pt x="24" y="83"/>
                    </a:cubicBezTo>
                    <a:cubicBezTo>
                      <a:pt x="18" y="80"/>
                      <a:pt x="12" y="78"/>
                      <a:pt x="6" y="76"/>
                    </a:cubicBezTo>
                    <a:cubicBezTo>
                      <a:pt x="18" y="58"/>
                      <a:pt x="29" y="41"/>
                      <a:pt x="40" y="24"/>
                    </a:cubicBezTo>
                    <a:cubicBezTo>
                      <a:pt x="41" y="23"/>
                      <a:pt x="46" y="21"/>
                      <a:pt x="46" y="22"/>
                    </a:cubicBezTo>
                    <a:cubicBezTo>
                      <a:pt x="48" y="24"/>
                      <a:pt x="51" y="27"/>
                      <a:pt x="51" y="30"/>
                    </a:cubicBezTo>
                    <a:cubicBezTo>
                      <a:pt x="49" y="37"/>
                      <a:pt x="45" y="45"/>
                      <a:pt x="45" y="49"/>
                    </a:cubicBezTo>
                    <a:cubicBezTo>
                      <a:pt x="49" y="54"/>
                      <a:pt x="54" y="59"/>
                      <a:pt x="56" y="65"/>
                    </a:cubicBezTo>
                    <a:cubicBezTo>
                      <a:pt x="57" y="71"/>
                      <a:pt x="55" y="78"/>
                      <a:pt x="54" y="84"/>
                    </a:cubicBezTo>
                    <a:cubicBezTo>
                      <a:pt x="55" y="85"/>
                      <a:pt x="57" y="85"/>
                      <a:pt x="58" y="86"/>
                    </a:cubicBezTo>
                    <a:cubicBezTo>
                      <a:pt x="64" y="78"/>
                      <a:pt x="69" y="71"/>
                      <a:pt x="76" y="62"/>
                    </a:cubicBezTo>
                    <a:cubicBezTo>
                      <a:pt x="68" y="60"/>
                      <a:pt x="64" y="59"/>
                      <a:pt x="59" y="58"/>
                    </a:cubicBezTo>
                    <a:cubicBezTo>
                      <a:pt x="86" y="48"/>
                      <a:pt x="92" y="27"/>
                      <a:pt x="91" y="3"/>
                    </a:cubicBezTo>
                    <a:cubicBezTo>
                      <a:pt x="108" y="0"/>
                      <a:pt x="115" y="9"/>
                      <a:pt x="113" y="28"/>
                    </a:cubicBezTo>
                    <a:cubicBezTo>
                      <a:pt x="116" y="29"/>
                      <a:pt x="120" y="30"/>
                      <a:pt x="123" y="31"/>
                    </a:cubicBezTo>
                    <a:cubicBezTo>
                      <a:pt x="124" y="33"/>
                      <a:pt x="124" y="34"/>
                      <a:pt x="125" y="35"/>
                    </a:cubicBezTo>
                    <a:cubicBezTo>
                      <a:pt x="117" y="41"/>
                      <a:pt x="109" y="46"/>
                      <a:pt x="101" y="51"/>
                    </a:cubicBezTo>
                    <a:cubicBezTo>
                      <a:pt x="112" y="53"/>
                      <a:pt x="123" y="54"/>
                      <a:pt x="134" y="57"/>
                    </a:cubicBezTo>
                    <a:cubicBezTo>
                      <a:pt x="144" y="60"/>
                      <a:pt x="152" y="66"/>
                      <a:pt x="142" y="78"/>
                    </a:cubicBezTo>
                    <a:cubicBezTo>
                      <a:pt x="141" y="80"/>
                      <a:pt x="141" y="85"/>
                      <a:pt x="140" y="88"/>
                    </a:cubicBezTo>
                    <a:cubicBezTo>
                      <a:pt x="139" y="92"/>
                      <a:pt x="136" y="99"/>
                      <a:pt x="136" y="98"/>
                    </a:cubicBezTo>
                    <a:cubicBezTo>
                      <a:pt x="122" y="95"/>
                      <a:pt x="120" y="111"/>
                      <a:pt x="108" y="113"/>
                    </a:cubicBezTo>
                    <a:cubicBezTo>
                      <a:pt x="97" y="115"/>
                      <a:pt x="85" y="122"/>
                      <a:pt x="78" y="131"/>
                    </a:cubicBezTo>
                    <a:cubicBezTo>
                      <a:pt x="69" y="145"/>
                      <a:pt x="85" y="168"/>
                      <a:pt x="103" y="171"/>
                    </a:cubicBezTo>
                    <a:cubicBezTo>
                      <a:pt x="114" y="173"/>
                      <a:pt x="129" y="178"/>
                      <a:pt x="134" y="160"/>
                    </a:cubicBezTo>
                    <a:cubicBezTo>
                      <a:pt x="135" y="159"/>
                      <a:pt x="141" y="157"/>
                      <a:pt x="143" y="159"/>
                    </a:cubicBezTo>
                    <a:cubicBezTo>
                      <a:pt x="145" y="161"/>
                      <a:pt x="149" y="167"/>
                      <a:pt x="148" y="169"/>
                    </a:cubicBezTo>
                    <a:cubicBezTo>
                      <a:pt x="144" y="175"/>
                      <a:pt x="138" y="184"/>
                      <a:pt x="132" y="185"/>
                    </a:cubicBezTo>
                    <a:cubicBezTo>
                      <a:pt x="101" y="194"/>
                      <a:pt x="87" y="187"/>
                      <a:pt x="70" y="15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4"/>
              <p:cNvSpPr/>
              <p:nvPr/>
            </p:nvSpPr>
            <p:spPr bwMode="auto">
              <a:xfrm>
                <a:off x="2241550" y="4183063"/>
                <a:ext cx="66675" cy="42862"/>
              </a:xfrm>
              <a:custGeom>
                <a:avLst/>
                <a:gdLst>
                  <a:gd name="T0" fmla="*/ 0 w 36"/>
                  <a:gd name="T1" fmla="*/ 13 h 23"/>
                  <a:gd name="T2" fmla="*/ 25 w 36"/>
                  <a:gd name="T3" fmla="*/ 3 h 23"/>
                  <a:gd name="T4" fmla="*/ 32 w 36"/>
                  <a:gd name="T5" fmla="*/ 19 h 23"/>
                  <a:gd name="T6" fmla="*/ 18 w 36"/>
                  <a:gd name="T7" fmla="*/ 22 h 23"/>
                  <a:gd name="T8" fmla="*/ 0 w 36"/>
                  <a:gd name="T9" fmla="*/ 13 h 23"/>
                </a:gdLst>
                <a:ahLst/>
                <a:cxnLst>
                  <a:cxn ang="0">
                    <a:pos x="T0" y="T1"/>
                  </a:cxn>
                  <a:cxn ang="0">
                    <a:pos x="T2" y="T3"/>
                  </a:cxn>
                  <a:cxn ang="0">
                    <a:pos x="T4" y="T5"/>
                  </a:cxn>
                  <a:cxn ang="0">
                    <a:pos x="T6" y="T7"/>
                  </a:cxn>
                  <a:cxn ang="0">
                    <a:pos x="T8" y="T9"/>
                  </a:cxn>
                </a:cxnLst>
                <a:rect l="0" t="0" r="r" b="b"/>
                <a:pathLst>
                  <a:path w="36" h="23">
                    <a:moveTo>
                      <a:pt x="0" y="13"/>
                    </a:moveTo>
                    <a:cubicBezTo>
                      <a:pt x="5" y="1"/>
                      <a:pt x="14" y="0"/>
                      <a:pt x="25" y="3"/>
                    </a:cubicBezTo>
                    <a:cubicBezTo>
                      <a:pt x="33" y="5"/>
                      <a:pt x="36" y="12"/>
                      <a:pt x="32" y="19"/>
                    </a:cubicBezTo>
                    <a:cubicBezTo>
                      <a:pt x="30" y="22"/>
                      <a:pt x="23" y="23"/>
                      <a:pt x="18" y="22"/>
                    </a:cubicBezTo>
                    <a:cubicBezTo>
                      <a:pt x="12" y="21"/>
                      <a:pt x="6" y="17"/>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7"/>
              <p:cNvSpPr/>
              <p:nvPr/>
            </p:nvSpPr>
            <p:spPr bwMode="auto">
              <a:xfrm>
                <a:off x="2165350" y="4214813"/>
                <a:ext cx="53975" cy="38100"/>
              </a:xfrm>
              <a:custGeom>
                <a:avLst/>
                <a:gdLst>
                  <a:gd name="T0" fmla="*/ 0 w 29"/>
                  <a:gd name="T1" fmla="*/ 11 h 21"/>
                  <a:gd name="T2" fmla="*/ 29 w 29"/>
                  <a:gd name="T3" fmla="*/ 0 h 21"/>
                  <a:gd name="T4" fmla="*/ 0 w 29"/>
                  <a:gd name="T5" fmla="*/ 11 h 21"/>
                </a:gdLst>
                <a:ahLst/>
                <a:cxnLst>
                  <a:cxn ang="0">
                    <a:pos x="T0" y="T1"/>
                  </a:cxn>
                  <a:cxn ang="0">
                    <a:pos x="T2" y="T3"/>
                  </a:cxn>
                  <a:cxn ang="0">
                    <a:pos x="T4" y="T5"/>
                  </a:cxn>
                </a:cxnLst>
                <a:rect l="0" t="0" r="r" b="b"/>
                <a:pathLst>
                  <a:path w="29" h="21">
                    <a:moveTo>
                      <a:pt x="0" y="11"/>
                    </a:moveTo>
                    <a:cubicBezTo>
                      <a:pt x="7" y="0"/>
                      <a:pt x="18" y="0"/>
                      <a:pt x="29" y="0"/>
                    </a:cubicBezTo>
                    <a:cubicBezTo>
                      <a:pt x="24" y="19"/>
                      <a:pt x="21" y="21"/>
                      <a:pt x="0"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91" name="图片占位符 90"/>
          <p:cNvSpPr>
            <a:spLocks noGrp="1"/>
          </p:cNvSpPr>
          <p:nvPr>
            <p:ph type="pic" sz="quarter" idx="13"/>
          </p:nvPr>
        </p:nvSpPr>
        <p:spPr>
          <a:xfrm>
            <a:off x="1219984"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5" name="图片占位符 94"/>
          <p:cNvSpPr>
            <a:spLocks noGrp="1"/>
          </p:cNvSpPr>
          <p:nvPr>
            <p:ph type="pic" sz="quarter" idx="14"/>
          </p:nvPr>
        </p:nvSpPr>
        <p:spPr>
          <a:xfrm>
            <a:off x="9369946"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8" name="图片占位符 97"/>
          <p:cNvSpPr>
            <a:spLocks noGrp="1"/>
          </p:cNvSpPr>
          <p:nvPr>
            <p:ph type="pic" sz="quarter" idx="15"/>
          </p:nvPr>
        </p:nvSpPr>
        <p:spPr>
          <a:xfrm>
            <a:off x="3936638"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9" name="图片占位符 98"/>
          <p:cNvSpPr>
            <a:spLocks noGrp="1"/>
          </p:cNvSpPr>
          <p:nvPr>
            <p:ph type="pic" sz="quarter" idx="16"/>
          </p:nvPr>
        </p:nvSpPr>
        <p:spPr>
          <a:xfrm>
            <a:off x="6653292"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0" name="任意多边形: 形状 89"/>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dirty="0">
              <a:solidFill>
                <a:schemeClr val="accent3"/>
              </a:solidFill>
              <a:cs typeface="+mn-ea"/>
              <a:sym typeface="+mn-lt"/>
            </a:endParaRPr>
          </a:p>
        </p:txBody>
      </p:sp>
      <p:sp>
        <p:nvSpPr>
          <p:cNvPr id="92" name="标题 1"/>
          <p:cNvSpPr>
            <a:spLocks noGrp="1"/>
          </p:cNvSpPr>
          <p:nvPr>
            <p:ph type="title"/>
          </p:nvPr>
        </p:nvSpPr>
        <p:spPr>
          <a:xfrm>
            <a:off x="1091255" y="237834"/>
            <a:ext cx="8168208" cy="790865"/>
          </a:xfrm>
        </p:spPr>
        <p:txBody>
          <a:bodyPr wrap="square" lIns="0" tIns="0" rIns="0" bIns="0">
            <a:normAutofit/>
          </a:bodyPr>
          <a:lstStyle>
            <a:lvl1pPr>
              <a:defRPr sz="3200" b="1">
                <a:solidFill>
                  <a:schemeClr val="accent1"/>
                </a:solidFill>
              </a:defRPr>
            </a:lvl1pPr>
          </a:lstStyle>
          <a:p>
            <a:r>
              <a:rPr lang="zh-CN" altLang="en-US" dirty="0"/>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结束页 幻灯片">
    <p:bg>
      <p:bgPr>
        <a:solidFill>
          <a:schemeClr val="bg1"/>
        </a:solidFill>
        <a:effectLst/>
      </p:bgPr>
    </p:bg>
    <p:spTree>
      <p:nvGrpSpPr>
        <p:cNvPr id="1" name=""/>
        <p:cNvGrpSpPr/>
        <p:nvPr/>
      </p:nvGrpSpPr>
      <p:grpSpPr>
        <a:xfrm>
          <a:off x="0" y="0"/>
          <a:ext cx="0" cy="0"/>
          <a:chOff x="0" y="0"/>
          <a:chExt cx="0" cy="0"/>
        </a:xfrm>
      </p:grpSpPr>
      <p:sp>
        <p:nvSpPr>
          <p:cNvPr id="7" name="文本占位符 6"/>
          <p:cNvSpPr>
            <a:spLocks noGrp="1"/>
          </p:cNvSpPr>
          <p:nvPr>
            <p:ph type="body" sz="quarter" idx="10" hasCustomPrompt="1"/>
          </p:nvPr>
        </p:nvSpPr>
        <p:spPr>
          <a:xfrm>
            <a:off x="3735420" y="2971800"/>
            <a:ext cx="7783479" cy="914400"/>
          </a:xfrm>
        </p:spPr>
        <p:txBody>
          <a:bodyPr anchor="ctr" anchorCtr="0">
            <a:normAutofit/>
          </a:bodyPr>
          <a:lstStyle>
            <a:lvl1pPr marL="0" indent="0" algn="ctr">
              <a:buNone/>
              <a:defRPr sz="5400">
                <a:solidFill>
                  <a:schemeClr val="accent1"/>
                </a:solidFill>
              </a:defRPr>
            </a:lvl1pPr>
          </a:lstStyle>
          <a:p>
            <a:pPr lvl="0"/>
            <a:r>
              <a:rPr lang="zh-CN" altLang="en-US" dirty="0"/>
              <a:t>编辑母版文本样式</a:t>
            </a:r>
          </a:p>
        </p:txBody>
      </p:sp>
      <p:sp>
        <p:nvSpPr>
          <p:cNvPr id="6" name="箭头: 五边形 5"/>
          <p:cNvSpPr/>
          <p:nvPr userDrawn="1"/>
        </p:nvSpPr>
        <p:spPr>
          <a:xfrm rot="16200000">
            <a:off x="10605854" y="5156200"/>
            <a:ext cx="2879387" cy="3403600"/>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五边形 7"/>
          <p:cNvSpPr/>
          <p:nvPr userDrawn="1"/>
        </p:nvSpPr>
        <p:spPr>
          <a:xfrm>
            <a:off x="-2680781" y="0"/>
            <a:ext cx="5753100" cy="9620654"/>
          </a:xfrm>
          <a:prstGeom prst="homePlate">
            <a:avLst>
              <a:gd name="adj" fmla="val 508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五边形 4"/>
          <p:cNvSpPr/>
          <p:nvPr userDrawn="1"/>
        </p:nvSpPr>
        <p:spPr>
          <a:xfrm rot="5400000">
            <a:off x="7310335" y="-1872573"/>
            <a:ext cx="2616740" cy="4241259"/>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结束页2">
    <p:spTree>
      <p:nvGrpSpPr>
        <p:cNvPr id="1" name=""/>
        <p:cNvGrpSpPr/>
        <p:nvPr/>
      </p:nvGrpSpPr>
      <p:grpSpPr>
        <a:xfrm>
          <a:off x="0" y="0"/>
          <a:ext cx="0" cy="0"/>
          <a:chOff x="0" y="0"/>
          <a:chExt cx="0" cy="0"/>
        </a:xfrm>
      </p:grpSpPr>
      <p:sp>
        <p:nvSpPr>
          <p:cNvPr id="6" name="椭圆 5"/>
          <p:cNvSpPr/>
          <p:nvPr userDrawn="1"/>
        </p:nvSpPr>
        <p:spPr>
          <a:xfrm>
            <a:off x="-2319371" y="4211980"/>
            <a:ext cx="5113371" cy="51133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userDrawn="1"/>
        </p:nvSpPr>
        <p:spPr>
          <a:xfrm>
            <a:off x="10560051" y="-2647819"/>
            <a:ext cx="4418254" cy="441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userDrawn="1"/>
        </p:nvSpPr>
        <p:spPr>
          <a:xfrm>
            <a:off x="2269956" y="766678"/>
            <a:ext cx="524044" cy="524044"/>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a:off x="10560050" y="4725472"/>
            <a:ext cx="387350" cy="38735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userDrawn="1"/>
        </p:nvSpPr>
        <p:spPr>
          <a:xfrm>
            <a:off x="9200282" y="6768666"/>
            <a:ext cx="178668" cy="17866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版式">
    <p:bg>
      <p:bgPr>
        <a:solidFill>
          <a:schemeClr val="bg1"/>
        </a:solidFill>
        <a:effectLst/>
      </p:bgPr>
    </p:bg>
    <p:spTree>
      <p:nvGrpSpPr>
        <p:cNvPr id="1" name=""/>
        <p:cNvGrpSpPr/>
        <p:nvPr/>
      </p:nvGrpSpPr>
      <p:grpSpPr>
        <a:xfrm>
          <a:off x="0" y="0"/>
          <a:ext cx="0" cy="0"/>
          <a:chOff x="0" y="0"/>
          <a:chExt cx="0" cy="0"/>
        </a:xfrm>
      </p:grpSpPr>
      <p:sp>
        <p:nvSpPr>
          <p:cNvPr id="4" name="Freeform 8"/>
          <p:cNvSpPr>
            <a:spLocks noEditPoints="1"/>
          </p:cNvSpPr>
          <p:nvPr/>
        </p:nvSpPr>
        <p:spPr bwMode="auto">
          <a:xfrm>
            <a:off x="-3467659" y="-17139"/>
            <a:ext cx="6920098" cy="6892278"/>
          </a:xfrm>
          <a:custGeom>
            <a:avLst/>
            <a:gdLst>
              <a:gd name="T0" fmla="*/ 858 w 1717"/>
              <a:gd name="T1" fmla="*/ 2 h 1713"/>
              <a:gd name="T2" fmla="*/ 1715 w 1717"/>
              <a:gd name="T3" fmla="*/ 860 h 1713"/>
              <a:gd name="T4" fmla="*/ 857 w 1717"/>
              <a:gd name="T5" fmla="*/ 1713 h 1713"/>
              <a:gd name="T6" fmla="*/ 1 w 1717"/>
              <a:gd name="T7" fmla="*/ 856 h 1713"/>
              <a:gd name="T8" fmla="*/ 858 w 1717"/>
              <a:gd name="T9" fmla="*/ 2 h 1713"/>
              <a:gd name="T10" fmla="*/ 1693 w 1717"/>
              <a:gd name="T11" fmla="*/ 857 h 1713"/>
              <a:gd name="T12" fmla="*/ 1687 w 1717"/>
              <a:gd name="T13" fmla="*/ 764 h 1713"/>
              <a:gd name="T14" fmla="*/ 1610 w 1717"/>
              <a:gd name="T15" fmla="*/ 503 h 1713"/>
              <a:gd name="T16" fmla="*/ 1250 w 1717"/>
              <a:gd name="T17" fmla="*/ 130 h 1713"/>
              <a:gd name="T18" fmla="*/ 727 w 1717"/>
              <a:gd name="T19" fmla="*/ 43 h 1713"/>
              <a:gd name="T20" fmla="*/ 414 w 1717"/>
              <a:gd name="T21" fmla="*/ 162 h 1713"/>
              <a:gd name="T22" fmla="*/ 165 w 1717"/>
              <a:gd name="T23" fmla="*/ 404 h 1713"/>
              <a:gd name="T24" fmla="*/ 27 w 1717"/>
              <a:gd name="T25" fmla="*/ 911 h 1713"/>
              <a:gd name="T26" fmla="*/ 59 w 1717"/>
              <a:gd name="T27" fmla="*/ 1097 h 1713"/>
              <a:gd name="T28" fmla="*/ 297 w 1717"/>
              <a:gd name="T29" fmla="*/ 1474 h 1713"/>
              <a:gd name="T30" fmla="*/ 831 w 1717"/>
              <a:gd name="T31" fmla="*/ 1691 h 1713"/>
              <a:gd name="T32" fmla="*/ 1144 w 1717"/>
              <a:gd name="T33" fmla="*/ 1642 h 1713"/>
              <a:gd name="T34" fmla="*/ 1414 w 1717"/>
              <a:gd name="T35" fmla="*/ 1482 h 1713"/>
              <a:gd name="T36" fmla="*/ 1626 w 1717"/>
              <a:gd name="T37" fmla="*/ 1191 h 1713"/>
              <a:gd name="T38" fmla="*/ 1693 w 1717"/>
              <a:gd name="T39" fmla="*/ 857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7" h="1713">
                <a:moveTo>
                  <a:pt x="858" y="2"/>
                </a:moveTo>
                <a:cubicBezTo>
                  <a:pt x="1334" y="4"/>
                  <a:pt x="1717" y="388"/>
                  <a:pt x="1715" y="860"/>
                </a:cubicBezTo>
                <a:cubicBezTo>
                  <a:pt x="1713" y="1330"/>
                  <a:pt x="1332" y="1713"/>
                  <a:pt x="857" y="1713"/>
                </a:cubicBezTo>
                <a:cubicBezTo>
                  <a:pt x="383" y="1712"/>
                  <a:pt x="0" y="1328"/>
                  <a:pt x="1" y="856"/>
                </a:cubicBezTo>
                <a:cubicBezTo>
                  <a:pt x="2" y="384"/>
                  <a:pt x="387" y="0"/>
                  <a:pt x="858" y="2"/>
                </a:cubicBezTo>
                <a:close/>
                <a:moveTo>
                  <a:pt x="1693" y="857"/>
                </a:moveTo>
                <a:cubicBezTo>
                  <a:pt x="1691" y="826"/>
                  <a:pt x="1691" y="795"/>
                  <a:pt x="1687" y="764"/>
                </a:cubicBezTo>
                <a:cubicBezTo>
                  <a:pt x="1677" y="672"/>
                  <a:pt x="1651" y="586"/>
                  <a:pt x="1610" y="503"/>
                </a:cubicBezTo>
                <a:cubicBezTo>
                  <a:pt x="1531" y="340"/>
                  <a:pt x="1411" y="216"/>
                  <a:pt x="1250" y="130"/>
                </a:cubicBezTo>
                <a:cubicBezTo>
                  <a:pt x="1086" y="42"/>
                  <a:pt x="911" y="15"/>
                  <a:pt x="727" y="43"/>
                </a:cubicBezTo>
                <a:cubicBezTo>
                  <a:pt x="615" y="61"/>
                  <a:pt x="510" y="101"/>
                  <a:pt x="414" y="162"/>
                </a:cubicBezTo>
                <a:cubicBezTo>
                  <a:pt x="315" y="226"/>
                  <a:pt x="229" y="305"/>
                  <a:pt x="165" y="404"/>
                </a:cubicBezTo>
                <a:cubicBezTo>
                  <a:pt x="65" y="558"/>
                  <a:pt x="16" y="726"/>
                  <a:pt x="27" y="911"/>
                </a:cubicBezTo>
                <a:cubicBezTo>
                  <a:pt x="31" y="974"/>
                  <a:pt x="42" y="1036"/>
                  <a:pt x="59" y="1097"/>
                </a:cubicBezTo>
                <a:cubicBezTo>
                  <a:pt x="103" y="1245"/>
                  <a:pt x="184" y="1371"/>
                  <a:pt x="297" y="1474"/>
                </a:cubicBezTo>
                <a:cubicBezTo>
                  <a:pt x="448" y="1612"/>
                  <a:pt x="627" y="1682"/>
                  <a:pt x="831" y="1691"/>
                </a:cubicBezTo>
                <a:cubicBezTo>
                  <a:pt x="938" y="1696"/>
                  <a:pt x="1042" y="1678"/>
                  <a:pt x="1144" y="1642"/>
                </a:cubicBezTo>
                <a:cubicBezTo>
                  <a:pt x="1244" y="1607"/>
                  <a:pt x="1335" y="1553"/>
                  <a:pt x="1414" y="1482"/>
                </a:cubicBezTo>
                <a:cubicBezTo>
                  <a:pt x="1504" y="1399"/>
                  <a:pt x="1577" y="1303"/>
                  <a:pt x="1626" y="1191"/>
                </a:cubicBezTo>
                <a:cubicBezTo>
                  <a:pt x="1672" y="1085"/>
                  <a:pt x="1692" y="973"/>
                  <a:pt x="1693" y="857"/>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5" name="Freeform 10"/>
          <p:cNvSpPr>
            <a:spLocks noEditPoints="1"/>
          </p:cNvSpPr>
          <p:nvPr/>
        </p:nvSpPr>
        <p:spPr bwMode="auto">
          <a:xfrm>
            <a:off x="-2424428" y="1057388"/>
            <a:ext cx="4844070" cy="4805817"/>
          </a:xfrm>
          <a:custGeom>
            <a:avLst/>
            <a:gdLst>
              <a:gd name="T0" fmla="*/ 598 w 1201"/>
              <a:gd name="T1" fmla="*/ 1191 h 1195"/>
              <a:gd name="T2" fmla="*/ 2 w 1201"/>
              <a:gd name="T3" fmla="*/ 593 h 1195"/>
              <a:gd name="T4" fmla="*/ 599 w 1201"/>
              <a:gd name="T5" fmla="*/ 0 h 1195"/>
              <a:gd name="T6" fmla="*/ 1199 w 1201"/>
              <a:gd name="T7" fmla="*/ 597 h 1195"/>
              <a:gd name="T8" fmla="*/ 598 w 1201"/>
              <a:gd name="T9" fmla="*/ 1191 h 1195"/>
              <a:gd name="T10" fmla="*/ 597 w 1201"/>
              <a:gd name="T11" fmla="*/ 1171 h 1195"/>
              <a:gd name="T12" fmla="*/ 1179 w 1201"/>
              <a:gd name="T13" fmla="*/ 596 h 1195"/>
              <a:gd name="T14" fmla="*/ 601 w 1201"/>
              <a:gd name="T15" fmla="*/ 18 h 1195"/>
              <a:gd name="T16" fmla="*/ 21 w 1201"/>
              <a:gd name="T17" fmla="*/ 593 h 1195"/>
              <a:gd name="T18" fmla="*/ 597 w 1201"/>
              <a:gd name="T19" fmla="*/ 117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1" h="1195">
                <a:moveTo>
                  <a:pt x="598" y="1191"/>
                </a:moveTo>
                <a:cubicBezTo>
                  <a:pt x="286" y="1195"/>
                  <a:pt x="0" y="930"/>
                  <a:pt x="2" y="593"/>
                </a:cubicBezTo>
                <a:cubicBezTo>
                  <a:pt x="4" y="268"/>
                  <a:pt x="272" y="0"/>
                  <a:pt x="599" y="0"/>
                </a:cubicBezTo>
                <a:cubicBezTo>
                  <a:pt x="930" y="0"/>
                  <a:pt x="1197" y="267"/>
                  <a:pt x="1199" y="597"/>
                </a:cubicBezTo>
                <a:cubicBezTo>
                  <a:pt x="1201" y="913"/>
                  <a:pt x="933" y="1195"/>
                  <a:pt x="598" y="1191"/>
                </a:cubicBezTo>
                <a:close/>
                <a:moveTo>
                  <a:pt x="597" y="1171"/>
                </a:moveTo>
                <a:cubicBezTo>
                  <a:pt x="919" y="1171"/>
                  <a:pt x="1179" y="914"/>
                  <a:pt x="1179" y="596"/>
                </a:cubicBezTo>
                <a:cubicBezTo>
                  <a:pt x="1179" y="276"/>
                  <a:pt x="921" y="18"/>
                  <a:pt x="601" y="18"/>
                </a:cubicBezTo>
                <a:cubicBezTo>
                  <a:pt x="282" y="18"/>
                  <a:pt x="21" y="277"/>
                  <a:pt x="21" y="593"/>
                </a:cubicBezTo>
                <a:cubicBezTo>
                  <a:pt x="21" y="911"/>
                  <a:pt x="281" y="1171"/>
                  <a:pt x="597" y="117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6" name="Freeform 11"/>
          <p:cNvSpPr>
            <a:spLocks noEditPoints="1"/>
          </p:cNvSpPr>
          <p:nvPr/>
        </p:nvSpPr>
        <p:spPr bwMode="auto">
          <a:xfrm>
            <a:off x="-1906291" y="730509"/>
            <a:ext cx="681578" cy="799810"/>
          </a:xfrm>
          <a:custGeom>
            <a:avLst/>
            <a:gdLst>
              <a:gd name="T0" fmla="*/ 61 w 169"/>
              <a:gd name="T1" fmla="*/ 174 h 199"/>
              <a:gd name="T2" fmla="*/ 30 w 169"/>
              <a:gd name="T3" fmla="*/ 124 h 199"/>
              <a:gd name="T4" fmla="*/ 47 w 169"/>
              <a:gd name="T5" fmla="*/ 13 h 199"/>
              <a:gd name="T6" fmla="*/ 92 w 169"/>
              <a:gd name="T7" fmla="*/ 19 h 199"/>
              <a:gd name="T8" fmla="*/ 161 w 169"/>
              <a:gd name="T9" fmla="*/ 114 h 199"/>
              <a:gd name="T10" fmla="*/ 157 w 169"/>
              <a:gd name="T11" fmla="*/ 139 h 199"/>
              <a:gd name="T12" fmla="*/ 114 w 169"/>
              <a:gd name="T13" fmla="*/ 162 h 199"/>
              <a:gd name="T14" fmla="*/ 63 w 169"/>
              <a:gd name="T15" fmla="*/ 152 h 199"/>
              <a:gd name="T16" fmla="*/ 68 w 169"/>
              <a:gd name="T17" fmla="*/ 199 h 199"/>
              <a:gd name="T18" fmla="*/ 53 w 169"/>
              <a:gd name="T19" fmla="*/ 185 h 199"/>
              <a:gd name="T20" fmla="*/ 3 w 169"/>
              <a:gd name="T21" fmla="*/ 101 h 199"/>
              <a:gd name="T22" fmla="*/ 1 w 169"/>
              <a:gd name="T23" fmla="*/ 93 h 199"/>
              <a:gd name="T24" fmla="*/ 3 w 169"/>
              <a:gd name="T25" fmla="*/ 91 h 199"/>
              <a:gd name="T26" fmla="*/ 15 w 169"/>
              <a:gd name="T27" fmla="*/ 105 h 199"/>
              <a:gd name="T28" fmla="*/ 52 w 169"/>
              <a:gd name="T29" fmla="*/ 167 h 199"/>
              <a:gd name="T30" fmla="*/ 57 w 169"/>
              <a:gd name="T31" fmla="*/ 176 h 199"/>
              <a:gd name="T32" fmla="*/ 61 w 169"/>
              <a:gd name="T33" fmla="*/ 174 h 199"/>
              <a:gd name="T34" fmla="*/ 95 w 169"/>
              <a:gd name="T35" fmla="*/ 150 h 199"/>
              <a:gd name="T36" fmla="*/ 97 w 169"/>
              <a:gd name="T37" fmla="*/ 153 h 199"/>
              <a:gd name="T38" fmla="*/ 107 w 169"/>
              <a:gd name="T39" fmla="*/ 152 h 199"/>
              <a:gd name="T40" fmla="*/ 143 w 169"/>
              <a:gd name="T41" fmla="*/ 128 h 199"/>
              <a:gd name="T42" fmla="*/ 144 w 169"/>
              <a:gd name="T43" fmla="*/ 111 h 199"/>
              <a:gd name="T44" fmla="*/ 124 w 169"/>
              <a:gd name="T45" fmla="*/ 82 h 199"/>
              <a:gd name="T46" fmla="*/ 85 w 169"/>
              <a:gd name="T47" fmla="*/ 26 h 199"/>
              <a:gd name="T48" fmla="*/ 48 w 169"/>
              <a:gd name="T49" fmla="*/ 25 h 199"/>
              <a:gd name="T50" fmla="*/ 29 w 169"/>
              <a:gd name="T51" fmla="*/ 63 h 199"/>
              <a:gd name="T52" fmla="*/ 88 w 169"/>
              <a:gd name="T53" fmla="*/ 107 h 199"/>
              <a:gd name="T54" fmla="*/ 91 w 169"/>
              <a:gd name="T55" fmla="*/ 94 h 199"/>
              <a:gd name="T56" fmla="*/ 99 w 169"/>
              <a:gd name="T57" fmla="*/ 76 h 199"/>
              <a:gd name="T58" fmla="*/ 109 w 169"/>
              <a:gd name="T59" fmla="*/ 73 h 199"/>
              <a:gd name="T60" fmla="*/ 109 w 169"/>
              <a:gd name="T61" fmla="*/ 84 h 199"/>
              <a:gd name="T62" fmla="*/ 113 w 169"/>
              <a:gd name="T63" fmla="*/ 114 h 199"/>
              <a:gd name="T64" fmla="*/ 111 w 169"/>
              <a:gd name="T65" fmla="*/ 135 h 199"/>
              <a:gd name="T66" fmla="*/ 95 w 169"/>
              <a:gd name="T67" fmla="*/ 150 h 199"/>
              <a:gd name="T68" fmla="*/ 83 w 169"/>
              <a:gd name="T69" fmla="*/ 121 h 199"/>
              <a:gd name="T70" fmla="*/ 73 w 169"/>
              <a:gd name="T71" fmla="*/ 132 h 199"/>
              <a:gd name="T72" fmla="*/ 59 w 169"/>
              <a:gd name="T73" fmla="*/ 132 h 199"/>
              <a:gd name="T74" fmla="*/ 44 w 169"/>
              <a:gd name="T75" fmla="*/ 109 h 199"/>
              <a:gd name="T76" fmla="*/ 43 w 169"/>
              <a:gd name="T77" fmla="*/ 105 h 199"/>
              <a:gd name="T78" fmla="*/ 29 w 169"/>
              <a:gd name="T79" fmla="*/ 89 h 199"/>
              <a:gd name="T80" fmla="*/ 80 w 169"/>
              <a:gd name="T81" fmla="*/ 148 h 199"/>
              <a:gd name="T82" fmla="*/ 83 w 169"/>
              <a:gd name="T83" fmla="*/ 12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99">
                <a:moveTo>
                  <a:pt x="61" y="174"/>
                </a:moveTo>
                <a:cubicBezTo>
                  <a:pt x="51" y="157"/>
                  <a:pt x="42" y="139"/>
                  <a:pt x="30" y="124"/>
                </a:cubicBezTo>
                <a:cubicBezTo>
                  <a:pt x="0" y="86"/>
                  <a:pt x="20" y="32"/>
                  <a:pt x="47" y="13"/>
                </a:cubicBezTo>
                <a:cubicBezTo>
                  <a:pt x="64" y="0"/>
                  <a:pt x="79" y="1"/>
                  <a:pt x="92" y="19"/>
                </a:cubicBezTo>
                <a:cubicBezTo>
                  <a:pt x="115" y="50"/>
                  <a:pt x="138" y="82"/>
                  <a:pt x="161" y="114"/>
                </a:cubicBezTo>
                <a:cubicBezTo>
                  <a:pt x="169" y="127"/>
                  <a:pt x="169" y="131"/>
                  <a:pt x="157" y="139"/>
                </a:cubicBezTo>
                <a:cubicBezTo>
                  <a:pt x="143" y="148"/>
                  <a:pt x="129" y="156"/>
                  <a:pt x="114" y="162"/>
                </a:cubicBezTo>
                <a:cubicBezTo>
                  <a:pt x="97" y="168"/>
                  <a:pt x="80" y="165"/>
                  <a:pt x="63" y="152"/>
                </a:cubicBezTo>
                <a:cubicBezTo>
                  <a:pt x="66" y="168"/>
                  <a:pt x="76" y="182"/>
                  <a:pt x="68" y="199"/>
                </a:cubicBezTo>
                <a:cubicBezTo>
                  <a:pt x="62" y="194"/>
                  <a:pt x="56" y="190"/>
                  <a:pt x="53" y="185"/>
                </a:cubicBezTo>
                <a:cubicBezTo>
                  <a:pt x="36" y="157"/>
                  <a:pt x="20" y="129"/>
                  <a:pt x="3" y="101"/>
                </a:cubicBezTo>
                <a:cubicBezTo>
                  <a:pt x="2" y="98"/>
                  <a:pt x="2" y="95"/>
                  <a:pt x="1" y="93"/>
                </a:cubicBezTo>
                <a:cubicBezTo>
                  <a:pt x="2" y="92"/>
                  <a:pt x="3" y="92"/>
                  <a:pt x="3" y="91"/>
                </a:cubicBezTo>
                <a:cubicBezTo>
                  <a:pt x="7" y="96"/>
                  <a:pt x="12" y="100"/>
                  <a:pt x="15" y="105"/>
                </a:cubicBezTo>
                <a:cubicBezTo>
                  <a:pt x="27" y="125"/>
                  <a:pt x="39" y="146"/>
                  <a:pt x="52" y="167"/>
                </a:cubicBezTo>
                <a:cubicBezTo>
                  <a:pt x="53" y="170"/>
                  <a:pt x="55" y="173"/>
                  <a:pt x="57" y="176"/>
                </a:cubicBezTo>
                <a:cubicBezTo>
                  <a:pt x="58" y="175"/>
                  <a:pt x="59" y="174"/>
                  <a:pt x="61" y="174"/>
                </a:cubicBezTo>
                <a:close/>
                <a:moveTo>
                  <a:pt x="95" y="150"/>
                </a:moveTo>
                <a:cubicBezTo>
                  <a:pt x="96" y="151"/>
                  <a:pt x="96" y="152"/>
                  <a:pt x="97" y="153"/>
                </a:cubicBezTo>
                <a:cubicBezTo>
                  <a:pt x="100" y="152"/>
                  <a:pt x="103" y="153"/>
                  <a:pt x="107" y="152"/>
                </a:cubicBezTo>
                <a:cubicBezTo>
                  <a:pt x="121" y="148"/>
                  <a:pt x="133" y="140"/>
                  <a:pt x="143" y="128"/>
                </a:cubicBezTo>
                <a:cubicBezTo>
                  <a:pt x="148" y="123"/>
                  <a:pt x="149" y="118"/>
                  <a:pt x="144" y="111"/>
                </a:cubicBezTo>
                <a:cubicBezTo>
                  <a:pt x="137" y="102"/>
                  <a:pt x="131" y="92"/>
                  <a:pt x="124" y="82"/>
                </a:cubicBezTo>
                <a:cubicBezTo>
                  <a:pt x="111" y="63"/>
                  <a:pt x="99" y="44"/>
                  <a:pt x="85" y="26"/>
                </a:cubicBezTo>
                <a:cubicBezTo>
                  <a:pt x="75" y="12"/>
                  <a:pt x="57" y="11"/>
                  <a:pt x="48" y="25"/>
                </a:cubicBezTo>
                <a:cubicBezTo>
                  <a:pt x="40" y="36"/>
                  <a:pt x="36" y="49"/>
                  <a:pt x="29" y="63"/>
                </a:cubicBezTo>
                <a:cubicBezTo>
                  <a:pt x="66" y="59"/>
                  <a:pt x="81" y="77"/>
                  <a:pt x="88" y="107"/>
                </a:cubicBezTo>
                <a:cubicBezTo>
                  <a:pt x="90" y="103"/>
                  <a:pt x="91" y="98"/>
                  <a:pt x="91" y="94"/>
                </a:cubicBezTo>
                <a:cubicBezTo>
                  <a:pt x="89" y="85"/>
                  <a:pt x="92" y="80"/>
                  <a:pt x="99" y="76"/>
                </a:cubicBezTo>
                <a:cubicBezTo>
                  <a:pt x="102" y="74"/>
                  <a:pt x="106" y="74"/>
                  <a:pt x="109" y="73"/>
                </a:cubicBezTo>
                <a:cubicBezTo>
                  <a:pt x="109" y="77"/>
                  <a:pt x="110" y="81"/>
                  <a:pt x="109" y="84"/>
                </a:cubicBezTo>
                <a:cubicBezTo>
                  <a:pt x="103" y="95"/>
                  <a:pt x="104" y="104"/>
                  <a:pt x="113" y="114"/>
                </a:cubicBezTo>
                <a:cubicBezTo>
                  <a:pt x="121" y="123"/>
                  <a:pt x="119" y="127"/>
                  <a:pt x="111" y="135"/>
                </a:cubicBezTo>
                <a:cubicBezTo>
                  <a:pt x="105" y="140"/>
                  <a:pt x="100" y="145"/>
                  <a:pt x="95" y="150"/>
                </a:cubicBezTo>
                <a:close/>
                <a:moveTo>
                  <a:pt x="83" y="121"/>
                </a:moveTo>
                <a:cubicBezTo>
                  <a:pt x="79" y="126"/>
                  <a:pt x="76" y="129"/>
                  <a:pt x="73" y="132"/>
                </a:cubicBezTo>
                <a:cubicBezTo>
                  <a:pt x="68" y="138"/>
                  <a:pt x="63" y="138"/>
                  <a:pt x="59" y="132"/>
                </a:cubicBezTo>
                <a:cubicBezTo>
                  <a:pt x="54" y="124"/>
                  <a:pt x="49" y="117"/>
                  <a:pt x="44" y="109"/>
                </a:cubicBezTo>
                <a:cubicBezTo>
                  <a:pt x="43" y="108"/>
                  <a:pt x="43" y="106"/>
                  <a:pt x="43" y="105"/>
                </a:cubicBezTo>
                <a:cubicBezTo>
                  <a:pt x="43" y="91"/>
                  <a:pt x="43" y="91"/>
                  <a:pt x="29" y="89"/>
                </a:cubicBezTo>
                <a:cubicBezTo>
                  <a:pt x="26" y="115"/>
                  <a:pt x="54" y="147"/>
                  <a:pt x="80" y="148"/>
                </a:cubicBezTo>
                <a:cubicBezTo>
                  <a:pt x="81" y="139"/>
                  <a:pt x="82" y="131"/>
                  <a:pt x="83" y="12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7" name="Freeform 12"/>
          <p:cNvSpPr/>
          <p:nvPr/>
        </p:nvSpPr>
        <p:spPr bwMode="auto">
          <a:xfrm>
            <a:off x="-275372" y="6117059"/>
            <a:ext cx="879792" cy="434678"/>
          </a:xfrm>
          <a:custGeom>
            <a:avLst/>
            <a:gdLst>
              <a:gd name="T0" fmla="*/ 200 w 218"/>
              <a:gd name="T1" fmla="*/ 100 h 108"/>
              <a:gd name="T2" fmla="*/ 169 w 218"/>
              <a:gd name="T3" fmla="*/ 104 h 108"/>
              <a:gd name="T4" fmla="*/ 174 w 218"/>
              <a:gd name="T5" fmla="*/ 60 h 108"/>
              <a:gd name="T6" fmla="*/ 148 w 218"/>
              <a:gd name="T7" fmla="*/ 13 h 108"/>
              <a:gd name="T8" fmla="*/ 144 w 218"/>
              <a:gd name="T9" fmla="*/ 13 h 108"/>
              <a:gd name="T10" fmla="*/ 140 w 218"/>
              <a:gd name="T11" fmla="*/ 24 h 108"/>
              <a:gd name="T12" fmla="*/ 140 w 218"/>
              <a:gd name="T13" fmla="*/ 92 h 108"/>
              <a:gd name="T14" fmla="*/ 144 w 218"/>
              <a:gd name="T15" fmla="*/ 106 h 108"/>
              <a:gd name="T16" fmla="*/ 124 w 218"/>
              <a:gd name="T17" fmla="*/ 106 h 108"/>
              <a:gd name="T18" fmla="*/ 124 w 218"/>
              <a:gd name="T19" fmla="*/ 37 h 108"/>
              <a:gd name="T20" fmla="*/ 102 w 218"/>
              <a:gd name="T21" fmla="*/ 108 h 108"/>
              <a:gd name="T22" fmla="*/ 99 w 218"/>
              <a:gd name="T23" fmla="*/ 108 h 108"/>
              <a:gd name="T24" fmla="*/ 76 w 218"/>
              <a:gd name="T25" fmla="*/ 45 h 108"/>
              <a:gd name="T26" fmla="*/ 80 w 218"/>
              <a:gd name="T27" fmla="*/ 107 h 108"/>
              <a:gd name="T28" fmla="*/ 58 w 218"/>
              <a:gd name="T29" fmla="*/ 107 h 108"/>
              <a:gd name="T30" fmla="*/ 66 w 218"/>
              <a:gd name="T31" fmla="*/ 78 h 108"/>
              <a:gd name="T32" fmla="*/ 65 w 218"/>
              <a:gd name="T33" fmla="*/ 47 h 108"/>
              <a:gd name="T34" fmla="*/ 59 w 218"/>
              <a:gd name="T35" fmla="*/ 18 h 108"/>
              <a:gd name="T36" fmla="*/ 57 w 218"/>
              <a:gd name="T37" fmla="*/ 34 h 108"/>
              <a:gd name="T38" fmla="*/ 21 w 218"/>
              <a:gd name="T39" fmla="*/ 18 h 108"/>
              <a:gd name="T40" fmla="*/ 21 w 218"/>
              <a:gd name="T41" fmla="*/ 50 h 108"/>
              <a:gd name="T42" fmla="*/ 50 w 218"/>
              <a:gd name="T43" fmla="*/ 42 h 108"/>
              <a:gd name="T44" fmla="*/ 50 w 218"/>
              <a:gd name="T45" fmla="*/ 72 h 108"/>
              <a:gd name="T46" fmla="*/ 19 w 218"/>
              <a:gd name="T47" fmla="*/ 61 h 108"/>
              <a:gd name="T48" fmla="*/ 19 w 218"/>
              <a:gd name="T49" fmla="*/ 92 h 108"/>
              <a:gd name="T50" fmla="*/ 24 w 218"/>
              <a:gd name="T51" fmla="*/ 98 h 108"/>
              <a:gd name="T52" fmla="*/ 54 w 218"/>
              <a:gd name="T53" fmla="*/ 88 h 108"/>
              <a:gd name="T54" fmla="*/ 57 w 218"/>
              <a:gd name="T55" fmla="*/ 83 h 108"/>
              <a:gd name="T56" fmla="*/ 60 w 218"/>
              <a:gd name="T57" fmla="*/ 84 h 108"/>
              <a:gd name="T58" fmla="*/ 56 w 218"/>
              <a:gd name="T59" fmla="*/ 105 h 108"/>
              <a:gd name="T60" fmla="*/ 52 w 218"/>
              <a:gd name="T61" fmla="*/ 108 h 108"/>
              <a:gd name="T62" fmla="*/ 0 w 218"/>
              <a:gd name="T63" fmla="*/ 105 h 108"/>
              <a:gd name="T64" fmla="*/ 5 w 218"/>
              <a:gd name="T65" fmla="*/ 86 h 108"/>
              <a:gd name="T66" fmla="*/ 8 w 218"/>
              <a:gd name="T67" fmla="*/ 27 h 108"/>
              <a:gd name="T68" fmla="*/ 4 w 218"/>
              <a:gd name="T69" fmla="*/ 10 h 108"/>
              <a:gd name="T70" fmla="*/ 45 w 218"/>
              <a:gd name="T71" fmla="*/ 10 h 108"/>
              <a:gd name="T72" fmla="*/ 66 w 218"/>
              <a:gd name="T73" fmla="*/ 11 h 108"/>
              <a:gd name="T74" fmla="*/ 83 w 218"/>
              <a:gd name="T75" fmla="*/ 23 h 108"/>
              <a:gd name="T76" fmla="*/ 103 w 218"/>
              <a:gd name="T77" fmla="*/ 80 h 108"/>
              <a:gd name="T78" fmla="*/ 116 w 218"/>
              <a:gd name="T79" fmla="*/ 40 h 108"/>
              <a:gd name="T80" fmla="*/ 151 w 218"/>
              <a:gd name="T81" fmla="*/ 8 h 108"/>
              <a:gd name="T82" fmla="*/ 169 w 218"/>
              <a:gd name="T83" fmla="*/ 6 h 108"/>
              <a:gd name="T84" fmla="*/ 187 w 218"/>
              <a:gd name="T85" fmla="*/ 47 h 108"/>
              <a:gd name="T86" fmla="*/ 193 w 218"/>
              <a:gd name="T87" fmla="*/ 3 h 108"/>
              <a:gd name="T88" fmla="*/ 218 w 218"/>
              <a:gd name="T89" fmla="*/ 0 h 108"/>
              <a:gd name="T90" fmla="*/ 211 w 218"/>
              <a:gd name="T91" fmla="*/ 9 h 108"/>
              <a:gd name="T92" fmla="*/ 192 w 218"/>
              <a:gd name="T93" fmla="*/ 81 h 108"/>
              <a:gd name="T94" fmla="*/ 200 w 218"/>
              <a:gd name="T95" fmla="*/ 10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8" h="108">
                <a:moveTo>
                  <a:pt x="200" y="100"/>
                </a:moveTo>
                <a:cubicBezTo>
                  <a:pt x="191" y="101"/>
                  <a:pt x="180" y="103"/>
                  <a:pt x="169" y="104"/>
                </a:cubicBezTo>
                <a:cubicBezTo>
                  <a:pt x="184" y="90"/>
                  <a:pt x="179" y="74"/>
                  <a:pt x="174" y="60"/>
                </a:cubicBezTo>
                <a:cubicBezTo>
                  <a:pt x="167" y="44"/>
                  <a:pt x="157" y="29"/>
                  <a:pt x="148" y="13"/>
                </a:cubicBezTo>
                <a:cubicBezTo>
                  <a:pt x="146" y="13"/>
                  <a:pt x="145" y="13"/>
                  <a:pt x="144" y="13"/>
                </a:cubicBezTo>
                <a:cubicBezTo>
                  <a:pt x="142" y="17"/>
                  <a:pt x="140" y="20"/>
                  <a:pt x="140" y="24"/>
                </a:cubicBezTo>
                <a:cubicBezTo>
                  <a:pt x="140" y="46"/>
                  <a:pt x="140" y="69"/>
                  <a:pt x="140" y="92"/>
                </a:cubicBezTo>
                <a:cubicBezTo>
                  <a:pt x="140" y="96"/>
                  <a:pt x="143" y="101"/>
                  <a:pt x="144" y="106"/>
                </a:cubicBezTo>
                <a:cubicBezTo>
                  <a:pt x="137" y="106"/>
                  <a:pt x="130" y="106"/>
                  <a:pt x="124" y="106"/>
                </a:cubicBezTo>
                <a:cubicBezTo>
                  <a:pt x="124" y="83"/>
                  <a:pt x="124" y="60"/>
                  <a:pt x="124" y="37"/>
                </a:cubicBezTo>
                <a:cubicBezTo>
                  <a:pt x="117" y="61"/>
                  <a:pt x="109" y="84"/>
                  <a:pt x="102" y="108"/>
                </a:cubicBezTo>
                <a:cubicBezTo>
                  <a:pt x="101" y="108"/>
                  <a:pt x="100" y="108"/>
                  <a:pt x="99" y="108"/>
                </a:cubicBezTo>
                <a:cubicBezTo>
                  <a:pt x="91" y="87"/>
                  <a:pt x="84" y="66"/>
                  <a:pt x="76" y="45"/>
                </a:cubicBezTo>
                <a:cubicBezTo>
                  <a:pt x="77" y="66"/>
                  <a:pt x="67" y="87"/>
                  <a:pt x="80" y="107"/>
                </a:cubicBezTo>
                <a:cubicBezTo>
                  <a:pt x="73" y="107"/>
                  <a:pt x="67" y="107"/>
                  <a:pt x="58" y="107"/>
                </a:cubicBezTo>
                <a:cubicBezTo>
                  <a:pt x="68" y="99"/>
                  <a:pt x="66" y="88"/>
                  <a:pt x="66" y="78"/>
                </a:cubicBezTo>
                <a:cubicBezTo>
                  <a:pt x="66" y="68"/>
                  <a:pt x="66" y="57"/>
                  <a:pt x="65" y="47"/>
                </a:cubicBezTo>
                <a:cubicBezTo>
                  <a:pt x="64" y="37"/>
                  <a:pt x="69" y="27"/>
                  <a:pt x="59" y="18"/>
                </a:cubicBezTo>
                <a:cubicBezTo>
                  <a:pt x="58" y="23"/>
                  <a:pt x="57" y="29"/>
                  <a:pt x="57" y="34"/>
                </a:cubicBezTo>
                <a:cubicBezTo>
                  <a:pt x="51" y="16"/>
                  <a:pt x="36" y="18"/>
                  <a:pt x="21" y="18"/>
                </a:cubicBezTo>
                <a:cubicBezTo>
                  <a:pt x="21" y="29"/>
                  <a:pt x="21" y="40"/>
                  <a:pt x="21" y="50"/>
                </a:cubicBezTo>
                <a:cubicBezTo>
                  <a:pt x="33" y="56"/>
                  <a:pt x="42" y="53"/>
                  <a:pt x="50" y="42"/>
                </a:cubicBezTo>
                <a:cubicBezTo>
                  <a:pt x="50" y="51"/>
                  <a:pt x="50" y="61"/>
                  <a:pt x="50" y="72"/>
                </a:cubicBezTo>
                <a:cubicBezTo>
                  <a:pt x="40" y="63"/>
                  <a:pt x="32" y="58"/>
                  <a:pt x="19" y="61"/>
                </a:cubicBezTo>
                <a:cubicBezTo>
                  <a:pt x="19" y="71"/>
                  <a:pt x="19" y="82"/>
                  <a:pt x="19" y="92"/>
                </a:cubicBezTo>
                <a:cubicBezTo>
                  <a:pt x="19" y="94"/>
                  <a:pt x="22" y="97"/>
                  <a:pt x="24" y="98"/>
                </a:cubicBezTo>
                <a:cubicBezTo>
                  <a:pt x="35" y="104"/>
                  <a:pt x="48" y="99"/>
                  <a:pt x="54" y="88"/>
                </a:cubicBezTo>
                <a:cubicBezTo>
                  <a:pt x="55" y="86"/>
                  <a:pt x="56" y="85"/>
                  <a:pt x="57" y="83"/>
                </a:cubicBezTo>
                <a:cubicBezTo>
                  <a:pt x="58" y="83"/>
                  <a:pt x="59" y="84"/>
                  <a:pt x="60" y="84"/>
                </a:cubicBezTo>
                <a:cubicBezTo>
                  <a:pt x="59" y="91"/>
                  <a:pt x="57" y="98"/>
                  <a:pt x="56" y="105"/>
                </a:cubicBezTo>
                <a:cubicBezTo>
                  <a:pt x="55" y="106"/>
                  <a:pt x="53" y="108"/>
                  <a:pt x="52" y="108"/>
                </a:cubicBezTo>
                <a:cubicBezTo>
                  <a:pt x="34" y="107"/>
                  <a:pt x="16" y="106"/>
                  <a:pt x="0" y="105"/>
                </a:cubicBezTo>
                <a:cubicBezTo>
                  <a:pt x="2" y="97"/>
                  <a:pt x="5" y="92"/>
                  <a:pt x="5" y="86"/>
                </a:cubicBezTo>
                <a:cubicBezTo>
                  <a:pt x="7" y="66"/>
                  <a:pt x="8" y="47"/>
                  <a:pt x="8" y="27"/>
                </a:cubicBezTo>
                <a:cubicBezTo>
                  <a:pt x="8" y="21"/>
                  <a:pt x="5" y="15"/>
                  <a:pt x="4" y="10"/>
                </a:cubicBezTo>
                <a:cubicBezTo>
                  <a:pt x="17" y="10"/>
                  <a:pt x="31" y="10"/>
                  <a:pt x="45" y="10"/>
                </a:cubicBezTo>
                <a:cubicBezTo>
                  <a:pt x="52" y="10"/>
                  <a:pt x="59" y="11"/>
                  <a:pt x="66" y="11"/>
                </a:cubicBezTo>
                <a:cubicBezTo>
                  <a:pt x="75" y="11"/>
                  <a:pt x="80" y="14"/>
                  <a:pt x="83" y="23"/>
                </a:cubicBezTo>
                <a:cubicBezTo>
                  <a:pt x="89" y="41"/>
                  <a:pt x="96" y="59"/>
                  <a:pt x="103" y="80"/>
                </a:cubicBezTo>
                <a:cubicBezTo>
                  <a:pt x="108" y="65"/>
                  <a:pt x="112" y="52"/>
                  <a:pt x="116" y="40"/>
                </a:cubicBezTo>
                <a:cubicBezTo>
                  <a:pt x="126" y="6"/>
                  <a:pt x="122" y="12"/>
                  <a:pt x="151" y="8"/>
                </a:cubicBezTo>
                <a:cubicBezTo>
                  <a:pt x="157" y="8"/>
                  <a:pt x="163" y="7"/>
                  <a:pt x="169" y="6"/>
                </a:cubicBezTo>
                <a:cubicBezTo>
                  <a:pt x="166" y="18"/>
                  <a:pt x="170" y="27"/>
                  <a:pt x="187" y="47"/>
                </a:cubicBezTo>
                <a:cubicBezTo>
                  <a:pt x="188" y="32"/>
                  <a:pt x="203" y="20"/>
                  <a:pt x="193" y="3"/>
                </a:cubicBezTo>
                <a:cubicBezTo>
                  <a:pt x="200" y="2"/>
                  <a:pt x="208" y="2"/>
                  <a:pt x="218" y="0"/>
                </a:cubicBezTo>
                <a:cubicBezTo>
                  <a:pt x="215" y="5"/>
                  <a:pt x="213" y="7"/>
                  <a:pt x="211" y="9"/>
                </a:cubicBezTo>
                <a:cubicBezTo>
                  <a:pt x="196" y="31"/>
                  <a:pt x="188" y="54"/>
                  <a:pt x="192" y="81"/>
                </a:cubicBezTo>
                <a:cubicBezTo>
                  <a:pt x="193" y="87"/>
                  <a:pt x="197" y="93"/>
                  <a:pt x="200" y="10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8" name="Freeform 13"/>
          <p:cNvSpPr>
            <a:spLocks noEditPoints="1"/>
          </p:cNvSpPr>
          <p:nvPr/>
        </p:nvSpPr>
        <p:spPr bwMode="auto">
          <a:xfrm>
            <a:off x="-2977341" y="2038024"/>
            <a:ext cx="667668" cy="528571"/>
          </a:xfrm>
          <a:custGeom>
            <a:avLst/>
            <a:gdLst>
              <a:gd name="T0" fmla="*/ 92 w 165"/>
              <a:gd name="T1" fmla="*/ 106 h 131"/>
              <a:gd name="T2" fmla="*/ 75 w 165"/>
              <a:gd name="T3" fmla="*/ 84 h 131"/>
              <a:gd name="T4" fmla="*/ 82 w 165"/>
              <a:gd name="T5" fmla="*/ 109 h 131"/>
              <a:gd name="T6" fmla="*/ 90 w 165"/>
              <a:gd name="T7" fmla="*/ 123 h 131"/>
              <a:gd name="T8" fmla="*/ 74 w 165"/>
              <a:gd name="T9" fmla="*/ 131 h 131"/>
              <a:gd name="T10" fmla="*/ 46 w 165"/>
              <a:gd name="T11" fmla="*/ 127 h 131"/>
              <a:gd name="T12" fmla="*/ 30 w 165"/>
              <a:gd name="T13" fmla="*/ 117 h 131"/>
              <a:gd name="T14" fmla="*/ 31 w 165"/>
              <a:gd name="T15" fmla="*/ 112 h 131"/>
              <a:gd name="T16" fmla="*/ 54 w 165"/>
              <a:gd name="T17" fmla="*/ 114 h 131"/>
              <a:gd name="T18" fmla="*/ 61 w 165"/>
              <a:gd name="T19" fmla="*/ 105 h 131"/>
              <a:gd name="T20" fmla="*/ 55 w 165"/>
              <a:gd name="T21" fmla="*/ 87 h 131"/>
              <a:gd name="T22" fmla="*/ 16 w 165"/>
              <a:gd name="T23" fmla="*/ 58 h 131"/>
              <a:gd name="T24" fmla="*/ 2 w 165"/>
              <a:gd name="T25" fmla="*/ 50 h 131"/>
              <a:gd name="T26" fmla="*/ 10 w 165"/>
              <a:gd name="T27" fmla="*/ 36 h 131"/>
              <a:gd name="T28" fmla="*/ 46 w 165"/>
              <a:gd name="T29" fmla="*/ 35 h 131"/>
              <a:gd name="T30" fmla="*/ 53 w 165"/>
              <a:gd name="T31" fmla="*/ 16 h 131"/>
              <a:gd name="T32" fmla="*/ 67 w 165"/>
              <a:gd name="T33" fmla="*/ 0 h 131"/>
              <a:gd name="T34" fmla="*/ 79 w 165"/>
              <a:gd name="T35" fmla="*/ 17 h 131"/>
              <a:gd name="T36" fmla="*/ 89 w 165"/>
              <a:gd name="T37" fmla="*/ 47 h 131"/>
              <a:gd name="T38" fmla="*/ 99 w 165"/>
              <a:gd name="T39" fmla="*/ 29 h 131"/>
              <a:gd name="T40" fmla="*/ 102 w 165"/>
              <a:gd name="T41" fmla="*/ 29 h 131"/>
              <a:gd name="T42" fmla="*/ 105 w 165"/>
              <a:gd name="T43" fmla="*/ 48 h 131"/>
              <a:gd name="T44" fmla="*/ 121 w 165"/>
              <a:gd name="T45" fmla="*/ 76 h 131"/>
              <a:gd name="T46" fmla="*/ 165 w 165"/>
              <a:gd name="T47" fmla="*/ 105 h 131"/>
              <a:gd name="T48" fmla="*/ 107 w 165"/>
              <a:gd name="T49" fmla="*/ 96 h 131"/>
              <a:gd name="T50" fmla="*/ 92 w 165"/>
              <a:gd name="T51" fmla="*/ 106 h 131"/>
              <a:gd name="T52" fmla="*/ 64 w 165"/>
              <a:gd name="T53" fmla="*/ 26 h 131"/>
              <a:gd name="T54" fmla="*/ 74 w 165"/>
              <a:gd name="T55" fmla="*/ 45 h 131"/>
              <a:gd name="T56" fmla="*/ 64 w 165"/>
              <a:gd name="T57" fmla="*/ 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5" h="131">
                <a:moveTo>
                  <a:pt x="92" y="106"/>
                </a:moveTo>
                <a:cubicBezTo>
                  <a:pt x="90" y="87"/>
                  <a:pt x="90" y="87"/>
                  <a:pt x="75" y="84"/>
                </a:cubicBezTo>
                <a:cubicBezTo>
                  <a:pt x="70" y="96"/>
                  <a:pt x="72" y="101"/>
                  <a:pt x="82" y="109"/>
                </a:cubicBezTo>
                <a:cubicBezTo>
                  <a:pt x="87" y="112"/>
                  <a:pt x="92" y="116"/>
                  <a:pt x="90" y="123"/>
                </a:cubicBezTo>
                <a:cubicBezTo>
                  <a:pt x="87" y="131"/>
                  <a:pt x="80" y="131"/>
                  <a:pt x="74" y="131"/>
                </a:cubicBezTo>
                <a:cubicBezTo>
                  <a:pt x="64" y="130"/>
                  <a:pt x="55" y="129"/>
                  <a:pt x="46" y="127"/>
                </a:cubicBezTo>
                <a:cubicBezTo>
                  <a:pt x="40" y="125"/>
                  <a:pt x="35" y="120"/>
                  <a:pt x="30" y="117"/>
                </a:cubicBezTo>
                <a:cubicBezTo>
                  <a:pt x="30" y="115"/>
                  <a:pt x="30" y="114"/>
                  <a:pt x="31" y="112"/>
                </a:cubicBezTo>
                <a:cubicBezTo>
                  <a:pt x="39" y="113"/>
                  <a:pt x="46" y="113"/>
                  <a:pt x="54" y="114"/>
                </a:cubicBezTo>
                <a:cubicBezTo>
                  <a:pt x="62" y="115"/>
                  <a:pt x="64" y="113"/>
                  <a:pt x="61" y="105"/>
                </a:cubicBezTo>
                <a:cubicBezTo>
                  <a:pt x="59" y="99"/>
                  <a:pt x="56" y="93"/>
                  <a:pt x="55" y="87"/>
                </a:cubicBezTo>
                <a:cubicBezTo>
                  <a:pt x="50" y="67"/>
                  <a:pt x="35" y="60"/>
                  <a:pt x="16" y="58"/>
                </a:cubicBezTo>
                <a:cubicBezTo>
                  <a:pt x="9" y="58"/>
                  <a:pt x="3" y="58"/>
                  <a:pt x="2" y="50"/>
                </a:cubicBezTo>
                <a:cubicBezTo>
                  <a:pt x="0" y="43"/>
                  <a:pt x="5" y="40"/>
                  <a:pt x="10" y="36"/>
                </a:cubicBezTo>
                <a:cubicBezTo>
                  <a:pt x="21" y="28"/>
                  <a:pt x="33" y="26"/>
                  <a:pt x="46" y="35"/>
                </a:cubicBezTo>
                <a:cubicBezTo>
                  <a:pt x="49" y="28"/>
                  <a:pt x="50" y="22"/>
                  <a:pt x="53" y="16"/>
                </a:cubicBezTo>
                <a:cubicBezTo>
                  <a:pt x="57" y="10"/>
                  <a:pt x="62" y="5"/>
                  <a:pt x="67" y="0"/>
                </a:cubicBezTo>
                <a:cubicBezTo>
                  <a:pt x="71" y="6"/>
                  <a:pt x="76" y="11"/>
                  <a:pt x="79" y="17"/>
                </a:cubicBezTo>
                <a:cubicBezTo>
                  <a:pt x="83" y="26"/>
                  <a:pt x="85" y="36"/>
                  <a:pt x="89" y="47"/>
                </a:cubicBezTo>
                <a:cubicBezTo>
                  <a:pt x="93" y="40"/>
                  <a:pt x="96" y="34"/>
                  <a:pt x="99" y="29"/>
                </a:cubicBezTo>
                <a:cubicBezTo>
                  <a:pt x="100" y="29"/>
                  <a:pt x="101" y="29"/>
                  <a:pt x="102" y="29"/>
                </a:cubicBezTo>
                <a:cubicBezTo>
                  <a:pt x="103" y="35"/>
                  <a:pt x="105" y="42"/>
                  <a:pt x="105" y="48"/>
                </a:cubicBezTo>
                <a:cubicBezTo>
                  <a:pt x="106" y="60"/>
                  <a:pt x="111" y="69"/>
                  <a:pt x="121" y="76"/>
                </a:cubicBezTo>
                <a:cubicBezTo>
                  <a:pt x="136" y="85"/>
                  <a:pt x="151" y="94"/>
                  <a:pt x="165" y="105"/>
                </a:cubicBezTo>
                <a:cubicBezTo>
                  <a:pt x="144" y="111"/>
                  <a:pt x="126" y="100"/>
                  <a:pt x="107" y="96"/>
                </a:cubicBezTo>
                <a:cubicBezTo>
                  <a:pt x="106" y="105"/>
                  <a:pt x="101" y="108"/>
                  <a:pt x="92" y="106"/>
                </a:cubicBezTo>
                <a:close/>
                <a:moveTo>
                  <a:pt x="64" y="26"/>
                </a:moveTo>
                <a:cubicBezTo>
                  <a:pt x="58" y="39"/>
                  <a:pt x="61" y="44"/>
                  <a:pt x="74" y="45"/>
                </a:cubicBezTo>
                <a:cubicBezTo>
                  <a:pt x="71" y="39"/>
                  <a:pt x="68" y="33"/>
                  <a:pt x="64" y="2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9" name="Freeform 14"/>
          <p:cNvSpPr>
            <a:spLocks noEditPoints="1"/>
          </p:cNvSpPr>
          <p:nvPr/>
        </p:nvSpPr>
        <p:spPr bwMode="auto">
          <a:xfrm>
            <a:off x="2325749" y="2079754"/>
            <a:ext cx="591164" cy="549435"/>
          </a:xfrm>
          <a:custGeom>
            <a:avLst/>
            <a:gdLst>
              <a:gd name="T0" fmla="*/ 117 w 147"/>
              <a:gd name="T1" fmla="*/ 11 h 137"/>
              <a:gd name="T2" fmla="*/ 97 w 147"/>
              <a:gd name="T3" fmla="*/ 20 h 137"/>
              <a:gd name="T4" fmla="*/ 123 w 147"/>
              <a:gd name="T5" fmla="*/ 38 h 137"/>
              <a:gd name="T6" fmla="*/ 140 w 147"/>
              <a:gd name="T7" fmla="*/ 54 h 137"/>
              <a:gd name="T8" fmla="*/ 135 w 147"/>
              <a:gd name="T9" fmla="*/ 76 h 137"/>
              <a:gd name="T10" fmla="*/ 108 w 147"/>
              <a:gd name="T11" fmla="*/ 77 h 137"/>
              <a:gd name="T12" fmla="*/ 72 w 147"/>
              <a:gd name="T13" fmla="*/ 52 h 137"/>
              <a:gd name="T14" fmla="*/ 62 w 147"/>
              <a:gd name="T15" fmla="*/ 47 h 137"/>
              <a:gd name="T16" fmla="*/ 60 w 147"/>
              <a:gd name="T17" fmla="*/ 49 h 137"/>
              <a:gd name="T18" fmla="*/ 77 w 147"/>
              <a:gd name="T19" fmla="*/ 64 h 137"/>
              <a:gd name="T20" fmla="*/ 83 w 147"/>
              <a:gd name="T21" fmla="*/ 72 h 137"/>
              <a:gd name="T22" fmla="*/ 77 w 147"/>
              <a:gd name="T23" fmla="*/ 79 h 137"/>
              <a:gd name="T24" fmla="*/ 41 w 147"/>
              <a:gd name="T25" fmla="*/ 84 h 137"/>
              <a:gd name="T26" fmla="*/ 37 w 147"/>
              <a:gd name="T27" fmla="*/ 86 h 137"/>
              <a:gd name="T28" fmla="*/ 34 w 147"/>
              <a:gd name="T29" fmla="*/ 110 h 137"/>
              <a:gd name="T30" fmla="*/ 40 w 147"/>
              <a:gd name="T31" fmla="*/ 111 h 137"/>
              <a:gd name="T32" fmla="*/ 51 w 147"/>
              <a:gd name="T33" fmla="*/ 108 h 137"/>
              <a:gd name="T34" fmla="*/ 36 w 147"/>
              <a:gd name="T35" fmla="*/ 137 h 137"/>
              <a:gd name="T36" fmla="*/ 25 w 147"/>
              <a:gd name="T37" fmla="*/ 131 h 137"/>
              <a:gd name="T38" fmla="*/ 6 w 147"/>
              <a:gd name="T39" fmla="*/ 101 h 137"/>
              <a:gd name="T40" fmla="*/ 11 w 147"/>
              <a:gd name="T41" fmla="*/ 83 h 137"/>
              <a:gd name="T42" fmla="*/ 34 w 147"/>
              <a:gd name="T43" fmla="*/ 72 h 137"/>
              <a:gd name="T44" fmla="*/ 1 w 147"/>
              <a:gd name="T45" fmla="*/ 54 h 137"/>
              <a:gd name="T46" fmla="*/ 31 w 147"/>
              <a:gd name="T47" fmla="*/ 45 h 137"/>
              <a:gd name="T48" fmla="*/ 48 w 147"/>
              <a:gd name="T49" fmla="*/ 41 h 137"/>
              <a:gd name="T50" fmla="*/ 64 w 147"/>
              <a:gd name="T51" fmla="*/ 37 h 137"/>
              <a:gd name="T52" fmla="*/ 73 w 147"/>
              <a:gd name="T53" fmla="*/ 39 h 137"/>
              <a:gd name="T54" fmla="*/ 68 w 147"/>
              <a:gd name="T55" fmla="*/ 29 h 137"/>
              <a:gd name="T56" fmla="*/ 59 w 147"/>
              <a:gd name="T57" fmla="*/ 22 h 137"/>
              <a:gd name="T58" fmla="*/ 66 w 147"/>
              <a:gd name="T59" fmla="*/ 12 h 137"/>
              <a:gd name="T60" fmla="*/ 117 w 147"/>
              <a:gd name="T61" fmla="*/ 11 h 137"/>
              <a:gd name="T62" fmla="*/ 85 w 147"/>
              <a:gd name="T63" fmla="*/ 29 h 137"/>
              <a:gd name="T64" fmla="*/ 82 w 147"/>
              <a:gd name="T65" fmla="*/ 32 h 137"/>
              <a:gd name="T66" fmla="*/ 114 w 147"/>
              <a:gd name="T67" fmla="*/ 63 h 137"/>
              <a:gd name="T68" fmla="*/ 128 w 147"/>
              <a:gd name="T69" fmla="*/ 55 h 137"/>
              <a:gd name="T70" fmla="*/ 85 w 147"/>
              <a:gd name="T71" fmla="*/ 2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37">
                <a:moveTo>
                  <a:pt x="117" y="11"/>
                </a:moveTo>
                <a:cubicBezTo>
                  <a:pt x="111" y="14"/>
                  <a:pt x="105" y="17"/>
                  <a:pt x="97" y="20"/>
                </a:cubicBezTo>
                <a:cubicBezTo>
                  <a:pt x="106" y="27"/>
                  <a:pt x="115" y="32"/>
                  <a:pt x="123" y="38"/>
                </a:cubicBezTo>
                <a:cubicBezTo>
                  <a:pt x="129" y="43"/>
                  <a:pt x="135" y="48"/>
                  <a:pt x="140" y="54"/>
                </a:cubicBezTo>
                <a:cubicBezTo>
                  <a:pt x="147" y="61"/>
                  <a:pt x="145" y="72"/>
                  <a:pt x="135" y="76"/>
                </a:cubicBezTo>
                <a:cubicBezTo>
                  <a:pt x="126" y="80"/>
                  <a:pt x="117" y="82"/>
                  <a:pt x="108" y="77"/>
                </a:cubicBezTo>
                <a:cubicBezTo>
                  <a:pt x="96" y="69"/>
                  <a:pt x="84" y="60"/>
                  <a:pt x="72" y="52"/>
                </a:cubicBezTo>
                <a:cubicBezTo>
                  <a:pt x="69" y="50"/>
                  <a:pt x="65" y="48"/>
                  <a:pt x="62" y="47"/>
                </a:cubicBezTo>
                <a:cubicBezTo>
                  <a:pt x="61" y="47"/>
                  <a:pt x="61" y="48"/>
                  <a:pt x="60" y="49"/>
                </a:cubicBezTo>
                <a:cubicBezTo>
                  <a:pt x="66" y="54"/>
                  <a:pt x="71" y="59"/>
                  <a:pt x="77" y="64"/>
                </a:cubicBezTo>
                <a:cubicBezTo>
                  <a:pt x="79" y="66"/>
                  <a:pt x="82" y="69"/>
                  <a:pt x="83" y="72"/>
                </a:cubicBezTo>
                <a:cubicBezTo>
                  <a:pt x="85" y="76"/>
                  <a:pt x="83" y="82"/>
                  <a:pt x="77" y="79"/>
                </a:cubicBezTo>
                <a:cubicBezTo>
                  <a:pt x="64" y="71"/>
                  <a:pt x="53" y="79"/>
                  <a:pt x="41" y="84"/>
                </a:cubicBezTo>
                <a:cubicBezTo>
                  <a:pt x="40" y="84"/>
                  <a:pt x="39" y="85"/>
                  <a:pt x="37" y="86"/>
                </a:cubicBezTo>
                <a:cubicBezTo>
                  <a:pt x="23" y="92"/>
                  <a:pt x="22" y="101"/>
                  <a:pt x="34" y="110"/>
                </a:cubicBezTo>
                <a:cubicBezTo>
                  <a:pt x="35" y="111"/>
                  <a:pt x="38" y="111"/>
                  <a:pt x="40" y="111"/>
                </a:cubicBezTo>
                <a:cubicBezTo>
                  <a:pt x="43" y="110"/>
                  <a:pt x="46" y="109"/>
                  <a:pt x="51" y="108"/>
                </a:cubicBezTo>
                <a:cubicBezTo>
                  <a:pt x="50" y="121"/>
                  <a:pt x="41" y="128"/>
                  <a:pt x="36" y="137"/>
                </a:cubicBezTo>
                <a:cubicBezTo>
                  <a:pt x="35" y="137"/>
                  <a:pt x="26" y="134"/>
                  <a:pt x="25" y="131"/>
                </a:cubicBezTo>
                <a:cubicBezTo>
                  <a:pt x="22" y="119"/>
                  <a:pt x="15" y="110"/>
                  <a:pt x="6" y="101"/>
                </a:cubicBezTo>
                <a:cubicBezTo>
                  <a:pt x="0" y="95"/>
                  <a:pt x="2" y="88"/>
                  <a:pt x="11" y="83"/>
                </a:cubicBezTo>
                <a:cubicBezTo>
                  <a:pt x="19" y="79"/>
                  <a:pt x="27" y="75"/>
                  <a:pt x="34" y="72"/>
                </a:cubicBezTo>
                <a:cubicBezTo>
                  <a:pt x="24" y="66"/>
                  <a:pt x="13" y="60"/>
                  <a:pt x="1" y="54"/>
                </a:cubicBezTo>
                <a:cubicBezTo>
                  <a:pt x="11" y="45"/>
                  <a:pt x="21" y="43"/>
                  <a:pt x="31" y="45"/>
                </a:cubicBezTo>
                <a:cubicBezTo>
                  <a:pt x="38" y="46"/>
                  <a:pt x="43" y="45"/>
                  <a:pt x="48" y="41"/>
                </a:cubicBezTo>
                <a:cubicBezTo>
                  <a:pt x="52" y="38"/>
                  <a:pt x="59" y="38"/>
                  <a:pt x="64" y="37"/>
                </a:cubicBezTo>
                <a:cubicBezTo>
                  <a:pt x="67" y="37"/>
                  <a:pt x="70" y="38"/>
                  <a:pt x="73" y="39"/>
                </a:cubicBezTo>
                <a:cubicBezTo>
                  <a:pt x="76" y="33"/>
                  <a:pt x="73" y="31"/>
                  <a:pt x="68" y="29"/>
                </a:cubicBezTo>
                <a:cubicBezTo>
                  <a:pt x="64" y="28"/>
                  <a:pt x="59" y="24"/>
                  <a:pt x="59" y="22"/>
                </a:cubicBezTo>
                <a:cubicBezTo>
                  <a:pt x="60" y="18"/>
                  <a:pt x="63" y="14"/>
                  <a:pt x="66" y="12"/>
                </a:cubicBezTo>
                <a:cubicBezTo>
                  <a:pt x="84" y="0"/>
                  <a:pt x="103" y="0"/>
                  <a:pt x="117" y="11"/>
                </a:cubicBezTo>
                <a:close/>
                <a:moveTo>
                  <a:pt x="85" y="29"/>
                </a:moveTo>
                <a:cubicBezTo>
                  <a:pt x="84" y="30"/>
                  <a:pt x="83" y="31"/>
                  <a:pt x="82" y="32"/>
                </a:cubicBezTo>
                <a:cubicBezTo>
                  <a:pt x="87" y="48"/>
                  <a:pt x="100" y="57"/>
                  <a:pt x="114" y="63"/>
                </a:cubicBezTo>
                <a:cubicBezTo>
                  <a:pt x="122" y="67"/>
                  <a:pt x="125" y="63"/>
                  <a:pt x="128" y="55"/>
                </a:cubicBezTo>
                <a:cubicBezTo>
                  <a:pt x="113" y="46"/>
                  <a:pt x="99" y="38"/>
                  <a:pt x="85" y="29"/>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10" name="Freeform 15"/>
          <p:cNvSpPr>
            <a:spLocks noEditPoints="1"/>
          </p:cNvSpPr>
          <p:nvPr/>
        </p:nvSpPr>
        <p:spPr bwMode="auto">
          <a:xfrm>
            <a:off x="-4133" y="295831"/>
            <a:ext cx="306015" cy="698964"/>
          </a:xfrm>
          <a:custGeom>
            <a:avLst/>
            <a:gdLst>
              <a:gd name="T0" fmla="*/ 37 w 76"/>
              <a:gd name="T1" fmla="*/ 173 h 174"/>
              <a:gd name="T2" fmla="*/ 33 w 76"/>
              <a:gd name="T3" fmla="*/ 91 h 174"/>
              <a:gd name="T4" fmla="*/ 3 w 76"/>
              <a:gd name="T5" fmla="*/ 104 h 174"/>
              <a:gd name="T6" fmla="*/ 8 w 76"/>
              <a:gd name="T7" fmla="*/ 74 h 174"/>
              <a:gd name="T8" fmla="*/ 13 w 76"/>
              <a:gd name="T9" fmla="*/ 50 h 174"/>
              <a:gd name="T10" fmla="*/ 13 w 76"/>
              <a:gd name="T11" fmla="*/ 40 h 174"/>
              <a:gd name="T12" fmla="*/ 14 w 76"/>
              <a:gd name="T13" fmla="*/ 17 h 174"/>
              <a:gd name="T14" fmla="*/ 13 w 76"/>
              <a:gd name="T15" fmla="*/ 14 h 174"/>
              <a:gd name="T16" fmla="*/ 15 w 76"/>
              <a:gd name="T17" fmla="*/ 13 h 174"/>
              <a:gd name="T18" fmla="*/ 41 w 76"/>
              <a:gd name="T19" fmla="*/ 2 h 174"/>
              <a:gd name="T20" fmla="*/ 51 w 76"/>
              <a:gd name="T21" fmla="*/ 2 h 174"/>
              <a:gd name="T22" fmla="*/ 62 w 76"/>
              <a:gd name="T23" fmla="*/ 28 h 174"/>
              <a:gd name="T24" fmla="*/ 71 w 76"/>
              <a:gd name="T25" fmla="*/ 62 h 174"/>
              <a:gd name="T26" fmla="*/ 68 w 76"/>
              <a:gd name="T27" fmla="*/ 76 h 174"/>
              <a:gd name="T28" fmla="*/ 57 w 76"/>
              <a:gd name="T29" fmla="*/ 99 h 174"/>
              <a:gd name="T30" fmla="*/ 45 w 76"/>
              <a:gd name="T31" fmla="*/ 164 h 174"/>
              <a:gd name="T32" fmla="*/ 40 w 76"/>
              <a:gd name="T33" fmla="*/ 174 h 174"/>
              <a:gd name="T34" fmla="*/ 37 w 76"/>
              <a:gd name="T35" fmla="*/ 173 h 174"/>
              <a:gd name="T36" fmla="*/ 33 w 76"/>
              <a:gd name="T37" fmla="*/ 33 h 174"/>
              <a:gd name="T38" fmla="*/ 29 w 76"/>
              <a:gd name="T39" fmla="*/ 33 h 174"/>
              <a:gd name="T40" fmla="*/ 30 w 76"/>
              <a:gd name="T41" fmla="*/ 44 h 174"/>
              <a:gd name="T42" fmla="*/ 27 w 76"/>
              <a:gd name="T43" fmla="*/ 67 h 174"/>
              <a:gd name="T44" fmla="*/ 22 w 76"/>
              <a:gd name="T45" fmla="*/ 75 h 174"/>
              <a:gd name="T46" fmla="*/ 24 w 76"/>
              <a:gd name="T47" fmla="*/ 77 h 174"/>
              <a:gd name="T48" fmla="*/ 33 w 76"/>
              <a:gd name="T49" fmla="*/ 67 h 174"/>
              <a:gd name="T50" fmla="*/ 33 w 76"/>
              <a:gd name="T51" fmla="*/ 3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174">
                <a:moveTo>
                  <a:pt x="37" y="173"/>
                </a:moveTo>
                <a:cubicBezTo>
                  <a:pt x="36" y="146"/>
                  <a:pt x="35" y="119"/>
                  <a:pt x="33" y="91"/>
                </a:cubicBezTo>
                <a:cubicBezTo>
                  <a:pt x="23" y="95"/>
                  <a:pt x="14" y="99"/>
                  <a:pt x="3" y="104"/>
                </a:cubicBezTo>
                <a:cubicBezTo>
                  <a:pt x="1" y="93"/>
                  <a:pt x="0" y="82"/>
                  <a:pt x="8" y="74"/>
                </a:cubicBezTo>
                <a:cubicBezTo>
                  <a:pt x="15" y="67"/>
                  <a:pt x="17" y="59"/>
                  <a:pt x="13" y="50"/>
                </a:cubicBezTo>
                <a:cubicBezTo>
                  <a:pt x="12" y="47"/>
                  <a:pt x="12" y="42"/>
                  <a:pt x="13" y="40"/>
                </a:cubicBezTo>
                <a:cubicBezTo>
                  <a:pt x="21" y="32"/>
                  <a:pt x="18" y="25"/>
                  <a:pt x="14" y="17"/>
                </a:cubicBezTo>
                <a:cubicBezTo>
                  <a:pt x="14" y="16"/>
                  <a:pt x="13" y="15"/>
                  <a:pt x="13" y="14"/>
                </a:cubicBezTo>
                <a:cubicBezTo>
                  <a:pt x="14" y="13"/>
                  <a:pt x="14" y="13"/>
                  <a:pt x="15" y="13"/>
                </a:cubicBezTo>
                <a:cubicBezTo>
                  <a:pt x="26" y="16"/>
                  <a:pt x="35" y="14"/>
                  <a:pt x="41" y="2"/>
                </a:cubicBezTo>
                <a:cubicBezTo>
                  <a:pt x="42" y="0"/>
                  <a:pt x="49" y="0"/>
                  <a:pt x="51" y="2"/>
                </a:cubicBezTo>
                <a:cubicBezTo>
                  <a:pt x="61" y="8"/>
                  <a:pt x="63" y="17"/>
                  <a:pt x="62" y="28"/>
                </a:cubicBezTo>
                <a:cubicBezTo>
                  <a:pt x="61" y="41"/>
                  <a:pt x="61" y="52"/>
                  <a:pt x="71" y="62"/>
                </a:cubicBezTo>
                <a:cubicBezTo>
                  <a:pt x="76" y="67"/>
                  <a:pt x="74" y="73"/>
                  <a:pt x="68" y="76"/>
                </a:cubicBezTo>
                <a:cubicBezTo>
                  <a:pt x="59" y="81"/>
                  <a:pt x="58" y="89"/>
                  <a:pt x="57" y="99"/>
                </a:cubicBezTo>
                <a:cubicBezTo>
                  <a:pt x="54" y="121"/>
                  <a:pt x="50" y="143"/>
                  <a:pt x="45" y="164"/>
                </a:cubicBezTo>
                <a:cubicBezTo>
                  <a:pt x="45" y="168"/>
                  <a:pt x="42" y="171"/>
                  <a:pt x="40" y="174"/>
                </a:cubicBezTo>
                <a:cubicBezTo>
                  <a:pt x="39" y="174"/>
                  <a:pt x="38" y="173"/>
                  <a:pt x="37" y="173"/>
                </a:cubicBezTo>
                <a:close/>
                <a:moveTo>
                  <a:pt x="33" y="33"/>
                </a:moveTo>
                <a:cubicBezTo>
                  <a:pt x="32" y="33"/>
                  <a:pt x="31" y="33"/>
                  <a:pt x="29" y="33"/>
                </a:cubicBezTo>
                <a:cubicBezTo>
                  <a:pt x="30" y="37"/>
                  <a:pt x="29" y="41"/>
                  <a:pt x="30" y="44"/>
                </a:cubicBezTo>
                <a:cubicBezTo>
                  <a:pt x="35" y="53"/>
                  <a:pt x="32" y="60"/>
                  <a:pt x="27" y="67"/>
                </a:cubicBezTo>
                <a:cubicBezTo>
                  <a:pt x="25" y="70"/>
                  <a:pt x="23" y="72"/>
                  <a:pt x="22" y="75"/>
                </a:cubicBezTo>
                <a:cubicBezTo>
                  <a:pt x="23" y="75"/>
                  <a:pt x="23" y="76"/>
                  <a:pt x="24" y="77"/>
                </a:cubicBezTo>
                <a:cubicBezTo>
                  <a:pt x="27" y="73"/>
                  <a:pt x="32" y="71"/>
                  <a:pt x="33" y="67"/>
                </a:cubicBezTo>
                <a:cubicBezTo>
                  <a:pt x="34" y="56"/>
                  <a:pt x="33" y="45"/>
                  <a:pt x="33" y="3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11" name="Freeform 16"/>
          <p:cNvSpPr>
            <a:spLocks noEditPoints="1"/>
          </p:cNvSpPr>
          <p:nvPr/>
        </p:nvSpPr>
        <p:spPr bwMode="auto">
          <a:xfrm>
            <a:off x="-859581" y="6068375"/>
            <a:ext cx="605074" cy="465977"/>
          </a:xfrm>
          <a:custGeom>
            <a:avLst/>
            <a:gdLst>
              <a:gd name="T0" fmla="*/ 17 w 150"/>
              <a:gd name="T1" fmla="*/ 93 h 116"/>
              <a:gd name="T2" fmla="*/ 0 w 150"/>
              <a:gd name="T3" fmla="*/ 88 h 116"/>
              <a:gd name="T4" fmla="*/ 46 w 150"/>
              <a:gd name="T5" fmla="*/ 0 h 116"/>
              <a:gd name="T6" fmla="*/ 50 w 150"/>
              <a:gd name="T7" fmla="*/ 0 h 116"/>
              <a:gd name="T8" fmla="*/ 56 w 150"/>
              <a:gd name="T9" fmla="*/ 38 h 116"/>
              <a:gd name="T10" fmla="*/ 66 w 150"/>
              <a:gd name="T11" fmla="*/ 89 h 116"/>
              <a:gd name="T12" fmla="*/ 73 w 150"/>
              <a:gd name="T13" fmla="*/ 99 h 116"/>
              <a:gd name="T14" fmla="*/ 78 w 150"/>
              <a:gd name="T15" fmla="*/ 89 h 116"/>
              <a:gd name="T16" fmla="*/ 84 w 150"/>
              <a:gd name="T17" fmla="*/ 33 h 116"/>
              <a:gd name="T18" fmla="*/ 81 w 150"/>
              <a:gd name="T19" fmla="*/ 9 h 116"/>
              <a:gd name="T20" fmla="*/ 123 w 150"/>
              <a:gd name="T21" fmla="*/ 19 h 116"/>
              <a:gd name="T22" fmla="*/ 146 w 150"/>
              <a:gd name="T23" fmla="*/ 73 h 116"/>
              <a:gd name="T24" fmla="*/ 90 w 150"/>
              <a:gd name="T25" fmla="*/ 109 h 116"/>
              <a:gd name="T26" fmla="*/ 56 w 150"/>
              <a:gd name="T27" fmla="*/ 102 h 116"/>
              <a:gd name="T28" fmla="*/ 42 w 150"/>
              <a:gd name="T29" fmla="*/ 98 h 116"/>
              <a:gd name="T30" fmla="*/ 48 w 150"/>
              <a:gd name="T31" fmla="*/ 74 h 116"/>
              <a:gd name="T32" fmla="*/ 24 w 150"/>
              <a:gd name="T33" fmla="*/ 64 h 116"/>
              <a:gd name="T34" fmla="*/ 17 w 150"/>
              <a:gd name="T35" fmla="*/ 93 h 116"/>
              <a:gd name="T36" fmla="*/ 134 w 150"/>
              <a:gd name="T37" fmla="*/ 63 h 116"/>
              <a:gd name="T38" fmla="*/ 125 w 150"/>
              <a:gd name="T39" fmla="*/ 36 h 116"/>
              <a:gd name="T40" fmla="*/ 107 w 150"/>
              <a:gd name="T41" fmla="*/ 22 h 116"/>
              <a:gd name="T42" fmla="*/ 99 w 150"/>
              <a:gd name="T43" fmla="*/ 27 h 116"/>
              <a:gd name="T44" fmla="*/ 93 w 150"/>
              <a:gd name="T45" fmla="*/ 96 h 116"/>
              <a:gd name="T46" fmla="*/ 97 w 150"/>
              <a:gd name="T47" fmla="*/ 103 h 116"/>
              <a:gd name="T48" fmla="*/ 121 w 150"/>
              <a:gd name="T49" fmla="*/ 96 h 116"/>
              <a:gd name="T50" fmla="*/ 134 w 150"/>
              <a:gd name="T51" fmla="*/ 63 h 116"/>
              <a:gd name="T52" fmla="*/ 44 w 150"/>
              <a:gd name="T53" fmla="*/ 26 h 116"/>
              <a:gd name="T54" fmla="*/ 42 w 150"/>
              <a:gd name="T55" fmla="*/ 25 h 116"/>
              <a:gd name="T56" fmla="*/ 27 w 150"/>
              <a:gd name="T57" fmla="*/ 51 h 116"/>
              <a:gd name="T58" fmla="*/ 49 w 150"/>
              <a:gd name="T59" fmla="*/ 58 h 116"/>
              <a:gd name="T60" fmla="*/ 44 w 150"/>
              <a:gd name="T61"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0" h="116">
                <a:moveTo>
                  <a:pt x="17" y="93"/>
                </a:moveTo>
                <a:cubicBezTo>
                  <a:pt x="11" y="91"/>
                  <a:pt x="6" y="90"/>
                  <a:pt x="0" y="88"/>
                </a:cubicBezTo>
                <a:cubicBezTo>
                  <a:pt x="15" y="58"/>
                  <a:pt x="31" y="29"/>
                  <a:pt x="46" y="0"/>
                </a:cubicBezTo>
                <a:cubicBezTo>
                  <a:pt x="47" y="0"/>
                  <a:pt x="48" y="0"/>
                  <a:pt x="50" y="0"/>
                </a:cubicBezTo>
                <a:cubicBezTo>
                  <a:pt x="52" y="13"/>
                  <a:pt x="54" y="25"/>
                  <a:pt x="56" y="38"/>
                </a:cubicBezTo>
                <a:cubicBezTo>
                  <a:pt x="59" y="55"/>
                  <a:pt x="62" y="72"/>
                  <a:pt x="66" y="89"/>
                </a:cubicBezTo>
                <a:cubicBezTo>
                  <a:pt x="67" y="93"/>
                  <a:pt x="70" y="96"/>
                  <a:pt x="73" y="99"/>
                </a:cubicBezTo>
                <a:cubicBezTo>
                  <a:pt x="75" y="96"/>
                  <a:pt x="78" y="93"/>
                  <a:pt x="78" y="89"/>
                </a:cubicBezTo>
                <a:cubicBezTo>
                  <a:pt x="81" y="70"/>
                  <a:pt x="83" y="52"/>
                  <a:pt x="84" y="33"/>
                </a:cubicBezTo>
                <a:cubicBezTo>
                  <a:pt x="85" y="26"/>
                  <a:pt x="83" y="19"/>
                  <a:pt x="81" y="9"/>
                </a:cubicBezTo>
                <a:cubicBezTo>
                  <a:pt x="95" y="12"/>
                  <a:pt x="110" y="14"/>
                  <a:pt x="123" y="19"/>
                </a:cubicBezTo>
                <a:cubicBezTo>
                  <a:pt x="141" y="27"/>
                  <a:pt x="150" y="51"/>
                  <a:pt x="146" y="73"/>
                </a:cubicBezTo>
                <a:cubicBezTo>
                  <a:pt x="140" y="104"/>
                  <a:pt x="121" y="116"/>
                  <a:pt x="90" y="109"/>
                </a:cubicBezTo>
                <a:cubicBezTo>
                  <a:pt x="79" y="107"/>
                  <a:pt x="67" y="105"/>
                  <a:pt x="56" y="102"/>
                </a:cubicBezTo>
                <a:cubicBezTo>
                  <a:pt x="51" y="101"/>
                  <a:pt x="47" y="100"/>
                  <a:pt x="42" y="98"/>
                </a:cubicBezTo>
                <a:cubicBezTo>
                  <a:pt x="50" y="91"/>
                  <a:pt x="54" y="79"/>
                  <a:pt x="48" y="74"/>
                </a:cubicBezTo>
                <a:cubicBezTo>
                  <a:pt x="42" y="68"/>
                  <a:pt x="32" y="65"/>
                  <a:pt x="24" y="64"/>
                </a:cubicBezTo>
                <a:cubicBezTo>
                  <a:pt x="18" y="64"/>
                  <a:pt x="15" y="79"/>
                  <a:pt x="17" y="93"/>
                </a:cubicBezTo>
                <a:close/>
                <a:moveTo>
                  <a:pt x="134" y="63"/>
                </a:moveTo>
                <a:cubicBezTo>
                  <a:pt x="131" y="53"/>
                  <a:pt x="130" y="43"/>
                  <a:pt x="125" y="36"/>
                </a:cubicBezTo>
                <a:cubicBezTo>
                  <a:pt x="121" y="30"/>
                  <a:pt x="113" y="26"/>
                  <a:pt x="107" y="22"/>
                </a:cubicBezTo>
                <a:cubicBezTo>
                  <a:pt x="105" y="21"/>
                  <a:pt x="99" y="25"/>
                  <a:pt x="99" y="27"/>
                </a:cubicBezTo>
                <a:cubicBezTo>
                  <a:pt x="97" y="50"/>
                  <a:pt x="95" y="73"/>
                  <a:pt x="93" y="96"/>
                </a:cubicBezTo>
                <a:cubicBezTo>
                  <a:pt x="93" y="98"/>
                  <a:pt x="95" y="102"/>
                  <a:pt x="97" y="103"/>
                </a:cubicBezTo>
                <a:cubicBezTo>
                  <a:pt x="104" y="107"/>
                  <a:pt x="118" y="104"/>
                  <a:pt x="121" y="96"/>
                </a:cubicBezTo>
                <a:cubicBezTo>
                  <a:pt x="126" y="85"/>
                  <a:pt x="130" y="74"/>
                  <a:pt x="134" y="63"/>
                </a:cubicBezTo>
                <a:close/>
                <a:moveTo>
                  <a:pt x="44" y="26"/>
                </a:moveTo>
                <a:cubicBezTo>
                  <a:pt x="43" y="25"/>
                  <a:pt x="43" y="25"/>
                  <a:pt x="42" y="25"/>
                </a:cubicBezTo>
                <a:cubicBezTo>
                  <a:pt x="37" y="34"/>
                  <a:pt x="32" y="42"/>
                  <a:pt x="27" y="51"/>
                </a:cubicBezTo>
                <a:cubicBezTo>
                  <a:pt x="34" y="54"/>
                  <a:pt x="41" y="56"/>
                  <a:pt x="49" y="58"/>
                </a:cubicBezTo>
                <a:cubicBezTo>
                  <a:pt x="47" y="46"/>
                  <a:pt x="45" y="36"/>
                  <a:pt x="44" y="2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12" name="Freeform 17"/>
          <p:cNvSpPr/>
          <p:nvPr/>
        </p:nvSpPr>
        <p:spPr bwMode="auto">
          <a:xfrm>
            <a:off x="-2174052" y="5289429"/>
            <a:ext cx="497274" cy="618984"/>
          </a:xfrm>
          <a:custGeom>
            <a:avLst/>
            <a:gdLst>
              <a:gd name="T0" fmla="*/ 53 w 123"/>
              <a:gd name="T1" fmla="*/ 111 h 154"/>
              <a:gd name="T2" fmla="*/ 44 w 123"/>
              <a:gd name="T3" fmla="*/ 122 h 154"/>
              <a:gd name="T4" fmla="*/ 0 w 123"/>
              <a:gd name="T5" fmla="*/ 80 h 154"/>
              <a:gd name="T6" fmla="*/ 12 w 123"/>
              <a:gd name="T7" fmla="*/ 64 h 154"/>
              <a:gd name="T8" fmla="*/ 43 w 123"/>
              <a:gd name="T9" fmla="*/ 0 h 154"/>
              <a:gd name="T10" fmla="*/ 81 w 123"/>
              <a:gd name="T11" fmla="*/ 38 h 154"/>
              <a:gd name="T12" fmla="*/ 75 w 123"/>
              <a:gd name="T13" fmla="*/ 57 h 154"/>
              <a:gd name="T14" fmla="*/ 51 w 123"/>
              <a:gd name="T15" fmla="*/ 19 h 154"/>
              <a:gd name="T16" fmla="*/ 42 w 123"/>
              <a:gd name="T17" fmla="*/ 49 h 154"/>
              <a:gd name="T18" fmla="*/ 66 w 123"/>
              <a:gd name="T19" fmla="*/ 60 h 154"/>
              <a:gd name="T20" fmla="*/ 67 w 123"/>
              <a:gd name="T21" fmla="*/ 62 h 154"/>
              <a:gd name="T22" fmla="*/ 53 w 123"/>
              <a:gd name="T23" fmla="*/ 88 h 154"/>
              <a:gd name="T24" fmla="*/ 49 w 123"/>
              <a:gd name="T25" fmla="*/ 87 h 154"/>
              <a:gd name="T26" fmla="*/ 34 w 123"/>
              <a:gd name="T27" fmla="*/ 56 h 154"/>
              <a:gd name="T28" fmla="*/ 23 w 123"/>
              <a:gd name="T29" fmla="*/ 88 h 154"/>
              <a:gd name="T30" fmla="*/ 61 w 123"/>
              <a:gd name="T31" fmla="*/ 100 h 154"/>
              <a:gd name="T32" fmla="*/ 68 w 123"/>
              <a:gd name="T33" fmla="*/ 131 h 154"/>
              <a:gd name="T34" fmla="*/ 81 w 123"/>
              <a:gd name="T35" fmla="*/ 140 h 154"/>
              <a:gd name="T36" fmla="*/ 88 w 123"/>
              <a:gd name="T37" fmla="*/ 125 h 154"/>
              <a:gd name="T38" fmla="*/ 78 w 123"/>
              <a:gd name="T39" fmla="*/ 85 h 154"/>
              <a:gd name="T40" fmla="*/ 77 w 123"/>
              <a:gd name="T41" fmla="*/ 67 h 154"/>
              <a:gd name="T42" fmla="*/ 88 w 123"/>
              <a:gd name="T43" fmla="*/ 53 h 154"/>
              <a:gd name="T44" fmla="*/ 106 w 123"/>
              <a:gd name="T45" fmla="*/ 57 h 154"/>
              <a:gd name="T46" fmla="*/ 123 w 123"/>
              <a:gd name="T47" fmla="*/ 74 h 154"/>
              <a:gd name="T48" fmla="*/ 114 w 123"/>
              <a:gd name="T49" fmla="*/ 98 h 154"/>
              <a:gd name="T50" fmla="*/ 110 w 123"/>
              <a:gd name="T51" fmla="*/ 97 h 154"/>
              <a:gd name="T52" fmla="*/ 110 w 123"/>
              <a:gd name="T53" fmla="*/ 90 h 154"/>
              <a:gd name="T54" fmla="*/ 109 w 123"/>
              <a:gd name="T55" fmla="*/ 76 h 154"/>
              <a:gd name="T56" fmla="*/ 96 w 123"/>
              <a:gd name="T57" fmla="*/ 63 h 154"/>
              <a:gd name="T58" fmla="*/ 92 w 123"/>
              <a:gd name="T59" fmla="*/ 79 h 154"/>
              <a:gd name="T60" fmla="*/ 100 w 123"/>
              <a:gd name="T61" fmla="*/ 113 h 154"/>
              <a:gd name="T62" fmla="*/ 103 w 123"/>
              <a:gd name="T63" fmla="*/ 130 h 154"/>
              <a:gd name="T64" fmla="*/ 87 w 123"/>
              <a:gd name="T65" fmla="*/ 151 h 154"/>
              <a:gd name="T66" fmla="*/ 65 w 123"/>
              <a:gd name="T67" fmla="*/ 141 h 154"/>
              <a:gd name="T68" fmla="*/ 52 w 123"/>
              <a:gd name="T69" fmla="*/ 130 h 154"/>
              <a:gd name="T70" fmla="*/ 50 w 123"/>
              <a:gd name="T71" fmla="*/ 132 h 154"/>
              <a:gd name="T72" fmla="*/ 55 w 123"/>
              <a:gd name="T73" fmla="*/ 113 h 154"/>
              <a:gd name="T74" fmla="*/ 53 w 123"/>
              <a:gd name="T75" fmla="*/ 1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54">
                <a:moveTo>
                  <a:pt x="53" y="111"/>
                </a:moveTo>
                <a:cubicBezTo>
                  <a:pt x="50" y="115"/>
                  <a:pt x="48" y="118"/>
                  <a:pt x="44" y="122"/>
                </a:cubicBezTo>
                <a:cubicBezTo>
                  <a:pt x="29" y="107"/>
                  <a:pt x="14" y="93"/>
                  <a:pt x="0" y="80"/>
                </a:cubicBezTo>
                <a:cubicBezTo>
                  <a:pt x="5" y="74"/>
                  <a:pt x="10" y="69"/>
                  <a:pt x="12" y="64"/>
                </a:cubicBezTo>
                <a:cubicBezTo>
                  <a:pt x="23" y="43"/>
                  <a:pt x="32" y="23"/>
                  <a:pt x="43" y="0"/>
                </a:cubicBezTo>
                <a:cubicBezTo>
                  <a:pt x="56" y="14"/>
                  <a:pt x="70" y="25"/>
                  <a:pt x="81" y="38"/>
                </a:cubicBezTo>
                <a:cubicBezTo>
                  <a:pt x="87" y="45"/>
                  <a:pt x="81" y="51"/>
                  <a:pt x="75" y="57"/>
                </a:cubicBezTo>
                <a:cubicBezTo>
                  <a:pt x="76" y="38"/>
                  <a:pt x="64" y="30"/>
                  <a:pt x="51" y="19"/>
                </a:cubicBezTo>
                <a:cubicBezTo>
                  <a:pt x="47" y="30"/>
                  <a:pt x="40" y="40"/>
                  <a:pt x="42" y="49"/>
                </a:cubicBezTo>
                <a:cubicBezTo>
                  <a:pt x="43" y="57"/>
                  <a:pt x="53" y="65"/>
                  <a:pt x="66" y="60"/>
                </a:cubicBezTo>
                <a:cubicBezTo>
                  <a:pt x="67" y="61"/>
                  <a:pt x="67" y="62"/>
                  <a:pt x="67" y="62"/>
                </a:cubicBezTo>
                <a:cubicBezTo>
                  <a:pt x="63" y="71"/>
                  <a:pt x="58" y="79"/>
                  <a:pt x="53" y="88"/>
                </a:cubicBezTo>
                <a:cubicBezTo>
                  <a:pt x="52" y="88"/>
                  <a:pt x="51" y="87"/>
                  <a:pt x="49" y="87"/>
                </a:cubicBezTo>
                <a:cubicBezTo>
                  <a:pt x="55" y="71"/>
                  <a:pt x="45" y="64"/>
                  <a:pt x="34" y="56"/>
                </a:cubicBezTo>
                <a:cubicBezTo>
                  <a:pt x="29" y="67"/>
                  <a:pt x="17" y="76"/>
                  <a:pt x="23" y="88"/>
                </a:cubicBezTo>
                <a:cubicBezTo>
                  <a:pt x="30" y="104"/>
                  <a:pt x="44" y="112"/>
                  <a:pt x="61" y="100"/>
                </a:cubicBezTo>
                <a:cubicBezTo>
                  <a:pt x="63" y="111"/>
                  <a:pt x="65" y="121"/>
                  <a:pt x="68" y="131"/>
                </a:cubicBezTo>
                <a:cubicBezTo>
                  <a:pt x="69" y="137"/>
                  <a:pt x="73" y="143"/>
                  <a:pt x="81" y="140"/>
                </a:cubicBezTo>
                <a:cubicBezTo>
                  <a:pt x="88" y="138"/>
                  <a:pt x="89" y="131"/>
                  <a:pt x="88" y="125"/>
                </a:cubicBezTo>
                <a:cubicBezTo>
                  <a:pt x="85" y="112"/>
                  <a:pt x="81" y="99"/>
                  <a:pt x="78" y="85"/>
                </a:cubicBezTo>
                <a:cubicBezTo>
                  <a:pt x="77" y="79"/>
                  <a:pt x="76" y="73"/>
                  <a:pt x="77" y="67"/>
                </a:cubicBezTo>
                <a:cubicBezTo>
                  <a:pt x="79" y="62"/>
                  <a:pt x="83" y="56"/>
                  <a:pt x="88" y="53"/>
                </a:cubicBezTo>
                <a:cubicBezTo>
                  <a:pt x="94" y="50"/>
                  <a:pt x="101" y="52"/>
                  <a:pt x="106" y="57"/>
                </a:cubicBezTo>
                <a:cubicBezTo>
                  <a:pt x="111" y="62"/>
                  <a:pt x="116" y="67"/>
                  <a:pt x="123" y="74"/>
                </a:cubicBezTo>
                <a:cubicBezTo>
                  <a:pt x="120" y="80"/>
                  <a:pt x="117" y="89"/>
                  <a:pt x="114" y="98"/>
                </a:cubicBezTo>
                <a:cubicBezTo>
                  <a:pt x="113" y="98"/>
                  <a:pt x="111" y="98"/>
                  <a:pt x="110" y="97"/>
                </a:cubicBezTo>
                <a:cubicBezTo>
                  <a:pt x="110" y="95"/>
                  <a:pt x="110" y="92"/>
                  <a:pt x="110" y="90"/>
                </a:cubicBezTo>
                <a:cubicBezTo>
                  <a:pt x="110" y="85"/>
                  <a:pt x="110" y="81"/>
                  <a:pt x="109" y="76"/>
                </a:cubicBezTo>
                <a:cubicBezTo>
                  <a:pt x="108" y="68"/>
                  <a:pt x="100" y="61"/>
                  <a:pt x="96" y="63"/>
                </a:cubicBezTo>
                <a:cubicBezTo>
                  <a:pt x="88" y="66"/>
                  <a:pt x="90" y="73"/>
                  <a:pt x="92" y="79"/>
                </a:cubicBezTo>
                <a:cubicBezTo>
                  <a:pt x="94" y="90"/>
                  <a:pt x="98" y="101"/>
                  <a:pt x="100" y="113"/>
                </a:cubicBezTo>
                <a:cubicBezTo>
                  <a:pt x="102" y="118"/>
                  <a:pt x="103" y="125"/>
                  <a:pt x="103" y="130"/>
                </a:cubicBezTo>
                <a:cubicBezTo>
                  <a:pt x="102" y="140"/>
                  <a:pt x="97" y="148"/>
                  <a:pt x="87" y="151"/>
                </a:cubicBezTo>
                <a:cubicBezTo>
                  <a:pt x="77" y="154"/>
                  <a:pt x="71" y="148"/>
                  <a:pt x="65" y="141"/>
                </a:cubicBezTo>
                <a:cubicBezTo>
                  <a:pt x="61" y="137"/>
                  <a:pt x="56" y="134"/>
                  <a:pt x="52" y="130"/>
                </a:cubicBezTo>
                <a:cubicBezTo>
                  <a:pt x="51" y="131"/>
                  <a:pt x="51" y="131"/>
                  <a:pt x="50" y="132"/>
                </a:cubicBezTo>
                <a:cubicBezTo>
                  <a:pt x="51" y="125"/>
                  <a:pt x="53" y="119"/>
                  <a:pt x="55" y="113"/>
                </a:cubicBezTo>
                <a:cubicBezTo>
                  <a:pt x="54" y="112"/>
                  <a:pt x="53" y="112"/>
                  <a:pt x="53" y="11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13" name="Freeform 18"/>
          <p:cNvSpPr/>
          <p:nvPr/>
        </p:nvSpPr>
        <p:spPr bwMode="auto">
          <a:xfrm>
            <a:off x="2471802" y="4312269"/>
            <a:ext cx="459022" cy="688533"/>
          </a:xfrm>
          <a:custGeom>
            <a:avLst/>
            <a:gdLst>
              <a:gd name="T0" fmla="*/ 53 w 114"/>
              <a:gd name="T1" fmla="*/ 0 h 171"/>
              <a:gd name="T2" fmla="*/ 73 w 114"/>
              <a:gd name="T3" fmla="*/ 13 h 171"/>
              <a:gd name="T4" fmla="*/ 72 w 114"/>
              <a:gd name="T5" fmla="*/ 15 h 171"/>
              <a:gd name="T6" fmla="*/ 63 w 114"/>
              <a:gd name="T7" fmla="*/ 17 h 171"/>
              <a:gd name="T8" fmla="*/ 46 w 114"/>
              <a:gd name="T9" fmla="*/ 38 h 171"/>
              <a:gd name="T10" fmla="*/ 58 w 114"/>
              <a:gd name="T11" fmla="*/ 45 h 171"/>
              <a:gd name="T12" fmla="*/ 78 w 114"/>
              <a:gd name="T13" fmla="*/ 33 h 171"/>
              <a:gd name="T14" fmla="*/ 111 w 114"/>
              <a:gd name="T15" fmla="*/ 48 h 171"/>
              <a:gd name="T16" fmla="*/ 95 w 114"/>
              <a:gd name="T17" fmla="*/ 93 h 171"/>
              <a:gd name="T18" fmla="*/ 88 w 114"/>
              <a:gd name="T19" fmla="*/ 95 h 171"/>
              <a:gd name="T20" fmla="*/ 85 w 114"/>
              <a:gd name="T21" fmla="*/ 124 h 171"/>
              <a:gd name="T22" fmla="*/ 66 w 114"/>
              <a:gd name="T23" fmla="*/ 159 h 171"/>
              <a:gd name="T24" fmla="*/ 59 w 114"/>
              <a:gd name="T25" fmla="*/ 171 h 171"/>
              <a:gd name="T26" fmla="*/ 42 w 114"/>
              <a:gd name="T27" fmla="*/ 142 h 171"/>
              <a:gd name="T28" fmla="*/ 20 w 114"/>
              <a:gd name="T29" fmla="*/ 120 h 171"/>
              <a:gd name="T30" fmla="*/ 0 w 114"/>
              <a:gd name="T31" fmla="*/ 115 h 171"/>
              <a:gd name="T32" fmla="*/ 33 w 114"/>
              <a:gd name="T33" fmla="*/ 52 h 171"/>
              <a:gd name="T34" fmla="*/ 47 w 114"/>
              <a:gd name="T35" fmla="*/ 68 h 171"/>
              <a:gd name="T36" fmla="*/ 29 w 114"/>
              <a:gd name="T37" fmla="*/ 75 h 171"/>
              <a:gd name="T38" fmla="*/ 20 w 114"/>
              <a:gd name="T39" fmla="*/ 93 h 171"/>
              <a:gd name="T40" fmla="*/ 35 w 114"/>
              <a:gd name="T41" fmla="*/ 115 h 171"/>
              <a:gd name="T42" fmla="*/ 39 w 114"/>
              <a:gd name="T43" fmla="*/ 115 h 171"/>
              <a:gd name="T44" fmla="*/ 52 w 114"/>
              <a:gd name="T45" fmla="*/ 82 h 171"/>
              <a:gd name="T46" fmla="*/ 65 w 114"/>
              <a:gd name="T47" fmla="*/ 96 h 171"/>
              <a:gd name="T48" fmla="*/ 47 w 114"/>
              <a:gd name="T49" fmla="*/ 115 h 171"/>
              <a:gd name="T50" fmla="*/ 50 w 114"/>
              <a:gd name="T51" fmla="*/ 124 h 171"/>
              <a:gd name="T52" fmla="*/ 65 w 114"/>
              <a:gd name="T53" fmla="*/ 141 h 171"/>
              <a:gd name="T54" fmla="*/ 75 w 114"/>
              <a:gd name="T55" fmla="*/ 83 h 171"/>
              <a:gd name="T56" fmla="*/ 85 w 114"/>
              <a:gd name="T57" fmla="*/ 81 h 171"/>
              <a:gd name="T58" fmla="*/ 102 w 114"/>
              <a:gd name="T59" fmla="*/ 66 h 171"/>
              <a:gd name="T60" fmla="*/ 97 w 114"/>
              <a:gd name="T61" fmla="*/ 48 h 171"/>
              <a:gd name="T62" fmla="*/ 82 w 114"/>
              <a:gd name="T63" fmla="*/ 51 h 171"/>
              <a:gd name="T64" fmla="*/ 72 w 114"/>
              <a:gd name="T65" fmla="*/ 58 h 171"/>
              <a:gd name="T66" fmla="*/ 47 w 114"/>
              <a:gd name="T67" fmla="*/ 61 h 171"/>
              <a:gd name="T68" fmla="*/ 38 w 114"/>
              <a:gd name="T69" fmla="*/ 33 h 171"/>
              <a:gd name="T70" fmla="*/ 53 w 114"/>
              <a:gd name="T7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 h="171">
                <a:moveTo>
                  <a:pt x="53" y="0"/>
                </a:moveTo>
                <a:cubicBezTo>
                  <a:pt x="60" y="5"/>
                  <a:pt x="66" y="9"/>
                  <a:pt x="73" y="13"/>
                </a:cubicBezTo>
                <a:cubicBezTo>
                  <a:pt x="73" y="13"/>
                  <a:pt x="72" y="14"/>
                  <a:pt x="72" y="15"/>
                </a:cubicBezTo>
                <a:cubicBezTo>
                  <a:pt x="69" y="16"/>
                  <a:pt x="66" y="17"/>
                  <a:pt x="63" y="17"/>
                </a:cubicBezTo>
                <a:cubicBezTo>
                  <a:pt x="51" y="18"/>
                  <a:pt x="45" y="26"/>
                  <a:pt x="46" y="38"/>
                </a:cubicBezTo>
                <a:cubicBezTo>
                  <a:pt x="47" y="46"/>
                  <a:pt x="51" y="49"/>
                  <a:pt x="58" y="45"/>
                </a:cubicBezTo>
                <a:cubicBezTo>
                  <a:pt x="65" y="42"/>
                  <a:pt x="71" y="37"/>
                  <a:pt x="78" y="33"/>
                </a:cubicBezTo>
                <a:cubicBezTo>
                  <a:pt x="94" y="22"/>
                  <a:pt x="109" y="29"/>
                  <a:pt x="111" y="48"/>
                </a:cubicBezTo>
                <a:cubicBezTo>
                  <a:pt x="114" y="66"/>
                  <a:pt x="104" y="80"/>
                  <a:pt x="95" y="93"/>
                </a:cubicBezTo>
                <a:cubicBezTo>
                  <a:pt x="95" y="95"/>
                  <a:pt x="91" y="95"/>
                  <a:pt x="88" y="95"/>
                </a:cubicBezTo>
                <a:cubicBezTo>
                  <a:pt x="93" y="105"/>
                  <a:pt x="91" y="114"/>
                  <a:pt x="85" y="124"/>
                </a:cubicBezTo>
                <a:cubicBezTo>
                  <a:pt x="78" y="135"/>
                  <a:pt x="73" y="147"/>
                  <a:pt x="66" y="159"/>
                </a:cubicBezTo>
                <a:cubicBezTo>
                  <a:pt x="65" y="162"/>
                  <a:pt x="63" y="165"/>
                  <a:pt x="59" y="171"/>
                </a:cubicBezTo>
                <a:cubicBezTo>
                  <a:pt x="59" y="156"/>
                  <a:pt x="50" y="149"/>
                  <a:pt x="42" y="142"/>
                </a:cubicBezTo>
                <a:cubicBezTo>
                  <a:pt x="35" y="135"/>
                  <a:pt x="27" y="128"/>
                  <a:pt x="20" y="120"/>
                </a:cubicBezTo>
                <a:cubicBezTo>
                  <a:pt x="15" y="115"/>
                  <a:pt x="9" y="111"/>
                  <a:pt x="0" y="115"/>
                </a:cubicBezTo>
                <a:cubicBezTo>
                  <a:pt x="11" y="94"/>
                  <a:pt x="22" y="73"/>
                  <a:pt x="33" y="52"/>
                </a:cubicBezTo>
                <a:cubicBezTo>
                  <a:pt x="38" y="58"/>
                  <a:pt x="42" y="62"/>
                  <a:pt x="47" y="68"/>
                </a:cubicBezTo>
                <a:cubicBezTo>
                  <a:pt x="40" y="68"/>
                  <a:pt x="32" y="66"/>
                  <a:pt x="29" y="75"/>
                </a:cubicBezTo>
                <a:cubicBezTo>
                  <a:pt x="26" y="81"/>
                  <a:pt x="19" y="88"/>
                  <a:pt x="20" y="93"/>
                </a:cubicBezTo>
                <a:cubicBezTo>
                  <a:pt x="22" y="101"/>
                  <a:pt x="30" y="108"/>
                  <a:pt x="35" y="115"/>
                </a:cubicBezTo>
                <a:cubicBezTo>
                  <a:pt x="36" y="115"/>
                  <a:pt x="38" y="115"/>
                  <a:pt x="39" y="115"/>
                </a:cubicBezTo>
                <a:cubicBezTo>
                  <a:pt x="43" y="104"/>
                  <a:pt x="48" y="93"/>
                  <a:pt x="52" y="82"/>
                </a:cubicBezTo>
                <a:cubicBezTo>
                  <a:pt x="55" y="86"/>
                  <a:pt x="60" y="91"/>
                  <a:pt x="65" y="96"/>
                </a:cubicBezTo>
                <a:cubicBezTo>
                  <a:pt x="53" y="98"/>
                  <a:pt x="50" y="107"/>
                  <a:pt x="47" y="115"/>
                </a:cubicBezTo>
                <a:cubicBezTo>
                  <a:pt x="46" y="117"/>
                  <a:pt x="48" y="122"/>
                  <a:pt x="50" y="124"/>
                </a:cubicBezTo>
                <a:cubicBezTo>
                  <a:pt x="54" y="130"/>
                  <a:pt x="59" y="135"/>
                  <a:pt x="65" y="141"/>
                </a:cubicBezTo>
                <a:cubicBezTo>
                  <a:pt x="82" y="124"/>
                  <a:pt x="81" y="104"/>
                  <a:pt x="75" y="83"/>
                </a:cubicBezTo>
                <a:cubicBezTo>
                  <a:pt x="79" y="82"/>
                  <a:pt x="82" y="82"/>
                  <a:pt x="85" y="81"/>
                </a:cubicBezTo>
                <a:cubicBezTo>
                  <a:pt x="94" y="80"/>
                  <a:pt x="101" y="75"/>
                  <a:pt x="102" y="66"/>
                </a:cubicBezTo>
                <a:cubicBezTo>
                  <a:pt x="103" y="60"/>
                  <a:pt x="101" y="53"/>
                  <a:pt x="97" y="48"/>
                </a:cubicBezTo>
                <a:cubicBezTo>
                  <a:pt x="96" y="46"/>
                  <a:pt x="87" y="49"/>
                  <a:pt x="82" y="51"/>
                </a:cubicBezTo>
                <a:cubicBezTo>
                  <a:pt x="79" y="52"/>
                  <a:pt x="76" y="55"/>
                  <a:pt x="72" y="58"/>
                </a:cubicBezTo>
                <a:cubicBezTo>
                  <a:pt x="64" y="64"/>
                  <a:pt x="56" y="67"/>
                  <a:pt x="47" y="61"/>
                </a:cubicBezTo>
                <a:cubicBezTo>
                  <a:pt x="39" y="56"/>
                  <a:pt x="34" y="43"/>
                  <a:pt x="38" y="33"/>
                </a:cubicBezTo>
                <a:cubicBezTo>
                  <a:pt x="42" y="22"/>
                  <a:pt x="47" y="12"/>
                  <a:pt x="53"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14" name="Freeform 19"/>
          <p:cNvSpPr/>
          <p:nvPr/>
        </p:nvSpPr>
        <p:spPr bwMode="auto">
          <a:xfrm>
            <a:off x="2158832" y="1829379"/>
            <a:ext cx="601598" cy="319925"/>
          </a:xfrm>
          <a:custGeom>
            <a:avLst/>
            <a:gdLst>
              <a:gd name="T0" fmla="*/ 99 w 149"/>
              <a:gd name="T1" fmla="*/ 44 h 80"/>
              <a:gd name="T2" fmla="*/ 117 w 149"/>
              <a:gd name="T3" fmla="*/ 17 h 80"/>
              <a:gd name="T4" fmla="*/ 125 w 149"/>
              <a:gd name="T5" fmla="*/ 3 h 80"/>
              <a:gd name="T6" fmla="*/ 139 w 149"/>
              <a:gd name="T7" fmla="*/ 10 h 80"/>
              <a:gd name="T8" fmla="*/ 142 w 149"/>
              <a:gd name="T9" fmla="*/ 17 h 80"/>
              <a:gd name="T10" fmla="*/ 133 w 149"/>
              <a:gd name="T11" fmla="*/ 38 h 80"/>
              <a:gd name="T12" fmla="*/ 120 w 149"/>
              <a:gd name="T13" fmla="*/ 49 h 80"/>
              <a:gd name="T14" fmla="*/ 110 w 149"/>
              <a:gd name="T15" fmla="*/ 62 h 80"/>
              <a:gd name="T16" fmla="*/ 90 w 149"/>
              <a:gd name="T17" fmla="*/ 65 h 80"/>
              <a:gd name="T18" fmla="*/ 82 w 149"/>
              <a:gd name="T19" fmla="*/ 51 h 80"/>
              <a:gd name="T20" fmla="*/ 18 w 149"/>
              <a:gd name="T21" fmla="*/ 76 h 80"/>
              <a:gd name="T22" fmla="*/ 1 w 149"/>
              <a:gd name="T23" fmla="*/ 62 h 80"/>
              <a:gd name="T24" fmla="*/ 33 w 149"/>
              <a:gd name="T25" fmla="*/ 29 h 80"/>
              <a:gd name="T26" fmla="*/ 76 w 149"/>
              <a:gd name="T27" fmla="*/ 23 h 80"/>
              <a:gd name="T28" fmla="*/ 96 w 149"/>
              <a:gd name="T29" fmla="*/ 36 h 80"/>
              <a:gd name="T30" fmla="*/ 99 w 149"/>
              <a:gd name="T31" fmla="*/ 4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80">
                <a:moveTo>
                  <a:pt x="99" y="44"/>
                </a:moveTo>
                <a:cubicBezTo>
                  <a:pt x="115" y="37"/>
                  <a:pt x="119" y="31"/>
                  <a:pt x="117" y="17"/>
                </a:cubicBezTo>
                <a:cubicBezTo>
                  <a:pt x="116" y="10"/>
                  <a:pt x="118" y="6"/>
                  <a:pt x="125" y="3"/>
                </a:cubicBezTo>
                <a:cubicBezTo>
                  <a:pt x="131" y="0"/>
                  <a:pt x="135" y="4"/>
                  <a:pt x="139" y="10"/>
                </a:cubicBezTo>
                <a:cubicBezTo>
                  <a:pt x="140" y="12"/>
                  <a:pt x="141" y="15"/>
                  <a:pt x="142" y="17"/>
                </a:cubicBezTo>
                <a:cubicBezTo>
                  <a:pt x="149" y="33"/>
                  <a:pt x="149" y="33"/>
                  <a:pt x="133" y="38"/>
                </a:cubicBezTo>
                <a:cubicBezTo>
                  <a:pt x="128" y="39"/>
                  <a:pt x="124" y="45"/>
                  <a:pt x="120" y="49"/>
                </a:cubicBezTo>
                <a:cubicBezTo>
                  <a:pt x="116" y="53"/>
                  <a:pt x="114" y="59"/>
                  <a:pt x="110" y="62"/>
                </a:cubicBezTo>
                <a:cubicBezTo>
                  <a:pt x="104" y="64"/>
                  <a:pt x="96" y="66"/>
                  <a:pt x="90" y="65"/>
                </a:cubicBezTo>
                <a:cubicBezTo>
                  <a:pt x="87" y="64"/>
                  <a:pt x="85" y="56"/>
                  <a:pt x="82" y="51"/>
                </a:cubicBezTo>
                <a:cubicBezTo>
                  <a:pt x="64" y="65"/>
                  <a:pt x="40" y="69"/>
                  <a:pt x="18" y="76"/>
                </a:cubicBezTo>
                <a:cubicBezTo>
                  <a:pt x="5" y="80"/>
                  <a:pt x="0" y="76"/>
                  <a:pt x="1" y="62"/>
                </a:cubicBezTo>
                <a:cubicBezTo>
                  <a:pt x="3" y="47"/>
                  <a:pt x="18" y="32"/>
                  <a:pt x="33" y="29"/>
                </a:cubicBezTo>
                <a:cubicBezTo>
                  <a:pt x="47" y="27"/>
                  <a:pt x="62" y="25"/>
                  <a:pt x="76" y="23"/>
                </a:cubicBezTo>
                <a:cubicBezTo>
                  <a:pt x="90" y="21"/>
                  <a:pt x="92" y="22"/>
                  <a:pt x="96" y="36"/>
                </a:cubicBezTo>
                <a:cubicBezTo>
                  <a:pt x="97" y="39"/>
                  <a:pt x="98" y="41"/>
                  <a:pt x="99" y="44"/>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15" name="Freeform 20"/>
          <p:cNvSpPr/>
          <p:nvPr/>
        </p:nvSpPr>
        <p:spPr bwMode="auto">
          <a:xfrm>
            <a:off x="-2507887" y="4910387"/>
            <a:ext cx="483364" cy="632893"/>
          </a:xfrm>
          <a:custGeom>
            <a:avLst/>
            <a:gdLst>
              <a:gd name="T0" fmla="*/ 52 w 120"/>
              <a:gd name="T1" fmla="*/ 0 h 157"/>
              <a:gd name="T2" fmla="*/ 70 w 120"/>
              <a:gd name="T3" fmla="*/ 24 h 157"/>
              <a:gd name="T4" fmla="*/ 55 w 120"/>
              <a:gd name="T5" fmla="*/ 39 h 157"/>
              <a:gd name="T6" fmla="*/ 28 w 120"/>
              <a:gd name="T7" fmla="*/ 76 h 157"/>
              <a:gd name="T8" fmla="*/ 30 w 120"/>
              <a:gd name="T9" fmla="*/ 98 h 157"/>
              <a:gd name="T10" fmla="*/ 72 w 120"/>
              <a:gd name="T11" fmla="*/ 32 h 157"/>
              <a:gd name="T12" fmla="*/ 85 w 120"/>
              <a:gd name="T13" fmla="*/ 54 h 157"/>
              <a:gd name="T14" fmla="*/ 83 w 120"/>
              <a:gd name="T15" fmla="*/ 112 h 157"/>
              <a:gd name="T16" fmla="*/ 83 w 120"/>
              <a:gd name="T17" fmla="*/ 122 h 157"/>
              <a:gd name="T18" fmla="*/ 107 w 120"/>
              <a:gd name="T19" fmla="*/ 71 h 157"/>
              <a:gd name="T20" fmla="*/ 120 w 120"/>
              <a:gd name="T21" fmla="*/ 89 h 157"/>
              <a:gd name="T22" fmla="*/ 69 w 120"/>
              <a:gd name="T23" fmla="*/ 157 h 157"/>
              <a:gd name="T24" fmla="*/ 66 w 120"/>
              <a:gd name="T25" fmla="*/ 156 h 157"/>
              <a:gd name="T26" fmla="*/ 70 w 120"/>
              <a:gd name="T27" fmla="*/ 66 h 157"/>
              <a:gd name="T28" fmla="*/ 67 w 120"/>
              <a:gd name="T29" fmla="*/ 65 h 157"/>
              <a:gd name="T30" fmla="*/ 42 w 120"/>
              <a:gd name="T31" fmla="*/ 104 h 157"/>
              <a:gd name="T32" fmla="*/ 39 w 120"/>
              <a:gd name="T33" fmla="*/ 122 h 157"/>
              <a:gd name="T34" fmla="*/ 0 w 120"/>
              <a:gd name="T35" fmla="*/ 69 h 157"/>
              <a:gd name="T36" fmla="*/ 22 w 120"/>
              <a:gd name="T37" fmla="*/ 58 h 157"/>
              <a:gd name="T38" fmla="*/ 45 w 120"/>
              <a:gd name="T39" fmla="*/ 27 h 157"/>
              <a:gd name="T40" fmla="*/ 48 w 120"/>
              <a:gd name="T41" fmla="*/ 2 h 157"/>
              <a:gd name="T42" fmla="*/ 52 w 120"/>
              <a:gd name="T4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 h="157">
                <a:moveTo>
                  <a:pt x="52" y="0"/>
                </a:moveTo>
                <a:cubicBezTo>
                  <a:pt x="58" y="9"/>
                  <a:pt x="65" y="17"/>
                  <a:pt x="70" y="24"/>
                </a:cubicBezTo>
                <a:cubicBezTo>
                  <a:pt x="65" y="29"/>
                  <a:pt x="59" y="33"/>
                  <a:pt x="55" y="39"/>
                </a:cubicBezTo>
                <a:cubicBezTo>
                  <a:pt x="46" y="51"/>
                  <a:pt x="37" y="63"/>
                  <a:pt x="28" y="76"/>
                </a:cubicBezTo>
                <a:cubicBezTo>
                  <a:pt x="21" y="85"/>
                  <a:pt x="22" y="89"/>
                  <a:pt x="30" y="98"/>
                </a:cubicBezTo>
                <a:cubicBezTo>
                  <a:pt x="44" y="90"/>
                  <a:pt x="71" y="47"/>
                  <a:pt x="72" y="32"/>
                </a:cubicBezTo>
                <a:cubicBezTo>
                  <a:pt x="81" y="38"/>
                  <a:pt x="85" y="45"/>
                  <a:pt x="85" y="54"/>
                </a:cubicBezTo>
                <a:cubicBezTo>
                  <a:pt x="84" y="73"/>
                  <a:pt x="84" y="93"/>
                  <a:pt x="83" y="112"/>
                </a:cubicBezTo>
                <a:cubicBezTo>
                  <a:pt x="83" y="115"/>
                  <a:pt x="83" y="118"/>
                  <a:pt x="83" y="122"/>
                </a:cubicBezTo>
                <a:cubicBezTo>
                  <a:pt x="95" y="112"/>
                  <a:pt x="106" y="90"/>
                  <a:pt x="107" y="71"/>
                </a:cubicBezTo>
                <a:cubicBezTo>
                  <a:pt x="113" y="79"/>
                  <a:pt x="117" y="85"/>
                  <a:pt x="120" y="89"/>
                </a:cubicBezTo>
                <a:cubicBezTo>
                  <a:pt x="103" y="112"/>
                  <a:pt x="86" y="135"/>
                  <a:pt x="69" y="157"/>
                </a:cubicBezTo>
                <a:cubicBezTo>
                  <a:pt x="68" y="157"/>
                  <a:pt x="67" y="157"/>
                  <a:pt x="66" y="156"/>
                </a:cubicBezTo>
                <a:cubicBezTo>
                  <a:pt x="67" y="126"/>
                  <a:pt x="69" y="96"/>
                  <a:pt x="70" y="66"/>
                </a:cubicBezTo>
                <a:cubicBezTo>
                  <a:pt x="69" y="66"/>
                  <a:pt x="68" y="66"/>
                  <a:pt x="67" y="65"/>
                </a:cubicBezTo>
                <a:cubicBezTo>
                  <a:pt x="59" y="78"/>
                  <a:pt x="50" y="91"/>
                  <a:pt x="42" y="104"/>
                </a:cubicBezTo>
                <a:cubicBezTo>
                  <a:pt x="40" y="108"/>
                  <a:pt x="42" y="115"/>
                  <a:pt x="39" y="122"/>
                </a:cubicBezTo>
                <a:cubicBezTo>
                  <a:pt x="27" y="105"/>
                  <a:pt x="14" y="88"/>
                  <a:pt x="0" y="69"/>
                </a:cubicBezTo>
                <a:cubicBezTo>
                  <a:pt x="13" y="72"/>
                  <a:pt x="17" y="65"/>
                  <a:pt x="22" y="58"/>
                </a:cubicBezTo>
                <a:cubicBezTo>
                  <a:pt x="29" y="47"/>
                  <a:pt x="37" y="37"/>
                  <a:pt x="45" y="27"/>
                </a:cubicBezTo>
                <a:cubicBezTo>
                  <a:pt x="51" y="19"/>
                  <a:pt x="56" y="12"/>
                  <a:pt x="48" y="2"/>
                </a:cubicBezTo>
                <a:cubicBezTo>
                  <a:pt x="49" y="1"/>
                  <a:pt x="51" y="1"/>
                  <a:pt x="52"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16" name="Freeform 21"/>
          <p:cNvSpPr/>
          <p:nvPr/>
        </p:nvSpPr>
        <p:spPr bwMode="auto">
          <a:xfrm>
            <a:off x="-296237" y="281921"/>
            <a:ext cx="295583" cy="552912"/>
          </a:xfrm>
          <a:custGeom>
            <a:avLst/>
            <a:gdLst>
              <a:gd name="T0" fmla="*/ 61 w 73"/>
              <a:gd name="T1" fmla="*/ 76 h 138"/>
              <a:gd name="T2" fmla="*/ 70 w 73"/>
              <a:gd name="T3" fmla="*/ 70 h 138"/>
              <a:gd name="T4" fmla="*/ 72 w 73"/>
              <a:gd name="T5" fmla="*/ 71 h 138"/>
              <a:gd name="T6" fmla="*/ 67 w 73"/>
              <a:gd name="T7" fmla="*/ 84 h 138"/>
              <a:gd name="T8" fmla="*/ 63 w 73"/>
              <a:gd name="T9" fmla="*/ 110 h 138"/>
              <a:gd name="T10" fmla="*/ 57 w 73"/>
              <a:gd name="T11" fmla="*/ 138 h 138"/>
              <a:gd name="T12" fmla="*/ 47 w 73"/>
              <a:gd name="T13" fmla="*/ 118 h 138"/>
              <a:gd name="T14" fmla="*/ 36 w 73"/>
              <a:gd name="T15" fmla="*/ 116 h 138"/>
              <a:gd name="T16" fmla="*/ 19 w 73"/>
              <a:gd name="T17" fmla="*/ 128 h 138"/>
              <a:gd name="T18" fmla="*/ 31 w 73"/>
              <a:gd name="T19" fmla="*/ 88 h 138"/>
              <a:gd name="T20" fmla="*/ 37 w 73"/>
              <a:gd name="T21" fmla="*/ 99 h 138"/>
              <a:gd name="T22" fmla="*/ 45 w 73"/>
              <a:gd name="T23" fmla="*/ 89 h 138"/>
              <a:gd name="T24" fmla="*/ 36 w 73"/>
              <a:gd name="T25" fmla="*/ 77 h 138"/>
              <a:gd name="T26" fmla="*/ 10 w 73"/>
              <a:gd name="T27" fmla="*/ 79 h 138"/>
              <a:gd name="T28" fmla="*/ 3 w 73"/>
              <a:gd name="T29" fmla="*/ 70 h 138"/>
              <a:gd name="T30" fmla="*/ 10 w 73"/>
              <a:gd name="T31" fmla="*/ 57 h 138"/>
              <a:gd name="T32" fmla="*/ 48 w 73"/>
              <a:gd name="T33" fmla="*/ 8 h 138"/>
              <a:gd name="T34" fmla="*/ 69 w 73"/>
              <a:gd name="T35" fmla="*/ 9 h 138"/>
              <a:gd name="T36" fmla="*/ 64 w 73"/>
              <a:gd name="T37" fmla="*/ 19 h 138"/>
              <a:gd name="T38" fmla="*/ 23 w 73"/>
              <a:gd name="T39" fmla="*/ 61 h 138"/>
              <a:gd name="T40" fmla="*/ 49 w 73"/>
              <a:gd name="T41" fmla="*/ 56 h 138"/>
              <a:gd name="T42" fmla="*/ 73 w 73"/>
              <a:gd name="T43" fmla="*/ 56 h 138"/>
              <a:gd name="T44" fmla="*/ 59 w 73"/>
              <a:gd name="T45" fmla="*/ 74 h 138"/>
              <a:gd name="T46" fmla="*/ 61 w 73"/>
              <a:gd name="T47"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138">
                <a:moveTo>
                  <a:pt x="61" y="76"/>
                </a:moveTo>
                <a:cubicBezTo>
                  <a:pt x="64" y="74"/>
                  <a:pt x="67" y="72"/>
                  <a:pt x="70" y="70"/>
                </a:cubicBezTo>
                <a:cubicBezTo>
                  <a:pt x="71" y="71"/>
                  <a:pt x="71" y="71"/>
                  <a:pt x="72" y="71"/>
                </a:cubicBezTo>
                <a:cubicBezTo>
                  <a:pt x="70" y="76"/>
                  <a:pt x="69" y="80"/>
                  <a:pt x="67" y="84"/>
                </a:cubicBezTo>
                <a:cubicBezTo>
                  <a:pt x="61" y="92"/>
                  <a:pt x="60" y="100"/>
                  <a:pt x="63" y="110"/>
                </a:cubicBezTo>
                <a:cubicBezTo>
                  <a:pt x="66" y="123"/>
                  <a:pt x="65" y="126"/>
                  <a:pt x="57" y="138"/>
                </a:cubicBezTo>
                <a:cubicBezTo>
                  <a:pt x="53" y="131"/>
                  <a:pt x="50" y="125"/>
                  <a:pt x="47" y="118"/>
                </a:cubicBezTo>
                <a:cubicBezTo>
                  <a:pt x="44" y="113"/>
                  <a:pt x="41" y="112"/>
                  <a:pt x="36" y="116"/>
                </a:cubicBezTo>
                <a:cubicBezTo>
                  <a:pt x="30" y="120"/>
                  <a:pt x="24" y="124"/>
                  <a:pt x="19" y="128"/>
                </a:cubicBezTo>
                <a:cubicBezTo>
                  <a:pt x="4" y="112"/>
                  <a:pt x="8" y="100"/>
                  <a:pt x="31" y="88"/>
                </a:cubicBezTo>
                <a:cubicBezTo>
                  <a:pt x="33" y="91"/>
                  <a:pt x="34" y="94"/>
                  <a:pt x="37" y="99"/>
                </a:cubicBezTo>
                <a:cubicBezTo>
                  <a:pt x="40" y="95"/>
                  <a:pt x="44" y="93"/>
                  <a:pt x="45" y="89"/>
                </a:cubicBezTo>
                <a:cubicBezTo>
                  <a:pt x="48" y="82"/>
                  <a:pt x="44" y="76"/>
                  <a:pt x="36" y="77"/>
                </a:cubicBezTo>
                <a:cubicBezTo>
                  <a:pt x="27" y="77"/>
                  <a:pt x="18" y="78"/>
                  <a:pt x="10" y="79"/>
                </a:cubicBezTo>
                <a:cubicBezTo>
                  <a:pt x="2" y="80"/>
                  <a:pt x="0" y="76"/>
                  <a:pt x="3" y="70"/>
                </a:cubicBezTo>
                <a:cubicBezTo>
                  <a:pt x="4" y="65"/>
                  <a:pt x="7" y="61"/>
                  <a:pt x="10" y="57"/>
                </a:cubicBezTo>
                <a:cubicBezTo>
                  <a:pt x="23" y="40"/>
                  <a:pt x="36" y="24"/>
                  <a:pt x="48" y="8"/>
                </a:cubicBezTo>
                <a:cubicBezTo>
                  <a:pt x="55" y="0"/>
                  <a:pt x="65" y="0"/>
                  <a:pt x="69" y="9"/>
                </a:cubicBezTo>
                <a:cubicBezTo>
                  <a:pt x="70" y="12"/>
                  <a:pt x="66" y="16"/>
                  <a:pt x="64" y="19"/>
                </a:cubicBezTo>
                <a:cubicBezTo>
                  <a:pt x="51" y="33"/>
                  <a:pt x="38" y="46"/>
                  <a:pt x="23" y="61"/>
                </a:cubicBezTo>
                <a:cubicBezTo>
                  <a:pt x="35" y="64"/>
                  <a:pt x="43" y="63"/>
                  <a:pt x="49" y="56"/>
                </a:cubicBezTo>
                <a:cubicBezTo>
                  <a:pt x="60" y="45"/>
                  <a:pt x="60" y="45"/>
                  <a:pt x="73" y="56"/>
                </a:cubicBezTo>
                <a:cubicBezTo>
                  <a:pt x="69" y="62"/>
                  <a:pt x="64" y="68"/>
                  <a:pt x="59" y="74"/>
                </a:cubicBezTo>
                <a:cubicBezTo>
                  <a:pt x="60" y="75"/>
                  <a:pt x="60" y="75"/>
                  <a:pt x="61" y="7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17" name="Freeform 22"/>
          <p:cNvSpPr/>
          <p:nvPr/>
        </p:nvSpPr>
        <p:spPr bwMode="auto">
          <a:xfrm>
            <a:off x="1588533" y="5501551"/>
            <a:ext cx="445112" cy="532047"/>
          </a:xfrm>
          <a:custGeom>
            <a:avLst/>
            <a:gdLst>
              <a:gd name="T0" fmla="*/ 71 w 111"/>
              <a:gd name="T1" fmla="*/ 0 h 132"/>
              <a:gd name="T2" fmla="*/ 76 w 111"/>
              <a:gd name="T3" fmla="*/ 22 h 132"/>
              <a:gd name="T4" fmla="*/ 94 w 111"/>
              <a:gd name="T5" fmla="*/ 66 h 132"/>
              <a:gd name="T6" fmla="*/ 110 w 111"/>
              <a:gd name="T7" fmla="*/ 78 h 132"/>
              <a:gd name="T8" fmla="*/ 111 w 111"/>
              <a:gd name="T9" fmla="*/ 81 h 132"/>
              <a:gd name="T10" fmla="*/ 85 w 111"/>
              <a:gd name="T11" fmla="*/ 101 h 132"/>
              <a:gd name="T12" fmla="*/ 83 w 111"/>
              <a:gd name="T13" fmla="*/ 100 h 132"/>
              <a:gd name="T14" fmla="*/ 82 w 111"/>
              <a:gd name="T15" fmla="*/ 72 h 132"/>
              <a:gd name="T16" fmla="*/ 62 w 111"/>
              <a:gd name="T17" fmla="*/ 26 h 132"/>
              <a:gd name="T18" fmla="*/ 54 w 111"/>
              <a:gd name="T19" fmla="*/ 21 h 132"/>
              <a:gd name="T20" fmla="*/ 54 w 111"/>
              <a:gd name="T21" fmla="*/ 29 h 132"/>
              <a:gd name="T22" fmla="*/ 58 w 111"/>
              <a:gd name="T23" fmla="*/ 47 h 132"/>
              <a:gd name="T24" fmla="*/ 51 w 111"/>
              <a:gd name="T25" fmla="*/ 41 h 132"/>
              <a:gd name="T26" fmla="*/ 23 w 111"/>
              <a:gd name="T27" fmla="*/ 46 h 132"/>
              <a:gd name="T28" fmla="*/ 19 w 111"/>
              <a:gd name="T29" fmla="*/ 84 h 132"/>
              <a:gd name="T30" fmla="*/ 32 w 111"/>
              <a:gd name="T31" fmla="*/ 109 h 132"/>
              <a:gd name="T32" fmla="*/ 61 w 111"/>
              <a:gd name="T33" fmla="*/ 109 h 132"/>
              <a:gd name="T34" fmla="*/ 76 w 111"/>
              <a:gd name="T35" fmla="*/ 85 h 132"/>
              <a:gd name="T36" fmla="*/ 77 w 111"/>
              <a:gd name="T37" fmla="*/ 91 h 132"/>
              <a:gd name="T38" fmla="*/ 50 w 111"/>
              <a:gd name="T39" fmla="*/ 128 h 132"/>
              <a:gd name="T40" fmla="*/ 19 w 111"/>
              <a:gd name="T41" fmla="*/ 119 h 132"/>
              <a:gd name="T42" fmla="*/ 5 w 111"/>
              <a:gd name="T43" fmla="*/ 61 h 132"/>
              <a:gd name="T44" fmla="*/ 24 w 111"/>
              <a:gd name="T45" fmla="*/ 33 h 132"/>
              <a:gd name="T46" fmla="*/ 68 w 111"/>
              <a:gd name="T47" fmla="*/ 2 h 132"/>
              <a:gd name="T48" fmla="*/ 71 w 11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32">
                <a:moveTo>
                  <a:pt x="71" y="0"/>
                </a:moveTo>
                <a:cubicBezTo>
                  <a:pt x="73" y="7"/>
                  <a:pt x="73" y="15"/>
                  <a:pt x="76" y="22"/>
                </a:cubicBezTo>
                <a:cubicBezTo>
                  <a:pt x="82" y="37"/>
                  <a:pt x="88" y="51"/>
                  <a:pt x="94" y="66"/>
                </a:cubicBezTo>
                <a:cubicBezTo>
                  <a:pt x="97" y="73"/>
                  <a:pt x="100" y="80"/>
                  <a:pt x="110" y="78"/>
                </a:cubicBezTo>
                <a:cubicBezTo>
                  <a:pt x="110" y="79"/>
                  <a:pt x="111" y="80"/>
                  <a:pt x="111" y="81"/>
                </a:cubicBezTo>
                <a:cubicBezTo>
                  <a:pt x="102" y="87"/>
                  <a:pt x="94" y="94"/>
                  <a:pt x="85" y="101"/>
                </a:cubicBezTo>
                <a:cubicBezTo>
                  <a:pt x="84" y="101"/>
                  <a:pt x="83" y="100"/>
                  <a:pt x="83" y="100"/>
                </a:cubicBezTo>
                <a:cubicBezTo>
                  <a:pt x="90" y="90"/>
                  <a:pt x="86" y="81"/>
                  <a:pt x="82" y="72"/>
                </a:cubicBezTo>
                <a:cubicBezTo>
                  <a:pt x="75" y="57"/>
                  <a:pt x="68" y="41"/>
                  <a:pt x="62" y="26"/>
                </a:cubicBezTo>
                <a:cubicBezTo>
                  <a:pt x="60" y="24"/>
                  <a:pt x="57" y="22"/>
                  <a:pt x="54" y="21"/>
                </a:cubicBezTo>
                <a:cubicBezTo>
                  <a:pt x="54" y="23"/>
                  <a:pt x="54" y="26"/>
                  <a:pt x="54" y="29"/>
                </a:cubicBezTo>
                <a:cubicBezTo>
                  <a:pt x="56" y="35"/>
                  <a:pt x="58" y="40"/>
                  <a:pt x="58" y="47"/>
                </a:cubicBezTo>
                <a:cubicBezTo>
                  <a:pt x="56" y="45"/>
                  <a:pt x="54" y="43"/>
                  <a:pt x="51" y="41"/>
                </a:cubicBezTo>
                <a:cubicBezTo>
                  <a:pt x="40" y="32"/>
                  <a:pt x="31" y="33"/>
                  <a:pt x="23" y="46"/>
                </a:cubicBezTo>
                <a:cubicBezTo>
                  <a:pt x="15" y="58"/>
                  <a:pt x="14" y="71"/>
                  <a:pt x="19" y="84"/>
                </a:cubicBezTo>
                <a:cubicBezTo>
                  <a:pt x="22" y="92"/>
                  <a:pt x="27" y="101"/>
                  <a:pt x="32" y="109"/>
                </a:cubicBezTo>
                <a:cubicBezTo>
                  <a:pt x="40" y="120"/>
                  <a:pt x="52" y="120"/>
                  <a:pt x="61" y="109"/>
                </a:cubicBezTo>
                <a:cubicBezTo>
                  <a:pt x="66" y="102"/>
                  <a:pt x="70" y="94"/>
                  <a:pt x="76" y="85"/>
                </a:cubicBezTo>
                <a:cubicBezTo>
                  <a:pt x="76" y="89"/>
                  <a:pt x="77" y="90"/>
                  <a:pt x="77" y="91"/>
                </a:cubicBezTo>
                <a:cubicBezTo>
                  <a:pt x="77" y="105"/>
                  <a:pt x="63" y="123"/>
                  <a:pt x="50" y="128"/>
                </a:cubicBezTo>
                <a:cubicBezTo>
                  <a:pt x="39" y="132"/>
                  <a:pt x="27" y="129"/>
                  <a:pt x="19" y="119"/>
                </a:cubicBezTo>
                <a:cubicBezTo>
                  <a:pt x="6" y="102"/>
                  <a:pt x="0" y="83"/>
                  <a:pt x="5" y="61"/>
                </a:cubicBezTo>
                <a:cubicBezTo>
                  <a:pt x="8" y="49"/>
                  <a:pt x="14" y="40"/>
                  <a:pt x="24" y="33"/>
                </a:cubicBezTo>
                <a:cubicBezTo>
                  <a:pt x="39" y="23"/>
                  <a:pt x="53" y="12"/>
                  <a:pt x="68" y="2"/>
                </a:cubicBezTo>
                <a:cubicBezTo>
                  <a:pt x="69" y="1"/>
                  <a:pt x="71" y="0"/>
                  <a:pt x="71"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18" name="Freeform 23"/>
          <p:cNvSpPr/>
          <p:nvPr/>
        </p:nvSpPr>
        <p:spPr bwMode="auto">
          <a:xfrm>
            <a:off x="1261654" y="1019137"/>
            <a:ext cx="410337" cy="399904"/>
          </a:xfrm>
          <a:custGeom>
            <a:avLst/>
            <a:gdLst>
              <a:gd name="T0" fmla="*/ 75 w 102"/>
              <a:gd name="T1" fmla="*/ 68 h 99"/>
              <a:gd name="T2" fmla="*/ 95 w 102"/>
              <a:gd name="T3" fmla="*/ 91 h 99"/>
              <a:gd name="T4" fmla="*/ 74 w 102"/>
              <a:gd name="T5" fmla="*/ 85 h 99"/>
              <a:gd name="T6" fmla="*/ 56 w 102"/>
              <a:gd name="T7" fmla="*/ 85 h 99"/>
              <a:gd name="T8" fmla="*/ 12 w 102"/>
              <a:gd name="T9" fmla="*/ 76 h 99"/>
              <a:gd name="T10" fmla="*/ 0 w 102"/>
              <a:gd name="T11" fmla="*/ 55 h 99"/>
              <a:gd name="T12" fmla="*/ 2 w 102"/>
              <a:gd name="T13" fmla="*/ 53 h 99"/>
              <a:gd name="T14" fmla="*/ 10 w 102"/>
              <a:gd name="T15" fmla="*/ 57 h 99"/>
              <a:gd name="T16" fmla="*/ 29 w 102"/>
              <a:gd name="T17" fmla="*/ 75 h 99"/>
              <a:gd name="T18" fmla="*/ 52 w 102"/>
              <a:gd name="T19" fmla="*/ 71 h 99"/>
              <a:gd name="T20" fmla="*/ 21 w 102"/>
              <a:gd name="T21" fmla="*/ 50 h 99"/>
              <a:gd name="T22" fmla="*/ 10 w 102"/>
              <a:gd name="T23" fmla="*/ 41 h 99"/>
              <a:gd name="T24" fmla="*/ 13 w 102"/>
              <a:gd name="T25" fmla="*/ 24 h 99"/>
              <a:gd name="T26" fmla="*/ 22 w 102"/>
              <a:gd name="T27" fmla="*/ 27 h 99"/>
              <a:gd name="T28" fmla="*/ 52 w 102"/>
              <a:gd name="T29" fmla="*/ 58 h 99"/>
              <a:gd name="T30" fmla="*/ 60 w 102"/>
              <a:gd name="T31" fmla="*/ 57 h 99"/>
              <a:gd name="T32" fmla="*/ 61 w 102"/>
              <a:gd name="T33" fmla="*/ 52 h 99"/>
              <a:gd name="T34" fmla="*/ 72 w 102"/>
              <a:gd name="T35" fmla="*/ 35 h 99"/>
              <a:gd name="T36" fmla="*/ 80 w 102"/>
              <a:gd name="T37" fmla="*/ 28 h 99"/>
              <a:gd name="T38" fmla="*/ 72 w 102"/>
              <a:gd name="T39" fmla="*/ 19 h 99"/>
              <a:gd name="T40" fmla="*/ 57 w 102"/>
              <a:gd name="T41" fmla="*/ 13 h 99"/>
              <a:gd name="T42" fmla="*/ 67 w 102"/>
              <a:gd name="T43" fmla="*/ 5 h 99"/>
              <a:gd name="T44" fmla="*/ 102 w 102"/>
              <a:gd name="T45" fmla="*/ 24 h 99"/>
              <a:gd name="T46" fmla="*/ 96 w 102"/>
              <a:gd name="T47" fmla="*/ 36 h 99"/>
              <a:gd name="T48" fmla="*/ 75 w 102"/>
              <a:gd name="T49" fmla="*/ 6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 h="99">
                <a:moveTo>
                  <a:pt x="75" y="68"/>
                </a:moveTo>
                <a:cubicBezTo>
                  <a:pt x="82" y="74"/>
                  <a:pt x="94" y="77"/>
                  <a:pt x="95" y="91"/>
                </a:cubicBezTo>
                <a:cubicBezTo>
                  <a:pt x="86" y="94"/>
                  <a:pt x="79" y="91"/>
                  <a:pt x="74" y="85"/>
                </a:cubicBezTo>
                <a:cubicBezTo>
                  <a:pt x="67" y="80"/>
                  <a:pt x="62" y="80"/>
                  <a:pt x="56" y="85"/>
                </a:cubicBezTo>
                <a:cubicBezTo>
                  <a:pt x="37" y="99"/>
                  <a:pt x="24" y="96"/>
                  <a:pt x="12" y="76"/>
                </a:cubicBezTo>
                <a:cubicBezTo>
                  <a:pt x="8" y="69"/>
                  <a:pt x="4" y="62"/>
                  <a:pt x="0" y="55"/>
                </a:cubicBezTo>
                <a:cubicBezTo>
                  <a:pt x="1" y="54"/>
                  <a:pt x="2" y="54"/>
                  <a:pt x="2" y="53"/>
                </a:cubicBezTo>
                <a:cubicBezTo>
                  <a:pt x="5" y="54"/>
                  <a:pt x="8" y="55"/>
                  <a:pt x="10" y="57"/>
                </a:cubicBezTo>
                <a:cubicBezTo>
                  <a:pt x="17" y="63"/>
                  <a:pt x="23" y="69"/>
                  <a:pt x="29" y="75"/>
                </a:cubicBezTo>
                <a:cubicBezTo>
                  <a:pt x="39" y="83"/>
                  <a:pt x="43" y="83"/>
                  <a:pt x="52" y="71"/>
                </a:cubicBezTo>
                <a:cubicBezTo>
                  <a:pt x="42" y="64"/>
                  <a:pt x="32" y="57"/>
                  <a:pt x="21" y="50"/>
                </a:cubicBezTo>
                <a:cubicBezTo>
                  <a:pt x="17" y="47"/>
                  <a:pt x="13" y="44"/>
                  <a:pt x="10" y="41"/>
                </a:cubicBezTo>
                <a:cubicBezTo>
                  <a:pt x="4" y="34"/>
                  <a:pt x="5" y="29"/>
                  <a:pt x="13" y="24"/>
                </a:cubicBezTo>
                <a:cubicBezTo>
                  <a:pt x="17" y="22"/>
                  <a:pt x="20" y="22"/>
                  <a:pt x="22" y="27"/>
                </a:cubicBezTo>
                <a:cubicBezTo>
                  <a:pt x="27" y="42"/>
                  <a:pt x="41" y="48"/>
                  <a:pt x="52" y="58"/>
                </a:cubicBezTo>
                <a:cubicBezTo>
                  <a:pt x="54" y="59"/>
                  <a:pt x="58" y="58"/>
                  <a:pt x="60" y="57"/>
                </a:cubicBezTo>
                <a:cubicBezTo>
                  <a:pt x="61" y="57"/>
                  <a:pt x="62" y="53"/>
                  <a:pt x="61" y="52"/>
                </a:cubicBezTo>
                <a:cubicBezTo>
                  <a:pt x="59" y="42"/>
                  <a:pt x="64" y="38"/>
                  <a:pt x="72" y="35"/>
                </a:cubicBezTo>
                <a:cubicBezTo>
                  <a:pt x="75" y="33"/>
                  <a:pt x="78" y="30"/>
                  <a:pt x="80" y="28"/>
                </a:cubicBezTo>
                <a:cubicBezTo>
                  <a:pt x="78" y="25"/>
                  <a:pt x="76" y="21"/>
                  <a:pt x="72" y="19"/>
                </a:cubicBezTo>
                <a:cubicBezTo>
                  <a:pt x="69" y="17"/>
                  <a:pt x="64" y="16"/>
                  <a:pt x="57" y="13"/>
                </a:cubicBezTo>
                <a:cubicBezTo>
                  <a:pt x="61" y="9"/>
                  <a:pt x="64" y="6"/>
                  <a:pt x="67" y="5"/>
                </a:cubicBezTo>
                <a:cubicBezTo>
                  <a:pt x="78" y="0"/>
                  <a:pt x="101" y="12"/>
                  <a:pt x="102" y="24"/>
                </a:cubicBezTo>
                <a:cubicBezTo>
                  <a:pt x="102" y="28"/>
                  <a:pt x="100" y="34"/>
                  <a:pt x="96" y="36"/>
                </a:cubicBezTo>
                <a:cubicBezTo>
                  <a:pt x="84" y="42"/>
                  <a:pt x="75" y="52"/>
                  <a:pt x="75" y="68"/>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19" name="Freeform 24"/>
          <p:cNvSpPr/>
          <p:nvPr/>
        </p:nvSpPr>
        <p:spPr bwMode="auto">
          <a:xfrm>
            <a:off x="-2726966" y="4597418"/>
            <a:ext cx="424247" cy="535525"/>
          </a:xfrm>
          <a:custGeom>
            <a:avLst/>
            <a:gdLst>
              <a:gd name="T0" fmla="*/ 54 w 105"/>
              <a:gd name="T1" fmla="*/ 0 h 133"/>
              <a:gd name="T2" fmla="*/ 61 w 105"/>
              <a:gd name="T3" fmla="*/ 3 h 133"/>
              <a:gd name="T4" fmla="*/ 75 w 105"/>
              <a:gd name="T5" fmla="*/ 27 h 133"/>
              <a:gd name="T6" fmla="*/ 47 w 105"/>
              <a:gd name="T7" fmla="*/ 47 h 133"/>
              <a:gd name="T8" fmla="*/ 66 w 105"/>
              <a:gd name="T9" fmla="*/ 79 h 133"/>
              <a:gd name="T10" fmla="*/ 83 w 105"/>
              <a:gd name="T11" fmla="*/ 44 h 133"/>
              <a:gd name="T12" fmla="*/ 85 w 105"/>
              <a:gd name="T13" fmla="*/ 44 h 133"/>
              <a:gd name="T14" fmla="*/ 105 w 105"/>
              <a:gd name="T15" fmla="*/ 75 h 133"/>
              <a:gd name="T16" fmla="*/ 103 w 105"/>
              <a:gd name="T17" fmla="*/ 77 h 133"/>
              <a:gd name="T18" fmla="*/ 93 w 105"/>
              <a:gd name="T19" fmla="*/ 72 h 133"/>
              <a:gd name="T20" fmla="*/ 46 w 105"/>
              <a:gd name="T21" fmla="*/ 133 h 133"/>
              <a:gd name="T22" fmla="*/ 27 w 105"/>
              <a:gd name="T23" fmla="*/ 102 h 133"/>
              <a:gd name="T24" fmla="*/ 46 w 105"/>
              <a:gd name="T25" fmla="*/ 102 h 133"/>
              <a:gd name="T26" fmla="*/ 57 w 105"/>
              <a:gd name="T27" fmla="*/ 87 h 133"/>
              <a:gd name="T28" fmla="*/ 56 w 105"/>
              <a:gd name="T29" fmla="*/ 81 h 133"/>
              <a:gd name="T30" fmla="*/ 42 w 105"/>
              <a:gd name="T31" fmla="*/ 54 h 133"/>
              <a:gd name="T32" fmla="*/ 19 w 105"/>
              <a:gd name="T33" fmla="*/ 88 h 133"/>
              <a:gd name="T34" fmla="*/ 0 w 105"/>
              <a:gd name="T35" fmla="*/ 57 h 133"/>
              <a:gd name="T36" fmla="*/ 13 w 105"/>
              <a:gd name="T37" fmla="*/ 62 h 133"/>
              <a:gd name="T38" fmla="*/ 54 w 105"/>
              <a:gd name="T39" fmla="*/ 17 h 133"/>
              <a:gd name="T40" fmla="*/ 54 w 105"/>
              <a:gd name="T4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33">
                <a:moveTo>
                  <a:pt x="54" y="0"/>
                </a:moveTo>
                <a:cubicBezTo>
                  <a:pt x="56" y="1"/>
                  <a:pt x="60" y="1"/>
                  <a:pt x="61" y="3"/>
                </a:cubicBezTo>
                <a:cubicBezTo>
                  <a:pt x="66" y="10"/>
                  <a:pt x="70" y="18"/>
                  <a:pt x="75" y="27"/>
                </a:cubicBezTo>
                <a:cubicBezTo>
                  <a:pt x="59" y="26"/>
                  <a:pt x="57" y="41"/>
                  <a:pt x="47" y="47"/>
                </a:cubicBezTo>
                <a:cubicBezTo>
                  <a:pt x="53" y="58"/>
                  <a:pt x="59" y="68"/>
                  <a:pt x="66" y="79"/>
                </a:cubicBezTo>
                <a:cubicBezTo>
                  <a:pt x="75" y="68"/>
                  <a:pt x="89" y="62"/>
                  <a:pt x="83" y="44"/>
                </a:cubicBezTo>
                <a:cubicBezTo>
                  <a:pt x="83" y="44"/>
                  <a:pt x="84" y="44"/>
                  <a:pt x="85" y="44"/>
                </a:cubicBezTo>
                <a:cubicBezTo>
                  <a:pt x="92" y="54"/>
                  <a:pt x="98" y="65"/>
                  <a:pt x="105" y="75"/>
                </a:cubicBezTo>
                <a:cubicBezTo>
                  <a:pt x="104" y="76"/>
                  <a:pt x="104" y="76"/>
                  <a:pt x="103" y="77"/>
                </a:cubicBezTo>
                <a:cubicBezTo>
                  <a:pt x="100" y="75"/>
                  <a:pt x="97" y="74"/>
                  <a:pt x="93" y="72"/>
                </a:cubicBezTo>
                <a:cubicBezTo>
                  <a:pt x="78" y="92"/>
                  <a:pt x="55" y="106"/>
                  <a:pt x="46" y="133"/>
                </a:cubicBezTo>
                <a:cubicBezTo>
                  <a:pt x="40" y="123"/>
                  <a:pt x="34" y="114"/>
                  <a:pt x="27" y="102"/>
                </a:cubicBezTo>
                <a:cubicBezTo>
                  <a:pt x="35" y="105"/>
                  <a:pt x="41" y="109"/>
                  <a:pt x="46" y="102"/>
                </a:cubicBezTo>
                <a:cubicBezTo>
                  <a:pt x="49" y="97"/>
                  <a:pt x="53" y="92"/>
                  <a:pt x="57" y="87"/>
                </a:cubicBezTo>
                <a:cubicBezTo>
                  <a:pt x="58" y="86"/>
                  <a:pt x="57" y="83"/>
                  <a:pt x="56" y="81"/>
                </a:cubicBezTo>
                <a:cubicBezTo>
                  <a:pt x="52" y="72"/>
                  <a:pt x="47" y="64"/>
                  <a:pt x="42" y="54"/>
                </a:cubicBezTo>
                <a:cubicBezTo>
                  <a:pt x="32" y="65"/>
                  <a:pt x="19" y="71"/>
                  <a:pt x="19" y="88"/>
                </a:cubicBezTo>
                <a:cubicBezTo>
                  <a:pt x="13" y="79"/>
                  <a:pt x="8" y="69"/>
                  <a:pt x="0" y="57"/>
                </a:cubicBezTo>
                <a:cubicBezTo>
                  <a:pt x="6" y="59"/>
                  <a:pt x="9" y="60"/>
                  <a:pt x="13" y="62"/>
                </a:cubicBezTo>
                <a:cubicBezTo>
                  <a:pt x="26" y="47"/>
                  <a:pt x="40" y="32"/>
                  <a:pt x="54" y="17"/>
                </a:cubicBezTo>
                <a:cubicBezTo>
                  <a:pt x="58" y="12"/>
                  <a:pt x="58" y="6"/>
                  <a:pt x="54"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20" name="Freeform 25"/>
          <p:cNvSpPr/>
          <p:nvPr/>
        </p:nvSpPr>
        <p:spPr bwMode="auto">
          <a:xfrm>
            <a:off x="1421617" y="876561"/>
            <a:ext cx="584209" cy="306015"/>
          </a:xfrm>
          <a:custGeom>
            <a:avLst/>
            <a:gdLst>
              <a:gd name="T0" fmla="*/ 133 w 145"/>
              <a:gd name="T1" fmla="*/ 1 h 76"/>
              <a:gd name="T2" fmla="*/ 143 w 145"/>
              <a:gd name="T3" fmla="*/ 17 h 76"/>
              <a:gd name="T4" fmla="*/ 131 w 145"/>
              <a:gd name="T5" fmla="*/ 32 h 76"/>
              <a:gd name="T6" fmla="*/ 118 w 145"/>
              <a:gd name="T7" fmla="*/ 31 h 76"/>
              <a:gd name="T8" fmla="*/ 104 w 145"/>
              <a:gd name="T9" fmla="*/ 29 h 76"/>
              <a:gd name="T10" fmla="*/ 101 w 145"/>
              <a:gd name="T11" fmla="*/ 51 h 76"/>
              <a:gd name="T12" fmla="*/ 86 w 145"/>
              <a:gd name="T13" fmla="*/ 70 h 76"/>
              <a:gd name="T14" fmla="*/ 67 w 145"/>
              <a:gd name="T15" fmla="*/ 64 h 76"/>
              <a:gd name="T16" fmla="*/ 69 w 145"/>
              <a:gd name="T17" fmla="*/ 62 h 76"/>
              <a:gd name="T18" fmla="*/ 88 w 145"/>
              <a:gd name="T19" fmla="*/ 45 h 76"/>
              <a:gd name="T20" fmla="*/ 78 w 145"/>
              <a:gd name="T21" fmla="*/ 27 h 76"/>
              <a:gd name="T22" fmla="*/ 28 w 145"/>
              <a:gd name="T23" fmla="*/ 32 h 76"/>
              <a:gd name="T24" fmla="*/ 11 w 145"/>
              <a:gd name="T25" fmla="*/ 40 h 76"/>
              <a:gd name="T26" fmla="*/ 3 w 145"/>
              <a:gd name="T27" fmla="*/ 31 h 76"/>
              <a:gd name="T28" fmla="*/ 29 w 145"/>
              <a:gd name="T29" fmla="*/ 2 h 76"/>
              <a:gd name="T30" fmla="*/ 42 w 145"/>
              <a:gd name="T31" fmla="*/ 6 h 76"/>
              <a:gd name="T32" fmla="*/ 49 w 145"/>
              <a:gd name="T33" fmla="*/ 10 h 76"/>
              <a:gd name="T34" fmla="*/ 108 w 145"/>
              <a:gd name="T35" fmla="*/ 16 h 76"/>
              <a:gd name="T36" fmla="*/ 133 w 145"/>
              <a:gd name="T37"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76">
                <a:moveTo>
                  <a:pt x="133" y="1"/>
                </a:moveTo>
                <a:cubicBezTo>
                  <a:pt x="137" y="8"/>
                  <a:pt x="141" y="12"/>
                  <a:pt x="143" y="17"/>
                </a:cubicBezTo>
                <a:cubicBezTo>
                  <a:pt x="145" y="26"/>
                  <a:pt x="140" y="32"/>
                  <a:pt x="131" y="32"/>
                </a:cubicBezTo>
                <a:cubicBezTo>
                  <a:pt x="126" y="32"/>
                  <a:pt x="122" y="31"/>
                  <a:pt x="118" y="31"/>
                </a:cubicBezTo>
                <a:cubicBezTo>
                  <a:pt x="113" y="30"/>
                  <a:pt x="109" y="30"/>
                  <a:pt x="104" y="29"/>
                </a:cubicBezTo>
                <a:cubicBezTo>
                  <a:pt x="103" y="37"/>
                  <a:pt x="104" y="45"/>
                  <a:pt x="101" y="51"/>
                </a:cubicBezTo>
                <a:cubicBezTo>
                  <a:pt x="98" y="58"/>
                  <a:pt x="93" y="65"/>
                  <a:pt x="86" y="70"/>
                </a:cubicBezTo>
                <a:cubicBezTo>
                  <a:pt x="79" y="76"/>
                  <a:pt x="73" y="73"/>
                  <a:pt x="67" y="64"/>
                </a:cubicBezTo>
                <a:cubicBezTo>
                  <a:pt x="68" y="63"/>
                  <a:pt x="69" y="62"/>
                  <a:pt x="69" y="62"/>
                </a:cubicBezTo>
                <a:cubicBezTo>
                  <a:pt x="83" y="64"/>
                  <a:pt x="86" y="56"/>
                  <a:pt x="88" y="45"/>
                </a:cubicBezTo>
                <a:cubicBezTo>
                  <a:pt x="90" y="34"/>
                  <a:pt x="89" y="31"/>
                  <a:pt x="78" y="27"/>
                </a:cubicBezTo>
                <a:cubicBezTo>
                  <a:pt x="61" y="21"/>
                  <a:pt x="44" y="22"/>
                  <a:pt x="28" y="32"/>
                </a:cubicBezTo>
                <a:cubicBezTo>
                  <a:pt x="23" y="35"/>
                  <a:pt x="17" y="38"/>
                  <a:pt x="11" y="40"/>
                </a:cubicBezTo>
                <a:cubicBezTo>
                  <a:pt x="4" y="42"/>
                  <a:pt x="0" y="37"/>
                  <a:pt x="3" y="31"/>
                </a:cubicBezTo>
                <a:cubicBezTo>
                  <a:pt x="9" y="20"/>
                  <a:pt x="16" y="8"/>
                  <a:pt x="29" y="2"/>
                </a:cubicBezTo>
                <a:cubicBezTo>
                  <a:pt x="34" y="0"/>
                  <a:pt x="39" y="0"/>
                  <a:pt x="42" y="6"/>
                </a:cubicBezTo>
                <a:cubicBezTo>
                  <a:pt x="43" y="8"/>
                  <a:pt x="46" y="10"/>
                  <a:pt x="49" y="10"/>
                </a:cubicBezTo>
                <a:cubicBezTo>
                  <a:pt x="69" y="12"/>
                  <a:pt x="89" y="14"/>
                  <a:pt x="108" y="16"/>
                </a:cubicBezTo>
                <a:cubicBezTo>
                  <a:pt x="119" y="18"/>
                  <a:pt x="127" y="13"/>
                  <a:pt x="133" y="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21" name="Freeform 26"/>
          <p:cNvSpPr>
            <a:spLocks noEditPoints="1"/>
          </p:cNvSpPr>
          <p:nvPr/>
        </p:nvSpPr>
        <p:spPr bwMode="auto">
          <a:xfrm>
            <a:off x="764380" y="6002303"/>
            <a:ext cx="333833" cy="455543"/>
          </a:xfrm>
          <a:custGeom>
            <a:avLst/>
            <a:gdLst>
              <a:gd name="T0" fmla="*/ 0 w 83"/>
              <a:gd name="T1" fmla="*/ 55 h 114"/>
              <a:gd name="T2" fmla="*/ 14 w 83"/>
              <a:gd name="T3" fmla="*/ 19 h 114"/>
              <a:gd name="T4" fmla="*/ 63 w 83"/>
              <a:gd name="T5" fmla="*/ 19 h 114"/>
              <a:gd name="T6" fmla="*/ 64 w 83"/>
              <a:gd name="T7" fmla="*/ 94 h 114"/>
              <a:gd name="T8" fmla="*/ 12 w 83"/>
              <a:gd name="T9" fmla="*/ 90 h 114"/>
              <a:gd name="T10" fmla="*/ 0 w 83"/>
              <a:gd name="T11" fmla="*/ 55 h 114"/>
              <a:gd name="T12" fmla="*/ 63 w 83"/>
              <a:gd name="T13" fmla="*/ 66 h 114"/>
              <a:gd name="T14" fmla="*/ 49 w 83"/>
              <a:gd name="T15" fmla="*/ 23 h 114"/>
              <a:gd name="T16" fmla="*/ 37 w 83"/>
              <a:gd name="T17" fmla="*/ 15 h 114"/>
              <a:gd name="T18" fmla="*/ 23 w 83"/>
              <a:gd name="T19" fmla="*/ 23 h 114"/>
              <a:gd name="T20" fmla="*/ 30 w 83"/>
              <a:gd name="T21" fmla="*/ 93 h 114"/>
              <a:gd name="T22" fmla="*/ 53 w 83"/>
              <a:gd name="T23" fmla="*/ 92 h 114"/>
              <a:gd name="T24" fmla="*/ 63 w 83"/>
              <a:gd name="T25" fmla="*/ 6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14">
                <a:moveTo>
                  <a:pt x="0" y="55"/>
                </a:moveTo>
                <a:cubicBezTo>
                  <a:pt x="4" y="43"/>
                  <a:pt x="7" y="29"/>
                  <a:pt x="14" y="19"/>
                </a:cubicBezTo>
                <a:cubicBezTo>
                  <a:pt x="26" y="0"/>
                  <a:pt x="52" y="0"/>
                  <a:pt x="63" y="19"/>
                </a:cubicBezTo>
                <a:cubicBezTo>
                  <a:pt x="80" y="47"/>
                  <a:pt x="83" y="70"/>
                  <a:pt x="64" y="94"/>
                </a:cubicBezTo>
                <a:cubicBezTo>
                  <a:pt x="48" y="114"/>
                  <a:pt x="24" y="113"/>
                  <a:pt x="12" y="90"/>
                </a:cubicBezTo>
                <a:cubicBezTo>
                  <a:pt x="6" y="80"/>
                  <a:pt x="4" y="68"/>
                  <a:pt x="0" y="55"/>
                </a:cubicBezTo>
                <a:close/>
                <a:moveTo>
                  <a:pt x="63" y="66"/>
                </a:moveTo>
                <a:cubicBezTo>
                  <a:pt x="58" y="51"/>
                  <a:pt x="55" y="36"/>
                  <a:pt x="49" y="23"/>
                </a:cubicBezTo>
                <a:cubicBezTo>
                  <a:pt x="48" y="19"/>
                  <a:pt x="41" y="15"/>
                  <a:pt x="37" y="15"/>
                </a:cubicBezTo>
                <a:cubicBezTo>
                  <a:pt x="32" y="15"/>
                  <a:pt x="26" y="19"/>
                  <a:pt x="23" y="23"/>
                </a:cubicBezTo>
                <a:cubicBezTo>
                  <a:pt x="12" y="40"/>
                  <a:pt x="17" y="77"/>
                  <a:pt x="30" y="93"/>
                </a:cubicBezTo>
                <a:cubicBezTo>
                  <a:pt x="37" y="101"/>
                  <a:pt x="47" y="101"/>
                  <a:pt x="53" y="92"/>
                </a:cubicBezTo>
                <a:cubicBezTo>
                  <a:pt x="57" y="84"/>
                  <a:pt x="59" y="75"/>
                  <a:pt x="63" y="6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22" name="Freeform 27"/>
          <p:cNvSpPr/>
          <p:nvPr/>
        </p:nvSpPr>
        <p:spPr bwMode="auto">
          <a:xfrm>
            <a:off x="2106670" y="5035575"/>
            <a:ext cx="379042" cy="535525"/>
          </a:xfrm>
          <a:custGeom>
            <a:avLst/>
            <a:gdLst>
              <a:gd name="T0" fmla="*/ 35 w 94"/>
              <a:gd name="T1" fmla="*/ 21 h 133"/>
              <a:gd name="T2" fmla="*/ 56 w 94"/>
              <a:gd name="T3" fmla="*/ 0 h 133"/>
              <a:gd name="T4" fmla="*/ 61 w 94"/>
              <a:gd name="T5" fmla="*/ 26 h 133"/>
              <a:gd name="T6" fmla="*/ 88 w 94"/>
              <a:gd name="T7" fmla="*/ 70 h 133"/>
              <a:gd name="T8" fmla="*/ 94 w 94"/>
              <a:gd name="T9" fmla="*/ 84 h 133"/>
              <a:gd name="T10" fmla="*/ 24 w 94"/>
              <a:gd name="T11" fmla="*/ 66 h 133"/>
              <a:gd name="T12" fmla="*/ 62 w 94"/>
              <a:gd name="T13" fmla="*/ 115 h 133"/>
              <a:gd name="T14" fmla="*/ 47 w 94"/>
              <a:gd name="T15" fmla="*/ 133 h 133"/>
              <a:gd name="T16" fmla="*/ 12 w 94"/>
              <a:gd name="T17" fmla="*/ 66 h 133"/>
              <a:gd name="T18" fmla="*/ 0 w 94"/>
              <a:gd name="T19" fmla="*/ 60 h 133"/>
              <a:gd name="T20" fmla="*/ 26 w 94"/>
              <a:gd name="T21" fmla="*/ 49 h 133"/>
              <a:gd name="T22" fmla="*/ 71 w 94"/>
              <a:gd name="T23" fmla="*/ 58 h 133"/>
              <a:gd name="T24" fmla="*/ 47 w 94"/>
              <a:gd name="T25" fmla="*/ 21 h 133"/>
              <a:gd name="T26" fmla="*/ 35 w 94"/>
              <a:gd name="T27" fmla="*/ 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33">
                <a:moveTo>
                  <a:pt x="35" y="21"/>
                </a:moveTo>
                <a:cubicBezTo>
                  <a:pt x="39" y="11"/>
                  <a:pt x="47" y="5"/>
                  <a:pt x="56" y="0"/>
                </a:cubicBezTo>
                <a:cubicBezTo>
                  <a:pt x="51" y="10"/>
                  <a:pt x="56" y="18"/>
                  <a:pt x="61" y="26"/>
                </a:cubicBezTo>
                <a:cubicBezTo>
                  <a:pt x="70" y="40"/>
                  <a:pt x="79" y="55"/>
                  <a:pt x="88" y="70"/>
                </a:cubicBezTo>
                <a:cubicBezTo>
                  <a:pt x="90" y="73"/>
                  <a:pt x="91" y="77"/>
                  <a:pt x="94" y="84"/>
                </a:cubicBezTo>
                <a:cubicBezTo>
                  <a:pt x="69" y="77"/>
                  <a:pt x="47" y="71"/>
                  <a:pt x="24" y="66"/>
                </a:cubicBezTo>
                <a:cubicBezTo>
                  <a:pt x="36" y="82"/>
                  <a:pt x="40" y="106"/>
                  <a:pt x="62" y="115"/>
                </a:cubicBezTo>
                <a:cubicBezTo>
                  <a:pt x="57" y="121"/>
                  <a:pt x="52" y="127"/>
                  <a:pt x="47" y="133"/>
                </a:cubicBezTo>
                <a:cubicBezTo>
                  <a:pt x="44" y="106"/>
                  <a:pt x="24" y="88"/>
                  <a:pt x="12" y="66"/>
                </a:cubicBezTo>
                <a:cubicBezTo>
                  <a:pt x="11" y="63"/>
                  <a:pt x="4" y="62"/>
                  <a:pt x="0" y="60"/>
                </a:cubicBezTo>
                <a:cubicBezTo>
                  <a:pt x="8" y="46"/>
                  <a:pt x="11" y="45"/>
                  <a:pt x="26" y="49"/>
                </a:cubicBezTo>
                <a:cubicBezTo>
                  <a:pt x="41" y="52"/>
                  <a:pt x="55" y="56"/>
                  <a:pt x="71" y="58"/>
                </a:cubicBezTo>
                <a:cubicBezTo>
                  <a:pt x="63" y="46"/>
                  <a:pt x="55" y="33"/>
                  <a:pt x="47" y="21"/>
                </a:cubicBezTo>
                <a:cubicBezTo>
                  <a:pt x="46" y="20"/>
                  <a:pt x="40" y="21"/>
                  <a:pt x="35" y="2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23" name="Freeform 28"/>
          <p:cNvSpPr/>
          <p:nvPr/>
        </p:nvSpPr>
        <p:spPr bwMode="auto">
          <a:xfrm>
            <a:off x="-1812399" y="5602398"/>
            <a:ext cx="351222" cy="483363"/>
          </a:xfrm>
          <a:custGeom>
            <a:avLst/>
            <a:gdLst>
              <a:gd name="T0" fmla="*/ 52 w 87"/>
              <a:gd name="T1" fmla="*/ 18 h 120"/>
              <a:gd name="T2" fmla="*/ 46 w 87"/>
              <a:gd name="T3" fmla="*/ 35 h 120"/>
              <a:gd name="T4" fmla="*/ 45 w 87"/>
              <a:gd name="T5" fmla="*/ 51 h 120"/>
              <a:gd name="T6" fmla="*/ 68 w 87"/>
              <a:gd name="T7" fmla="*/ 56 h 120"/>
              <a:gd name="T8" fmla="*/ 72 w 87"/>
              <a:gd name="T9" fmla="*/ 55 h 120"/>
              <a:gd name="T10" fmla="*/ 60 w 87"/>
              <a:gd name="T11" fmla="*/ 83 h 120"/>
              <a:gd name="T12" fmla="*/ 58 w 87"/>
              <a:gd name="T13" fmla="*/ 84 h 120"/>
              <a:gd name="T14" fmla="*/ 38 w 87"/>
              <a:gd name="T15" fmla="*/ 56 h 120"/>
              <a:gd name="T16" fmla="*/ 28 w 87"/>
              <a:gd name="T17" fmla="*/ 84 h 120"/>
              <a:gd name="T18" fmla="*/ 53 w 87"/>
              <a:gd name="T19" fmla="*/ 102 h 120"/>
              <a:gd name="T20" fmla="*/ 66 w 87"/>
              <a:gd name="T21" fmla="*/ 97 h 120"/>
              <a:gd name="T22" fmla="*/ 68 w 87"/>
              <a:gd name="T23" fmla="*/ 99 h 120"/>
              <a:gd name="T24" fmla="*/ 55 w 87"/>
              <a:gd name="T25" fmla="*/ 120 h 120"/>
              <a:gd name="T26" fmla="*/ 0 w 87"/>
              <a:gd name="T27" fmla="*/ 83 h 120"/>
              <a:gd name="T28" fmla="*/ 17 w 87"/>
              <a:gd name="T29" fmla="*/ 70 h 120"/>
              <a:gd name="T30" fmla="*/ 35 w 87"/>
              <a:gd name="T31" fmla="*/ 21 h 120"/>
              <a:gd name="T32" fmla="*/ 38 w 87"/>
              <a:gd name="T33" fmla="*/ 0 h 120"/>
              <a:gd name="T34" fmla="*/ 42 w 87"/>
              <a:gd name="T35" fmla="*/ 1 h 120"/>
              <a:gd name="T36" fmla="*/ 81 w 87"/>
              <a:gd name="T37" fmla="*/ 29 h 120"/>
              <a:gd name="T38" fmla="*/ 77 w 87"/>
              <a:gd name="T39" fmla="*/ 53 h 120"/>
              <a:gd name="T40" fmla="*/ 52 w 87"/>
              <a:gd name="T41"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 h="120">
                <a:moveTo>
                  <a:pt x="52" y="18"/>
                </a:moveTo>
                <a:cubicBezTo>
                  <a:pt x="50" y="24"/>
                  <a:pt x="47" y="30"/>
                  <a:pt x="46" y="35"/>
                </a:cubicBezTo>
                <a:cubicBezTo>
                  <a:pt x="44" y="40"/>
                  <a:pt x="38" y="45"/>
                  <a:pt x="45" y="51"/>
                </a:cubicBezTo>
                <a:cubicBezTo>
                  <a:pt x="52" y="57"/>
                  <a:pt x="59" y="61"/>
                  <a:pt x="68" y="56"/>
                </a:cubicBezTo>
                <a:cubicBezTo>
                  <a:pt x="68" y="56"/>
                  <a:pt x="69" y="56"/>
                  <a:pt x="72" y="55"/>
                </a:cubicBezTo>
                <a:cubicBezTo>
                  <a:pt x="68" y="65"/>
                  <a:pt x="64" y="74"/>
                  <a:pt x="60" y="83"/>
                </a:cubicBezTo>
                <a:cubicBezTo>
                  <a:pt x="60" y="84"/>
                  <a:pt x="59" y="84"/>
                  <a:pt x="58" y="84"/>
                </a:cubicBezTo>
                <a:cubicBezTo>
                  <a:pt x="60" y="68"/>
                  <a:pt x="49" y="63"/>
                  <a:pt x="38" y="56"/>
                </a:cubicBezTo>
                <a:cubicBezTo>
                  <a:pt x="34" y="66"/>
                  <a:pt x="30" y="75"/>
                  <a:pt x="28" y="84"/>
                </a:cubicBezTo>
                <a:cubicBezTo>
                  <a:pt x="25" y="95"/>
                  <a:pt x="40" y="105"/>
                  <a:pt x="53" y="102"/>
                </a:cubicBezTo>
                <a:cubicBezTo>
                  <a:pt x="58" y="101"/>
                  <a:pt x="62" y="99"/>
                  <a:pt x="66" y="97"/>
                </a:cubicBezTo>
                <a:cubicBezTo>
                  <a:pt x="67" y="98"/>
                  <a:pt x="68" y="98"/>
                  <a:pt x="68" y="99"/>
                </a:cubicBezTo>
                <a:cubicBezTo>
                  <a:pt x="64" y="106"/>
                  <a:pt x="60" y="112"/>
                  <a:pt x="55" y="120"/>
                </a:cubicBezTo>
                <a:cubicBezTo>
                  <a:pt x="37" y="108"/>
                  <a:pt x="20" y="97"/>
                  <a:pt x="0" y="83"/>
                </a:cubicBezTo>
                <a:cubicBezTo>
                  <a:pt x="12" y="83"/>
                  <a:pt x="15" y="77"/>
                  <a:pt x="17" y="70"/>
                </a:cubicBezTo>
                <a:cubicBezTo>
                  <a:pt x="23" y="53"/>
                  <a:pt x="30" y="38"/>
                  <a:pt x="35" y="21"/>
                </a:cubicBezTo>
                <a:cubicBezTo>
                  <a:pt x="38" y="15"/>
                  <a:pt x="37" y="7"/>
                  <a:pt x="38" y="0"/>
                </a:cubicBezTo>
                <a:cubicBezTo>
                  <a:pt x="38" y="0"/>
                  <a:pt x="40" y="0"/>
                  <a:pt x="42" y="1"/>
                </a:cubicBezTo>
                <a:cubicBezTo>
                  <a:pt x="55" y="11"/>
                  <a:pt x="68" y="20"/>
                  <a:pt x="81" y="29"/>
                </a:cubicBezTo>
                <a:cubicBezTo>
                  <a:pt x="87" y="33"/>
                  <a:pt x="86" y="41"/>
                  <a:pt x="77" y="53"/>
                </a:cubicBezTo>
                <a:cubicBezTo>
                  <a:pt x="78" y="34"/>
                  <a:pt x="67" y="26"/>
                  <a:pt x="52" y="18"/>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24" name="Freeform 29"/>
          <p:cNvSpPr/>
          <p:nvPr/>
        </p:nvSpPr>
        <p:spPr bwMode="auto">
          <a:xfrm>
            <a:off x="1901502" y="5292905"/>
            <a:ext cx="361653" cy="504227"/>
          </a:xfrm>
          <a:custGeom>
            <a:avLst/>
            <a:gdLst>
              <a:gd name="T0" fmla="*/ 33 w 90"/>
              <a:gd name="T1" fmla="*/ 64 h 125"/>
              <a:gd name="T2" fmla="*/ 50 w 90"/>
              <a:gd name="T3" fmla="*/ 31 h 125"/>
              <a:gd name="T4" fmla="*/ 54 w 90"/>
              <a:gd name="T5" fmla="*/ 30 h 125"/>
              <a:gd name="T6" fmla="*/ 68 w 90"/>
              <a:gd name="T7" fmla="*/ 57 h 125"/>
              <a:gd name="T8" fmla="*/ 51 w 90"/>
              <a:gd name="T9" fmla="*/ 59 h 125"/>
              <a:gd name="T10" fmla="*/ 46 w 90"/>
              <a:gd name="T11" fmla="*/ 85 h 125"/>
              <a:gd name="T12" fmla="*/ 54 w 90"/>
              <a:gd name="T13" fmla="*/ 100 h 125"/>
              <a:gd name="T14" fmla="*/ 78 w 90"/>
              <a:gd name="T15" fmla="*/ 58 h 125"/>
              <a:gd name="T16" fmla="*/ 84 w 90"/>
              <a:gd name="T17" fmla="*/ 82 h 125"/>
              <a:gd name="T18" fmla="*/ 42 w 90"/>
              <a:gd name="T19" fmla="*/ 125 h 125"/>
              <a:gd name="T20" fmla="*/ 0 w 90"/>
              <a:gd name="T21" fmla="*/ 44 h 125"/>
              <a:gd name="T22" fmla="*/ 46 w 90"/>
              <a:gd name="T23" fmla="*/ 0 h 125"/>
              <a:gd name="T24" fmla="*/ 56 w 90"/>
              <a:gd name="T25" fmla="*/ 19 h 125"/>
              <a:gd name="T26" fmla="*/ 24 w 90"/>
              <a:gd name="T27" fmla="*/ 34 h 125"/>
              <a:gd name="T28" fmla="*/ 33 w 90"/>
              <a:gd name="T29" fmla="*/ 6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25">
                <a:moveTo>
                  <a:pt x="33" y="64"/>
                </a:moveTo>
                <a:cubicBezTo>
                  <a:pt x="45" y="54"/>
                  <a:pt x="56" y="47"/>
                  <a:pt x="50" y="31"/>
                </a:cubicBezTo>
                <a:cubicBezTo>
                  <a:pt x="51" y="31"/>
                  <a:pt x="52" y="30"/>
                  <a:pt x="54" y="30"/>
                </a:cubicBezTo>
                <a:cubicBezTo>
                  <a:pt x="58" y="39"/>
                  <a:pt x="63" y="48"/>
                  <a:pt x="68" y="57"/>
                </a:cubicBezTo>
                <a:cubicBezTo>
                  <a:pt x="61" y="58"/>
                  <a:pt x="54" y="57"/>
                  <a:pt x="51" y="59"/>
                </a:cubicBezTo>
                <a:cubicBezTo>
                  <a:pt x="36" y="73"/>
                  <a:pt x="38" y="68"/>
                  <a:pt x="46" y="85"/>
                </a:cubicBezTo>
                <a:cubicBezTo>
                  <a:pt x="48" y="90"/>
                  <a:pt x="51" y="95"/>
                  <a:pt x="54" y="100"/>
                </a:cubicBezTo>
                <a:cubicBezTo>
                  <a:pt x="70" y="91"/>
                  <a:pt x="75" y="84"/>
                  <a:pt x="78" y="58"/>
                </a:cubicBezTo>
                <a:cubicBezTo>
                  <a:pt x="86" y="63"/>
                  <a:pt x="90" y="76"/>
                  <a:pt x="84" y="82"/>
                </a:cubicBezTo>
                <a:cubicBezTo>
                  <a:pt x="71" y="97"/>
                  <a:pt x="57" y="110"/>
                  <a:pt x="42" y="125"/>
                </a:cubicBezTo>
                <a:cubicBezTo>
                  <a:pt x="42" y="103"/>
                  <a:pt x="14" y="48"/>
                  <a:pt x="0" y="44"/>
                </a:cubicBezTo>
                <a:cubicBezTo>
                  <a:pt x="16" y="30"/>
                  <a:pt x="30" y="15"/>
                  <a:pt x="46" y="0"/>
                </a:cubicBezTo>
                <a:cubicBezTo>
                  <a:pt x="50" y="7"/>
                  <a:pt x="53" y="13"/>
                  <a:pt x="56" y="19"/>
                </a:cubicBezTo>
                <a:cubicBezTo>
                  <a:pt x="40" y="12"/>
                  <a:pt x="29" y="23"/>
                  <a:pt x="24" y="34"/>
                </a:cubicBezTo>
                <a:cubicBezTo>
                  <a:pt x="21" y="41"/>
                  <a:pt x="29" y="52"/>
                  <a:pt x="33" y="64"/>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25" name="Freeform 30"/>
          <p:cNvSpPr/>
          <p:nvPr/>
        </p:nvSpPr>
        <p:spPr bwMode="auto">
          <a:xfrm>
            <a:off x="1407707" y="5738017"/>
            <a:ext cx="246900" cy="445112"/>
          </a:xfrm>
          <a:custGeom>
            <a:avLst/>
            <a:gdLst>
              <a:gd name="T0" fmla="*/ 22 w 62"/>
              <a:gd name="T1" fmla="*/ 110 h 110"/>
              <a:gd name="T2" fmla="*/ 12 w 62"/>
              <a:gd name="T3" fmla="*/ 85 h 110"/>
              <a:gd name="T4" fmla="*/ 15 w 62"/>
              <a:gd name="T5" fmla="*/ 83 h 110"/>
              <a:gd name="T6" fmla="*/ 25 w 62"/>
              <a:gd name="T7" fmla="*/ 92 h 110"/>
              <a:gd name="T8" fmla="*/ 42 w 62"/>
              <a:gd name="T9" fmla="*/ 93 h 110"/>
              <a:gd name="T10" fmla="*/ 48 w 62"/>
              <a:gd name="T11" fmla="*/ 79 h 110"/>
              <a:gd name="T12" fmla="*/ 40 w 62"/>
              <a:gd name="T13" fmla="*/ 66 h 110"/>
              <a:gd name="T14" fmla="*/ 24 w 62"/>
              <a:gd name="T15" fmla="*/ 61 h 110"/>
              <a:gd name="T16" fmla="*/ 1 w 62"/>
              <a:gd name="T17" fmla="*/ 36 h 110"/>
              <a:gd name="T18" fmla="*/ 20 w 62"/>
              <a:gd name="T19" fmla="*/ 6 h 110"/>
              <a:gd name="T20" fmla="*/ 35 w 62"/>
              <a:gd name="T21" fmla="*/ 0 h 110"/>
              <a:gd name="T22" fmla="*/ 45 w 62"/>
              <a:gd name="T23" fmla="*/ 24 h 110"/>
              <a:gd name="T24" fmla="*/ 42 w 62"/>
              <a:gd name="T25" fmla="*/ 26 h 110"/>
              <a:gd name="T26" fmla="*/ 34 w 62"/>
              <a:gd name="T27" fmla="*/ 19 h 110"/>
              <a:gd name="T28" fmla="*/ 20 w 62"/>
              <a:gd name="T29" fmla="*/ 17 h 110"/>
              <a:gd name="T30" fmla="*/ 13 w 62"/>
              <a:gd name="T31" fmla="*/ 29 h 110"/>
              <a:gd name="T32" fmla="*/ 21 w 62"/>
              <a:gd name="T33" fmla="*/ 41 h 110"/>
              <a:gd name="T34" fmla="*/ 39 w 62"/>
              <a:gd name="T35" fmla="*/ 46 h 110"/>
              <a:gd name="T36" fmla="*/ 61 w 62"/>
              <a:gd name="T37" fmla="*/ 71 h 110"/>
              <a:gd name="T38" fmla="*/ 41 w 62"/>
              <a:gd name="T39" fmla="*/ 103 h 110"/>
              <a:gd name="T40" fmla="*/ 22 w 62"/>
              <a:gd name="T4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0">
                <a:moveTo>
                  <a:pt x="22" y="110"/>
                </a:moveTo>
                <a:cubicBezTo>
                  <a:pt x="19" y="101"/>
                  <a:pt x="15" y="93"/>
                  <a:pt x="12" y="85"/>
                </a:cubicBezTo>
                <a:cubicBezTo>
                  <a:pt x="13" y="84"/>
                  <a:pt x="14" y="84"/>
                  <a:pt x="15" y="83"/>
                </a:cubicBezTo>
                <a:cubicBezTo>
                  <a:pt x="19" y="86"/>
                  <a:pt x="21" y="91"/>
                  <a:pt x="25" y="92"/>
                </a:cubicBezTo>
                <a:cubicBezTo>
                  <a:pt x="30" y="94"/>
                  <a:pt x="37" y="96"/>
                  <a:pt x="42" y="93"/>
                </a:cubicBezTo>
                <a:cubicBezTo>
                  <a:pt x="45" y="92"/>
                  <a:pt x="48" y="84"/>
                  <a:pt x="48" y="79"/>
                </a:cubicBezTo>
                <a:cubicBezTo>
                  <a:pt x="48" y="75"/>
                  <a:pt x="44" y="69"/>
                  <a:pt x="40" y="66"/>
                </a:cubicBezTo>
                <a:cubicBezTo>
                  <a:pt x="36" y="63"/>
                  <a:pt x="30" y="63"/>
                  <a:pt x="24" y="61"/>
                </a:cubicBezTo>
                <a:cubicBezTo>
                  <a:pt x="10" y="57"/>
                  <a:pt x="2" y="48"/>
                  <a:pt x="1" y="36"/>
                </a:cubicBezTo>
                <a:cubicBezTo>
                  <a:pt x="0" y="21"/>
                  <a:pt x="6" y="13"/>
                  <a:pt x="20" y="6"/>
                </a:cubicBezTo>
                <a:cubicBezTo>
                  <a:pt x="25" y="5"/>
                  <a:pt x="30" y="3"/>
                  <a:pt x="35" y="0"/>
                </a:cubicBezTo>
                <a:cubicBezTo>
                  <a:pt x="39" y="9"/>
                  <a:pt x="42" y="17"/>
                  <a:pt x="45" y="24"/>
                </a:cubicBezTo>
                <a:cubicBezTo>
                  <a:pt x="44" y="25"/>
                  <a:pt x="43" y="26"/>
                  <a:pt x="42" y="26"/>
                </a:cubicBezTo>
                <a:cubicBezTo>
                  <a:pt x="39" y="24"/>
                  <a:pt x="37" y="21"/>
                  <a:pt x="34" y="19"/>
                </a:cubicBezTo>
                <a:cubicBezTo>
                  <a:pt x="30" y="17"/>
                  <a:pt x="23" y="15"/>
                  <a:pt x="20" y="17"/>
                </a:cubicBezTo>
                <a:cubicBezTo>
                  <a:pt x="16" y="19"/>
                  <a:pt x="13" y="25"/>
                  <a:pt x="13" y="29"/>
                </a:cubicBezTo>
                <a:cubicBezTo>
                  <a:pt x="12" y="33"/>
                  <a:pt x="17" y="38"/>
                  <a:pt x="21" y="41"/>
                </a:cubicBezTo>
                <a:cubicBezTo>
                  <a:pt x="26" y="44"/>
                  <a:pt x="33" y="44"/>
                  <a:pt x="39" y="46"/>
                </a:cubicBezTo>
                <a:cubicBezTo>
                  <a:pt x="52" y="50"/>
                  <a:pt x="60" y="59"/>
                  <a:pt x="61" y="71"/>
                </a:cubicBezTo>
                <a:cubicBezTo>
                  <a:pt x="62" y="86"/>
                  <a:pt x="55" y="98"/>
                  <a:pt x="41" y="103"/>
                </a:cubicBezTo>
                <a:cubicBezTo>
                  <a:pt x="36" y="106"/>
                  <a:pt x="30" y="107"/>
                  <a:pt x="22" y="11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26" name="Freeform 31"/>
          <p:cNvSpPr/>
          <p:nvPr/>
        </p:nvSpPr>
        <p:spPr bwMode="auto">
          <a:xfrm>
            <a:off x="1014755" y="5904934"/>
            <a:ext cx="243421" cy="465977"/>
          </a:xfrm>
          <a:custGeom>
            <a:avLst/>
            <a:gdLst>
              <a:gd name="T0" fmla="*/ 52 w 60"/>
              <a:gd name="T1" fmla="*/ 33 h 116"/>
              <a:gd name="T2" fmla="*/ 60 w 60"/>
              <a:gd name="T3" fmla="*/ 65 h 116"/>
              <a:gd name="T4" fmla="*/ 45 w 60"/>
              <a:gd name="T5" fmla="*/ 58 h 116"/>
              <a:gd name="T6" fmla="*/ 31 w 60"/>
              <a:gd name="T7" fmla="*/ 75 h 116"/>
              <a:gd name="T8" fmla="*/ 49 w 60"/>
              <a:gd name="T9" fmla="*/ 105 h 116"/>
              <a:gd name="T10" fmla="*/ 18 w 60"/>
              <a:gd name="T11" fmla="*/ 116 h 116"/>
              <a:gd name="T12" fmla="*/ 16 w 60"/>
              <a:gd name="T13" fmla="*/ 114 h 116"/>
              <a:gd name="T14" fmla="*/ 18 w 60"/>
              <a:gd name="T15" fmla="*/ 79 h 116"/>
              <a:gd name="T16" fmla="*/ 9 w 60"/>
              <a:gd name="T17" fmla="*/ 39 h 116"/>
              <a:gd name="T18" fmla="*/ 0 w 60"/>
              <a:gd name="T19" fmla="*/ 22 h 116"/>
              <a:gd name="T20" fmla="*/ 53 w 60"/>
              <a:gd name="T21" fmla="*/ 0 h 116"/>
              <a:gd name="T22" fmla="*/ 58 w 60"/>
              <a:gd name="T23" fmla="*/ 22 h 116"/>
              <a:gd name="T24" fmla="*/ 55 w 60"/>
              <a:gd name="T25" fmla="*/ 23 h 116"/>
              <a:gd name="T26" fmla="*/ 26 w 60"/>
              <a:gd name="T27" fmla="*/ 21 h 116"/>
              <a:gd name="T28" fmla="*/ 22 w 60"/>
              <a:gd name="T29" fmla="*/ 28 h 116"/>
              <a:gd name="T30" fmla="*/ 27 w 60"/>
              <a:gd name="T31" fmla="*/ 52 h 116"/>
              <a:gd name="T32" fmla="*/ 49 w 60"/>
              <a:gd name="T33" fmla="*/ 34 h 116"/>
              <a:gd name="T34" fmla="*/ 52 w 60"/>
              <a:gd name="T35" fmla="*/ 3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16">
                <a:moveTo>
                  <a:pt x="52" y="33"/>
                </a:moveTo>
                <a:cubicBezTo>
                  <a:pt x="54" y="43"/>
                  <a:pt x="57" y="53"/>
                  <a:pt x="60" y="65"/>
                </a:cubicBezTo>
                <a:cubicBezTo>
                  <a:pt x="53" y="62"/>
                  <a:pt x="49" y="58"/>
                  <a:pt x="45" y="58"/>
                </a:cubicBezTo>
                <a:cubicBezTo>
                  <a:pt x="33" y="58"/>
                  <a:pt x="28" y="63"/>
                  <a:pt x="31" y="75"/>
                </a:cubicBezTo>
                <a:cubicBezTo>
                  <a:pt x="34" y="86"/>
                  <a:pt x="33" y="98"/>
                  <a:pt x="49" y="105"/>
                </a:cubicBezTo>
                <a:cubicBezTo>
                  <a:pt x="37" y="109"/>
                  <a:pt x="28" y="113"/>
                  <a:pt x="18" y="116"/>
                </a:cubicBezTo>
                <a:cubicBezTo>
                  <a:pt x="18" y="115"/>
                  <a:pt x="17" y="115"/>
                  <a:pt x="16" y="114"/>
                </a:cubicBezTo>
                <a:cubicBezTo>
                  <a:pt x="28" y="102"/>
                  <a:pt x="20" y="90"/>
                  <a:pt x="18" y="79"/>
                </a:cubicBezTo>
                <a:cubicBezTo>
                  <a:pt x="16" y="65"/>
                  <a:pt x="13" y="52"/>
                  <a:pt x="9" y="39"/>
                </a:cubicBezTo>
                <a:cubicBezTo>
                  <a:pt x="8" y="34"/>
                  <a:pt x="4" y="29"/>
                  <a:pt x="0" y="22"/>
                </a:cubicBezTo>
                <a:cubicBezTo>
                  <a:pt x="16" y="16"/>
                  <a:pt x="34" y="8"/>
                  <a:pt x="53" y="0"/>
                </a:cubicBezTo>
                <a:cubicBezTo>
                  <a:pt x="55" y="9"/>
                  <a:pt x="56" y="15"/>
                  <a:pt x="58" y="22"/>
                </a:cubicBezTo>
                <a:cubicBezTo>
                  <a:pt x="56" y="22"/>
                  <a:pt x="56" y="23"/>
                  <a:pt x="55" y="23"/>
                </a:cubicBezTo>
                <a:cubicBezTo>
                  <a:pt x="45" y="14"/>
                  <a:pt x="38" y="13"/>
                  <a:pt x="26" y="21"/>
                </a:cubicBezTo>
                <a:cubicBezTo>
                  <a:pt x="24" y="22"/>
                  <a:pt x="22" y="26"/>
                  <a:pt x="22" y="28"/>
                </a:cubicBezTo>
                <a:cubicBezTo>
                  <a:pt x="23" y="36"/>
                  <a:pt x="25" y="44"/>
                  <a:pt x="27" y="52"/>
                </a:cubicBezTo>
                <a:cubicBezTo>
                  <a:pt x="41" y="53"/>
                  <a:pt x="46" y="49"/>
                  <a:pt x="49" y="34"/>
                </a:cubicBezTo>
                <a:cubicBezTo>
                  <a:pt x="50" y="34"/>
                  <a:pt x="51" y="33"/>
                  <a:pt x="52" y="3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27" name="Freeform 32"/>
          <p:cNvSpPr/>
          <p:nvPr/>
        </p:nvSpPr>
        <p:spPr bwMode="auto">
          <a:xfrm>
            <a:off x="2318794" y="4799109"/>
            <a:ext cx="344267" cy="459022"/>
          </a:xfrm>
          <a:custGeom>
            <a:avLst/>
            <a:gdLst>
              <a:gd name="T0" fmla="*/ 37 w 86"/>
              <a:gd name="T1" fmla="*/ 0 h 114"/>
              <a:gd name="T2" fmla="*/ 54 w 86"/>
              <a:gd name="T3" fmla="*/ 20 h 114"/>
              <a:gd name="T4" fmla="*/ 52 w 86"/>
              <a:gd name="T5" fmla="*/ 23 h 114"/>
              <a:gd name="T6" fmla="*/ 44 w 86"/>
              <a:gd name="T7" fmla="*/ 21 h 114"/>
              <a:gd name="T8" fmla="*/ 23 w 86"/>
              <a:gd name="T9" fmla="*/ 30 h 114"/>
              <a:gd name="T10" fmla="*/ 47 w 86"/>
              <a:gd name="T11" fmla="*/ 95 h 114"/>
              <a:gd name="T12" fmla="*/ 67 w 86"/>
              <a:gd name="T13" fmla="*/ 87 h 114"/>
              <a:gd name="T14" fmla="*/ 74 w 86"/>
              <a:gd name="T15" fmla="*/ 65 h 114"/>
              <a:gd name="T16" fmla="*/ 79 w 86"/>
              <a:gd name="T17" fmla="*/ 52 h 114"/>
              <a:gd name="T18" fmla="*/ 82 w 86"/>
              <a:gd name="T19" fmla="*/ 54 h 114"/>
              <a:gd name="T20" fmla="*/ 59 w 86"/>
              <a:gd name="T21" fmla="*/ 108 h 114"/>
              <a:gd name="T22" fmla="*/ 30 w 86"/>
              <a:gd name="T23" fmla="*/ 106 h 114"/>
              <a:gd name="T24" fmla="*/ 15 w 86"/>
              <a:gd name="T25" fmla="*/ 28 h 114"/>
              <a:gd name="T26" fmla="*/ 37 w 86"/>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114">
                <a:moveTo>
                  <a:pt x="37" y="0"/>
                </a:moveTo>
                <a:cubicBezTo>
                  <a:pt x="43" y="8"/>
                  <a:pt x="49" y="14"/>
                  <a:pt x="54" y="20"/>
                </a:cubicBezTo>
                <a:cubicBezTo>
                  <a:pt x="54" y="21"/>
                  <a:pt x="53" y="22"/>
                  <a:pt x="52" y="23"/>
                </a:cubicBezTo>
                <a:cubicBezTo>
                  <a:pt x="50" y="22"/>
                  <a:pt x="47" y="22"/>
                  <a:pt x="44" y="21"/>
                </a:cubicBezTo>
                <a:cubicBezTo>
                  <a:pt x="35" y="19"/>
                  <a:pt x="28" y="22"/>
                  <a:pt x="23" y="30"/>
                </a:cubicBezTo>
                <a:cubicBezTo>
                  <a:pt x="10" y="52"/>
                  <a:pt x="23" y="87"/>
                  <a:pt x="47" y="95"/>
                </a:cubicBezTo>
                <a:cubicBezTo>
                  <a:pt x="56" y="98"/>
                  <a:pt x="63" y="95"/>
                  <a:pt x="67" y="87"/>
                </a:cubicBezTo>
                <a:cubicBezTo>
                  <a:pt x="70" y="80"/>
                  <a:pt x="72" y="72"/>
                  <a:pt x="74" y="65"/>
                </a:cubicBezTo>
                <a:cubicBezTo>
                  <a:pt x="76" y="61"/>
                  <a:pt x="77" y="57"/>
                  <a:pt x="79" y="52"/>
                </a:cubicBezTo>
                <a:cubicBezTo>
                  <a:pt x="80" y="53"/>
                  <a:pt x="82" y="54"/>
                  <a:pt x="82" y="54"/>
                </a:cubicBezTo>
                <a:cubicBezTo>
                  <a:pt x="86" y="73"/>
                  <a:pt x="75" y="98"/>
                  <a:pt x="59" y="108"/>
                </a:cubicBezTo>
                <a:cubicBezTo>
                  <a:pt x="50" y="114"/>
                  <a:pt x="39" y="113"/>
                  <a:pt x="30" y="106"/>
                </a:cubicBezTo>
                <a:cubicBezTo>
                  <a:pt x="7" y="89"/>
                  <a:pt x="0" y="54"/>
                  <a:pt x="15" y="28"/>
                </a:cubicBezTo>
                <a:cubicBezTo>
                  <a:pt x="21" y="19"/>
                  <a:pt x="29" y="10"/>
                  <a:pt x="37"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28" name="Freeform 33"/>
          <p:cNvSpPr>
            <a:spLocks noEditPoints="1"/>
          </p:cNvSpPr>
          <p:nvPr/>
        </p:nvSpPr>
        <p:spPr bwMode="auto">
          <a:xfrm>
            <a:off x="-1395107" y="5884069"/>
            <a:ext cx="271240" cy="441633"/>
          </a:xfrm>
          <a:custGeom>
            <a:avLst/>
            <a:gdLst>
              <a:gd name="T0" fmla="*/ 18 w 67"/>
              <a:gd name="T1" fmla="*/ 88 h 110"/>
              <a:gd name="T2" fmla="*/ 0 w 67"/>
              <a:gd name="T3" fmla="*/ 80 h 110"/>
              <a:gd name="T4" fmla="*/ 54 w 67"/>
              <a:gd name="T5" fmla="*/ 0 h 110"/>
              <a:gd name="T6" fmla="*/ 57 w 67"/>
              <a:gd name="T7" fmla="*/ 1 h 110"/>
              <a:gd name="T8" fmla="*/ 67 w 67"/>
              <a:gd name="T9" fmla="*/ 110 h 110"/>
              <a:gd name="T10" fmla="*/ 44 w 67"/>
              <a:gd name="T11" fmla="*/ 100 h 110"/>
              <a:gd name="T12" fmla="*/ 29 w 67"/>
              <a:gd name="T13" fmla="*/ 61 h 110"/>
              <a:gd name="T14" fmla="*/ 16 w 67"/>
              <a:gd name="T15" fmla="*/ 78 h 110"/>
              <a:gd name="T16" fmla="*/ 18 w 67"/>
              <a:gd name="T17" fmla="*/ 88 h 110"/>
              <a:gd name="T18" fmla="*/ 48 w 67"/>
              <a:gd name="T19" fmla="*/ 59 h 110"/>
              <a:gd name="T20" fmla="*/ 46 w 67"/>
              <a:gd name="T21" fmla="*/ 27 h 110"/>
              <a:gd name="T22" fmla="*/ 44 w 67"/>
              <a:gd name="T23" fmla="*/ 27 h 110"/>
              <a:gd name="T24" fmla="*/ 29 w 67"/>
              <a:gd name="T25" fmla="*/ 50 h 110"/>
              <a:gd name="T26" fmla="*/ 48 w 67"/>
              <a:gd name="T27"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110">
                <a:moveTo>
                  <a:pt x="18" y="88"/>
                </a:moveTo>
                <a:cubicBezTo>
                  <a:pt x="11" y="85"/>
                  <a:pt x="5" y="82"/>
                  <a:pt x="0" y="80"/>
                </a:cubicBezTo>
                <a:cubicBezTo>
                  <a:pt x="18" y="53"/>
                  <a:pt x="36" y="27"/>
                  <a:pt x="54" y="0"/>
                </a:cubicBezTo>
                <a:cubicBezTo>
                  <a:pt x="55" y="0"/>
                  <a:pt x="56" y="0"/>
                  <a:pt x="57" y="1"/>
                </a:cubicBezTo>
                <a:cubicBezTo>
                  <a:pt x="60" y="37"/>
                  <a:pt x="63" y="72"/>
                  <a:pt x="67" y="110"/>
                </a:cubicBezTo>
                <a:cubicBezTo>
                  <a:pt x="59" y="106"/>
                  <a:pt x="52" y="103"/>
                  <a:pt x="44" y="100"/>
                </a:cubicBezTo>
                <a:cubicBezTo>
                  <a:pt x="57" y="80"/>
                  <a:pt x="51" y="67"/>
                  <a:pt x="29" y="61"/>
                </a:cubicBezTo>
                <a:cubicBezTo>
                  <a:pt x="24" y="59"/>
                  <a:pt x="16" y="70"/>
                  <a:pt x="16" y="78"/>
                </a:cubicBezTo>
                <a:cubicBezTo>
                  <a:pt x="16" y="80"/>
                  <a:pt x="17" y="83"/>
                  <a:pt x="18" y="88"/>
                </a:cubicBezTo>
                <a:close/>
                <a:moveTo>
                  <a:pt x="48" y="59"/>
                </a:moveTo>
                <a:cubicBezTo>
                  <a:pt x="47" y="47"/>
                  <a:pt x="47" y="37"/>
                  <a:pt x="46" y="27"/>
                </a:cubicBezTo>
                <a:cubicBezTo>
                  <a:pt x="45" y="27"/>
                  <a:pt x="44" y="27"/>
                  <a:pt x="44" y="27"/>
                </a:cubicBezTo>
                <a:cubicBezTo>
                  <a:pt x="39" y="34"/>
                  <a:pt x="34" y="42"/>
                  <a:pt x="29" y="50"/>
                </a:cubicBezTo>
                <a:cubicBezTo>
                  <a:pt x="36" y="53"/>
                  <a:pt x="41" y="56"/>
                  <a:pt x="48" y="59"/>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29" name="Freeform 34"/>
          <p:cNvSpPr/>
          <p:nvPr/>
        </p:nvSpPr>
        <p:spPr bwMode="auto">
          <a:xfrm>
            <a:off x="-2859109" y="4319223"/>
            <a:ext cx="368608" cy="417292"/>
          </a:xfrm>
          <a:custGeom>
            <a:avLst/>
            <a:gdLst>
              <a:gd name="T0" fmla="*/ 87 w 91"/>
              <a:gd name="T1" fmla="*/ 69 h 104"/>
              <a:gd name="T2" fmla="*/ 74 w 91"/>
              <a:gd name="T3" fmla="*/ 79 h 104"/>
              <a:gd name="T4" fmla="*/ 71 w 91"/>
              <a:gd name="T5" fmla="*/ 77 h 104"/>
              <a:gd name="T6" fmla="*/ 76 w 91"/>
              <a:gd name="T7" fmla="*/ 63 h 104"/>
              <a:gd name="T8" fmla="*/ 70 w 91"/>
              <a:gd name="T9" fmla="*/ 28 h 104"/>
              <a:gd name="T10" fmla="*/ 52 w 91"/>
              <a:gd name="T11" fmla="*/ 22 h 104"/>
              <a:gd name="T12" fmla="*/ 21 w 91"/>
              <a:gd name="T13" fmla="*/ 55 h 104"/>
              <a:gd name="T14" fmla="*/ 38 w 91"/>
              <a:gd name="T15" fmla="*/ 97 h 104"/>
              <a:gd name="T16" fmla="*/ 43 w 91"/>
              <a:gd name="T17" fmla="*/ 103 h 104"/>
              <a:gd name="T18" fmla="*/ 35 w 91"/>
              <a:gd name="T19" fmla="*/ 103 h 104"/>
              <a:gd name="T20" fmla="*/ 32 w 91"/>
              <a:gd name="T21" fmla="*/ 10 h 104"/>
              <a:gd name="T22" fmla="*/ 73 w 91"/>
              <a:gd name="T23" fmla="*/ 18 h 104"/>
              <a:gd name="T24" fmla="*/ 90 w 91"/>
              <a:gd name="T25" fmla="*/ 59 h 104"/>
              <a:gd name="T26" fmla="*/ 87 w 91"/>
              <a:gd name="T27" fmla="*/ 69 h 104"/>
              <a:gd name="T28" fmla="*/ 87 w 91"/>
              <a:gd name="T29" fmla="*/ 6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104">
                <a:moveTo>
                  <a:pt x="87" y="69"/>
                </a:moveTo>
                <a:cubicBezTo>
                  <a:pt x="83" y="72"/>
                  <a:pt x="78" y="75"/>
                  <a:pt x="74" y="79"/>
                </a:cubicBezTo>
                <a:cubicBezTo>
                  <a:pt x="73" y="78"/>
                  <a:pt x="72" y="78"/>
                  <a:pt x="71" y="77"/>
                </a:cubicBezTo>
                <a:cubicBezTo>
                  <a:pt x="73" y="73"/>
                  <a:pt x="74" y="68"/>
                  <a:pt x="76" y="63"/>
                </a:cubicBezTo>
                <a:cubicBezTo>
                  <a:pt x="81" y="50"/>
                  <a:pt x="80" y="37"/>
                  <a:pt x="70" y="28"/>
                </a:cubicBezTo>
                <a:cubicBezTo>
                  <a:pt x="66" y="24"/>
                  <a:pt x="58" y="21"/>
                  <a:pt x="52" y="22"/>
                </a:cubicBezTo>
                <a:cubicBezTo>
                  <a:pt x="37" y="24"/>
                  <a:pt x="23" y="40"/>
                  <a:pt x="21" y="55"/>
                </a:cubicBezTo>
                <a:cubicBezTo>
                  <a:pt x="18" y="72"/>
                  <a:pt x="23" y="87"/>
                  <a:pt x="38" y="97"/>
                </a:cubicBezTo>
                <a:cubicBezTo>
                  <a:pt x="40" y="98"/>
                  <a:pt x="41" y="101"/>
                  <a:pt x="43" y="103"/>
                </a:cubicBezTo>
                <a:cubicBezTo>
                  <a:pt x="40" y="103"/>
                  <a:pt x="37" y="104"/>
                  <a:pt x="35" y="103"/>
                </a:cubicBezTo>
                <a:cubicBezTo>
                  <a:pt x="2" y="84"/>
                  <a:pt x="0" y="31"/>
                  <a:pt x="32" y="10"/>
                </a:cubicBezTo>
                <a:cubicBezTo>
                  <a:pt x="48" y="0"/>
                  <a:pt x="64" y="2"/>
                  <a:pt x="73" y="18"/>
                </a:cubicBezTo>
                <a:cubicBezTo>
                  <a:pt x="81" y="31"/>
                  <a:pt x="85" y="45"/>
                  <a:pt x="90" y="59"/>
                </a:cubicBezTo>
                <a:cubicBezTo>
                  <a:pt x="91" y="61"/>
                  <a:pt x="88" y="65"/>
                  <a:pt x="87" y="69"/>
                </a:cubicBezTo>
                <a:cubicBezTo>
                  <a:pt x="87" y="69"/>
                  <a:pt x="87" y="69"/>
                  <a:pt x="87" y="69"/>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30" name="Freeform 35"/>
          <p:cNvSpPr/>
          <p:nvPr/>
        </p:nvSpPr>
        <p:spPr bwMode="auto">
          <a:xfrm>
            <a:off x="-1116912" y="5974483"/>
            <a:ext cx="306015" cy="424247"/>
          </a:xfrm>
          <a:custGeom>
            <a:avLst/>
            <a:gdLst>
              <a:gd name="T0" fmla="*/ 63 w 76"/>
              <a:gd name="T1" fmla="*/ 90 h 106"/>
              <a:gd name="T2" fmla="*/ 48 w 76"/>
              <a:gd name="T3" fmla="*/ 103 h 106"/>
              <a:gd name="T4" fmla="*/ 12 w 76"/>
              <a:gd name="T5" fmla="*/ 86 h 106"/>
              <a:gd name="T6" fmla="*/ 19 w 76"/>
              <a:gd name="T7" fmla="*/ 14 h 106"/>
              <a:gd name="T8" fmla="*/ 51 w 76"/>
              <a:gd name="T9" fmla="*/ 5 h 106"/>
              <a:gd name="T10" fmla="*/ 71 w 76"/>
              <a:gd name="T11" fmla="*/ 14 h 106"/>
              <a:gd name="T12" fmla="*/ 76 w 76"/>
              <a:gd name="T13" fmla="*/ 22 h 106"/>
              <a:gd name="T14" fmla="*/ 72 w 76"/>
              <a:gd name="T15" fmla="*/ 45 h 106"/>
              <a:gd name="T16" fmla="*/ 70 w 76"/>
              <a:gd name="T17" fmla="*/ 46 h 106"/>
              <a:gd name="T18" fmla="*/ 66 w 76"/>
              <a:gd name="T19" fmla="*/ 36 h 106"/>
              <a:gd name="T20" fmla="*/ 61 w 76"/>
              <a:gd name="T21" fmla="*/ 21 h 106"/>
              <a:gd name="T22" fmla="*/ 33 w 76"/>
              <a:gd name="T23" fmla="*/ 19 h 106"/>
              <a:gd name="T24" fmla="*/ 25 w 76"/>
              <a:gd name="T25" fmla="*/ 83 h 106"/>
              <a:gd name="T26" fmla="*/ 53 w 76"/>
              <a:gd name="T27" fmla="*/ 94 h 106"/>
              <a:gd name="T28" fmla="*/ 63 w 76"/>
              <a:gd name="T29"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6">
                <a:moveTo>
                  <a:pt x="63" y="90"/>
                </a:moveTo>
                <a:cubicBezTo>
                  <a:pt x="61" y="100"/>
                  <a:pt x="55" y="102"/>
                  <a:pt x="48" y="103"/>
                </a:cubicBezTo>
                <a:cubicBezTo>
                  <a:pt x="34" y="106"/>
                  <a:pt x="19" y="98"/>
                  <a:pt x="12" y="86"/>
                </a:cubicBezTo>
                <a:cubicBezTo>
                  <a:pt x="0" y="64"/>
                  <a:pt x="2" y="34"/>
                  <a:pt x="19" y="14"/>
                </a:cubicBezTo>
                <a:cubicBezTo>
                  <a:pt x="27" y="4"/>
                  <a:pt x="39" y="0"/>
                  <a:pt x="51" y="5"/>
                </a:cubicBezTo>
                <a:cubicBezTo>
                  <a:pt x="58" y="7"/>
                  <a:pt x="65" y="10"/>
                  <a:pt x="71" y="14"/>
                </a:cubicBezTo>
                <a:cubicBezTo>
                  <a:pt x="74" y="15"/>
                  <a:pt x="76" y="19"/>
                  <a:pt x="76" y="22"/>
                </a:cubicBezTo>
                <a:cubicBezTo>
                  <a:pt x="75" y="30"/>
                  <a:pt x="74" y="37"/>
                  <a:pt x="72" y="45"/>
                </a:cubicBezTo>
                <a:cubicBezTo>
                  <a:pt x="72" y="45"/>
                  <a:pt x="71" y="45"/>
                  <a:pt x="70" y="46"/>
                </a:cubicBezTo>
                <a:cubicBezTo>
                  <a:pt x="69" y="42"/>
                  <a:pt x="67" y="39"/>
                  <a:pt x="66" y="36"/>
                </a:cubicBezTo>
                <a:cubicBezTo>
                  <a:pt x="64" y="31"/>
                  <a:pt x="63" y="26"/>
                  <a:pt x="61" y="21"/>
                </a:cubicBezTo>
                <a:cubicBezTo>
                  <a:pt x="55" y="11"/>
                  <a:pt x="42" y="10"/>
                  <a:pt x="33" y="19"/>
                </a:cubicBezTo>
                <a:cubicBezTo>
                  <a:pt x="19" y="34"/>
                  <a:pt x="15" y="64"/>
                  <a:pt x="25" y="83"/>
                </a:cubicBezTo>
                <a:cubicBezTo>
                  <a:pt x="30" y="94"/>
                  <a:pt x="41" y="98"/>
                  <a:pt x="53" y="94"/>
                </a:cubicBezTo>
                <a:cubicBezTo>
                  <a:pt x="56" y="93"/>
                  <a:pt x="59" y="92"/>
                  <a:pt x="63" y="9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31" name="Freeform 36"/>
          <p:cNvSpPr/>
          <p:nvPr/>
        </p:nvSpPr>
        <p:spPr bwMode="auto">
          <a:xfrm>
            <a:off x="1612874" y="671394"/>
            <a:ext cx="125187" cy="184304"/>
          </a:xfrm>
          <a:custGeom>
            <a:avLst/>
            <a:gdLst>
              <a:gd name="T0" fmla="*/ 30 w 31"/>
              <a:gd name="T1" fmla="*/ 0 h 46"/>
              <a:gd name="T2" fmla="*/ 24 w 31"/>
              <a:gd name="T3" fmla="*/ 41 h 46"/>
              <a:gd name="T4" fmla="*/ 10 w 31"/>
              <a:gd name="T5" fmla="*/ 43 h 46"/>
              <a:gd name="T6" fmla="*/ 3 w 31"/>
              <a:gd name="T7" fmla="*/ 26 h 46"/>
              <a:gd name="T8" fmla="*/ 30 w 31"/>
              <a:gd name="T9" fmla="*/ 0 h 46"/>
            </a:gdLst>
            <a:ahLst/>
            <a:cxnLst>
              <a:cxn ang="0">
                <a:pos x="T0" y="T1"/>
              </a:cxn>
              <a:cxn ang="0">
                <a:pos x="T2" y="T3"/>
              </a:cxn>
              <a:cxn ang="0">
                <a:pos x="T4" y="T5"/>
              </a:cxn>
              <a:cxn ang="0">
                <a:pos x="T6" y="T7"/>
              </a:cxn>
              <a:cxn ang="0">
                <a:pos x="T8" y="T9"/>
              </a:cxn>
            </a:cxnLst>
            <a:rect l="0" t="0" r="r" b="b"/>
            <a:pathLst>
              <a:path w="31" h="46">
                <a:moveTo>
                  <a:pt x="30" y="0"/>
                </a:moveTo>
                <a:cubicBezTo>
                  <a:pt x="31" y="16"/>
                  <a:pt x="29" y="29"/>
                  <a:pt x="24" y="41"/>
                </a:cubicBezTo>
                <a:cubicBezTo>
                  <a:pt x="22" y="46"/>
                  <a:pt x="15" y="46"/>
                  <a:pt x="10" y="43"/>
                </a:cubicBezTo>
                <a:cubicBezTo>
                  <a:pt x="3" y="39"/>
                  <a:pt x="0" y="33"/>
                  <a:pt x="3" y="26"/>
                </a:cubicBezTo>
                <a:cubicBezTo>
                  <a:pt x="8" y="14"/>
                  <a:pt x="17" y="7"/>
                  <a:pt x="30"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32" name="Freeform 37"/>
          <p:cNvSpPr/>
          <p:nvPr/>
        </p:nvSpPr>
        <p:spPr bwMode="auto">
          <a:xfrm>
            <a:off x="2843886" y="2079754"/>
            <a:ext cx="111277" cy="139097"/>
          </a:xfrm>
          <a:custGeom>
            <a:avLst/>
            <a:gdLst>
              <a:gd name="T0" fmla="*/ 19 w 27"/>
              <a:gd name="T1" fmla="*/ 0 h 35"/>
              <a:gd name="T2" fmla="*/ 26 w 27"/>
              <a:gd name="T3" fmla="*/ 22 h 35"/>
              <a:gd name="T4" fmla="*/ 22 w 27"/>
              <a:gd name="T5" fmla="*/ 33 h 35"/>
              <a:gd name="T6" fmla="*/ 11 w 27"/>
              <a:gd name="T7" fmla="*/ 32 h 35"/>
              <a:gd name="T8" fmla="*/ 1 w 27"/>
              <a:gd name="T9" fmla="*/ 24 h 35"/>
              <a:gd name="T10" fmla="*/ 2 w 27"/>
              <a:gd name="T11" fmla="*/ 15 h 35"/>
              <a:gd name="T12" fmla="*/ 19 w 2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27" h="35">
                <a:moveTo>
                  <a:pt x="19" y="0"/>
                </a:moveTo>
                <a:cubicBezTo>
                  <a:pt x="22" y="7"/>
                  <a:pt x="25" y="15"/>
                  <a:pt x="26" y="22"/>
                </a:cubicBezTo>
                <a:cubicBezTo>
                  <a:pt x="27" y="26"/>
                  <a:pt x="25" y="31"/>
                  <a:pt x="22" y="33"/>
                </a:cubicBezTo>
                <a:cubicBezTo>
                  <a:pt x="20" y="35"/>
                  <a:pt x="14" y="33"/>
                  <a:pt x="11" y="32"/>
                </a:cubicBezTo>
                <a:cubicBezTo>
                  <a:pt x="7" y="30"/>
                  <a:pt x="3" y="28"/>
                  <a:pt x="1" y="24"/>
                </a:cubicBezTo>
                <a:cubicBezTo>
                  <a:pt x="0" y="22"/>
                  <a:pt x="0" y="17"/>
                  <a:pt x="2" y="15"/>
                </a:cubicBezTo>
                <a:cubicBezTo>
                  <a:pt x="7" y="10"/>
                  <a:pt x="13" y="6"/>
                  <a:pt x="19"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33" name="Freeform 38"/>
          <p:cNvSpPr/>
          <p:nvPr/>
        </p:nvSpPr>
        <p:spPr bwMode="auto">
          <a:xfrm>
            <a:off x="1790224" y="789626"/>
            <a:ext cx="153007" cy="107800"/>
          </a:xfrm>
          <a:custGeom>
            <a:avLst/>
            <a:gdLst>
              <a:gd name="T0" fmla="*/ 12 w 38"/>
              <a:gd name="T1" fmla="*/ 0 h 26"/>
              <a:gd name="T2" fmla="*/ 38 w 38"/>
              <a:gd name="T3" fmla="*/ 25 h 26"/>
              <a:gd name="T4" fmla="*/ 4 w 38"/>
              <a:gd name="T5" fmla="*/ 25 h 26"/>
              <a:gd name="T6" fmla="*/ 1 w 38"/>
              <a:gd name="T7" fmla="*/ 14 h 26"/>
              <a:gd name="T8" fmla="*/ 8 w 38"/>
              <a:gd name="T9" fmla="*/ 0 h 26"/>
              <a:gd name="T10" fmla="*/ 12 w 38"/>
              <a:gd name="T11" fmla="*/ 0 h 26"/>
            </a:gdLst>
            <a:ahLst/>
            <a:cxnLst>
              <a:cxn ang="0">
                <a:pos x="T0" y="T1"/>
              </a:cxn>
              <a:cxn ang="0">
                <a:pos x="T2" y="T3"/>
              </a:cxn>
              <a:cxn ang="0">
                <a:pos x="T4" y="T5"/>
              </a:cxn>
              <a:cxn ang="0">
                <a:pos x="T6" y="T7"/>
              </a:cxn>
              <a:cxn ang="0">
                <a:pos x="T8" y="T9"/>
              </a:cxn>
              <a:cxn ang="0">
                <a:pos x="T10" y="T11"/>
              </a:cxn>
            </a:cxnLst>
            <a:rect l="0" t="0" r="r" b="b"/>
            <a:pathLst>
              <a:path w="38" h="26">
                <a:moveTo>
                  <a:pt x="12" y="0"/>
                </a:moveTo>
                <a:cubicBezTo>
                  <a:pt x="10" y="19"/>
                  <a:pt x="31" y="13"/>
                  <a:pt x="38" y="25"/>
                </a:cubicBezTo>
                <a:cubicBezTo>
                  <a:pt x="26" y="25"/>
                  <a:pt x="15" y="26"/>
                  <a:pt x="4" y="25"/>
                </a:cubicBezTo>
                <a:cubicBezTo>
                  <a:pt x="3" y="24"/>
                  <a:pt x="0" y="17"/>
                  <a:pt x="1" y="14"/>
                </a:cubicBezTo>
                <a:cubicBezTo>
                  <a:pt x="2" y="9"/>
                  <a:pt x="6" y="5"/>
                  <a:pt x="8" y="0"/>
                </a:cubicBezTo>
                <a:cubicBezTo>
                  <a:pt x="10" y="0"/>
                  <a:pt x="11" y="0"/>
                  <a:pt x="12"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34" name="Freeform 44"/>
          <p:cNvSpPr/>
          <p:nvPr/>
        </p:nvSpPr>
        <p:spPr bwMode="auto">
          <a:xfrm>
            <a:off x="82802" y="427973"/>
            <a:ext cx="52162" cy="177349"/>
          </a:xfrm>
          <a:custGeom>
            <a:avLst/>
            <a:gdLst>
              <a:gd name="T0" fmla="*/ 11 w 13"/>
              <a:gd name="T1" fmla="*/ 0 h 44"/>
              <a:gd name="T2" fmla="*/ 11 w 13"/>
              <a:gd name="T3" fmla="*/ 34 h 44"/>
              <a:gd name="T4" fmla="*/ 2 w 13"/>
              <a:gd name="T5" fmla="*/ 44 h 44"/>
              <a:gd name="T6" fmla="*/ 0 w 13"/>
              <a:gd name="T7" fmla="*/ 42 h 44"/>
              <a:gd name="T8" fmla="*/ 5 w 13"/>
              <a:gd name="T9" fmla="*/ 34 h 44"/>
              <a:gd name="T10" fmla="*/ 8 w 13"/>
              <a:gd name="T11" fmla="*/ 11 h 44"/>
              <a:gd name="T12" fmla="*/ 7 w 13"/>
              <a:gd name="T13" fmla="*/ 0 h 44"/>
              <a:gd name="T14" fmla="*/ 11 w 13"/>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44">
                <a:moveTo>
                  <a:pt x="11" y="0"/>
                </a:moveTo>
                <a:cubicBezTo>
                  <a:pt x="11" y="12"/>
                  <a:pt x="12" y="23"/>
                  <a:pt x="11" y="34"/>
                </a:cubicBezTo>
                <a:cubicBezTo>
                  <a:pt x="10" y="38"/>
                  <a:pt x="5" y="40"/>
                  <a:pt x="2" y="44"/>
                </a:cubicBezTo>
                <a:cubicBezTo>
                  <a:pt x="1" y="43"/>
                  <a:pt x="1" y="42"/>
                  <a:pt x="0" y="42"/>
                </a:cubicBezTo>
                <a:cubicBezTo>
                  <a:pt x="1" y="39"/>
                  <a:pt x="3" y="37"/>
                  <a:pt x="5" y="34"/>
                </a:cubicBezTo>
                <a:cubicBezTo>
                  <a:pt x="10" y="27"/>
                  <a:pt x="13" y="20"/>
                  <a:pt x="8" y="11"/>
                </a:cubicBezTo>
                <a:cubicBezTo>
                  <a:pt x="7" y="8"/>
                  <a:pt x="8" y="4"/>
                  <a:pt x="7" y="0"/>
                </a:cubicBezTo>
                <a:cubicBezTo>
                  <a:pt x="9" y="0"/>
                  <a:pt x="10" y="0"/>
                  <a:pt x="11"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35" name="Freeform 49"/>
          <p:cNvSpPr>
            <a:spLocks noEditPoints="1"/>
          </p:cNvSpPr>
          <p:nvPr/>
        </p:nvSpPr>
        <p:spPr bwMode="auto">
          <a:xfrm>
            <a:off x="-2299241" y="1144326"/>
            <a:ext cx="4607604" cy="4590216"/>
          </a:xfrm>
          <a:custGeom>
            <a:avLst/>
            <a:gdLst>
              <a:gd name="T0" fmla="*/ 557 w 1143"/>
              <a:gd name="T1" fmla="*/ 1136 h 1141"/>
              <a:gd name="T2" fmla="*/ 3 w 1143"/>
              <a:gd name="T3" fmla="*/ 566 h 1141"/>
              <a:gd name="T4" fmla="*/ 586 w 1143"/>
              <a:gd name="T5" fmla="*/ 9 h 1141"/>
              <a:gd name="T6" fmla="*/ 1135 w 1143"/>
              <a:gd name="T7" fmla="*/ 587 h 1141"/>
              <a:gd name="T8" fmla="*/ 557 w 1143"/>
              <a:gd name="T9" fmla="*/ 1136 h 1141"/>
              <a:gd name="T10" fmla="*/ 1088 w 1143"/>
              <a:gd name="T11" fmla="*/ 392 h 1141"/>
              <a:gd name="T12" fmla="*/ 1085 w 1143"/>
              <a:gd name="T13" fmla="*/ 389 h 1141"/>
              <a:gd name="T14" fmla="*/ 951 w 1143"/>
              <a:gd name="T15" fmla="*/ 290 h 1141"/>
              <a:gd name="T16" fmla="*/ 932 w 1143"/>
              <a:gd name="T17" fmla="*/ 286 h 1141"/>
              <a:gd name="T18" fmla="*/ 727 w 1143"/>
              <a:gd name="T19" fmla="*/ 331 h 1141"/>
              <a:gd name="T20" fmla="*/ 699 w 1143"/>
              <a:gd name="T21" fmla="*/ 336 h 1141"/>
              <a:gd name="T22" fmla="*/ 703 w 1143"/>
              <a:gd name="T23" fmla="*/ 325 h 1141"/>
              <a:gd name="T24" fmla="*/ 754 w 1143"/>
              <a:gd name="T25" fmla="*/ 205 h 1141"/>
              <a:gd name="T26" fmla="*/ 753 w 1143"/>
              <a:gd name="T27" fmla="*/ 183 h 1141"/>
              <a:gd name="T28" fmla="*/ 677 w 1143"/>
              <a:gd name="T29" fmla="*/ 44 h 1141"/>
              <a:gd name="T30" fmla="*/ 659 w 1143"/>
              <a:gd name="T31" fmla="*/ 37 h 1141"/>
              <a:gd name="T32" fmla="*/ 519 w 1143"/>
              <a:gd name="T33" fmla="*/ 97 h 1141"/>
              <a:gd name="T34" fmla="*/ 500 w 1143"/>
              <a:gd name="T35" fmla="*/ 117 h 1141"/>
              <a:gd name="T36" fmla="*/ 444 w 1143"/>
              <a:gd name="T37" fmla="*/ 293 h 1141"/>
              <a:gd name="T38" fmla="*/ 428 w 1143"/>
              <a:gd name="T39" fmla="*/ 341 h 1141"/>
              <a:gd name="T40" fmla="*/ 420 w 1143"/>
              <a:gd name="T41" fmla="*/ 332 h 1141"/>
              <a:gd name="T42" fmla="*/ 343 w 1143"/>
              <a:gd name="T43" fmla="*/ 231 h 1141"/>
              <a:gd name="T44" fmla="*/ 319 w 1143"/>
              <a:gd name="T45" fmla="*/ 218 h 1141"/>
              <a:gd name="T46" fmla="*/ 166 w 1143"/>
              <a:gd name="T47" fmla="*/ 215 h 1141"/>
              <a:gd name="T48" fmla="*/ 148 w 1143"/>
              <a:gd name="T49" fmla="*/ 230 h 1141"/>
              <a:gd name="T50" fmla="*/ 146 w 1143"/>
              <a:gd name="T51" fmla="*/ 240 h 1141"/>
              <a:gd name="T52" fmla="*/ 130 w 1143"/>
              <a:gd name="T53" fmla="*/ 375 h 1141"/>
              <a:gd name="T54" fmla="*/ 139 w 1143"/>
              <a:gd name="T55" fmla="*/ 405 h 1141"/>
              <a:gd name="T56" fmla="*/ 288 w 1143"/>
              <a:gd name="T57" fmla="*/ 568 h 1141"/>
              <a:gd name="T58" fmla="*/ 296 w 1143"/>
              <a:gd name="T59" fmla="*/ 577 h 1141"/>
              <a:gd name="T60" fmla="*/ 286 w 1143"/>
              <a:gd name="T61" fmla="*/ 579 h 1141"/>
              <a:gd name="T62" fmla="*/ 165 w 1143"/>
              <a:gd name="T63" fmla="*/ 594 h 1141"/>
              <a:gd name="T64" fmla="*/ 129 w 1143"/>
              <a:gd name="T65" fmla="*/ 617 h 1141"/>
              <a:gd name="T66" fmla="*/ 84 w 1143"/>
              <a:gd name="T67" fmla="*/ 692 h 1141"/>
              <a:gd name="T68" fmla="*/ 47 w 1143"/>
              <a:gd name="T69" fmla="*/ 753 h 1141"/>
              <a:gd name="T70" fmla="*/ 50 w 1143"/>
              <a:gd name="T71" fmla="*/ 756 h 1141"/>
              <a:gd name="T72" fmla="*/ 182 w 1143"/>
              <a:gd name="T73" fmla="*/ 855 h 1141"/>
              <a:gd name="T74" fmla="*/ 201 w 1143"/>
              <a:gd name="T75" fmla="*/ 859 h 1141"/>
              <a:gd name="T76" fmla="*/ 400 w 1143"/>
              <a:gd name="T77" fmla="*/ 816 h 1141"/>
              <a:gd name="T78" fmla="*/ 436 w 1143"/>
              <a:gd name="T79" fmla="*/ 809 h 1141"/>
              <a:gd name="T80" fmla="*/ 430 w 1143"/>
              <a:gd name="T81" fmla="*/ 825 h 1141"/>
              <a:gd name="T82" fmla="*/ 383 w 1143"/>
              <a:gd name="T83" fmla="*/ 937 h 1141"/>
              <a:gd name="T84" fmla="*/ 384 w 1143"/>
              <a:gd name="T85" fmla="*/ 967 h 1141"/>
              <a:gd name="T86" fmla="*/ 458 w 1143"/>
              <a:gd name="T87" fmla="*/ 1103 h 1141"/>
              <a:gd name="T88" fmla="*/ 475 w 1143"/>
              <a:gd name="T89" fmla="*/ 1109 h 1141"/>
              <a:gd name="T90" fmla="*/ 615 w 1143"/>
              <a:gd name="T91" fmla="*/ 1049 h 1141"/>
              <a:gd name="T92" fmla="*/ 636 w 1143"/>
              <a:gd name="T93" fmla="*/ 1027 h 1141"/>
              <a:gd name="T94" fmla="*/ 701 w 1143"/>
              <a:gd name="T95" fmla="*/ 821 h 1141"/>
              <a:gd name="T96" fmla="*/ 707 w 1143"/>
              <a:gd name="T97" fmla="*/ 805 h 1141"/>
              <a:gd name="T98" fmla="*/ 713 w 1143"/>
              <a:gd name="T99" fmla="*/ 812 h 1141"/>
              <a:gd name="T100" fmla="*/ 793 w 1143"/>
              <a:gd name="T101" fmla="*/ 916 h 1141"/>
              <a:gd name="T102" fmla="*/ 816 w 1143"/>
              <a:gd name="T103" fmla="*/ 929 h 1141"/>
              <a:gd name="T104" fmla="*/ 975 w 1143"/>
              <a:gd name="T105" fmla="*/ 932 h 1141"/>
              <a:gd name="T106" fmla="*/ 987 w 1143"/>
              <a:gd name="T107" fmla="*/ 921 h 1141"/>
              <a:gd name="T108" fmla="*/ 1006 w 1143"/>
              <a:gd name="T109" fmla="*/ 768 h 1141"/>
              <a:gd name="T110" fmla="*/ 998 w 1143"/>
              <a:gd name="T111" fmla="*/ 744 h 1141"/>
              <a:gd name="T112" fmla="*/ 867 w 1143"/>
              <a:gd name="T113" fmla="*/ 600 h 1141"/>
              <a:gd name="T114" fmla="*/ 839 w 1143"/>
              <a:gd name="T115" fmla="*/ 569 h 1141"/>
              <a:gd name="T116" fmla="*/ 845 w 1143"/>
              <a:gd name="T117" fmla="*/ 567 h 1141"/>
              <a:gd name="T118" fmla="*/ 978 w 1143"/>
              <a:gd name="T119" fmla="*/ 550 h 1141"/>
              <a:gd name="T120" fmla="*/ 1000 w 1143"/>
              <a:gd name="T121" fmla="*/ 536 h 1141"/>
              <a:gd name="T122" fmla="*/ 1019 w 1143"/>
              <a:gd name="T123" fmla="*/ 505 h 1141"/>
              <a:gd name="T124" fmla="*/ 1088 w 1143"/>
              <a:gd name="T125" fmla="*/ 392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3" h="1141">
                <a:moveTo>
                  <a:pt x="557" y="1136"/>
                </a:moveTo>
                <a:cubicBezTo>
                  <a:pt x="245" y="1129"/>
                  <a:pt x="0" y="873"/>
                  <a:pt x="3" y="566"/>
                </a:cubicBezTo>
                <a:cubicBezTo>
                  <a:pt x="6" y="251"/>
                  <a:pt x="272" y="0"/>
                  <a:pt x="586" y="9"/>
                </a:cubicBezTo>
                <a:cubicBezTo>
                  <a:pt x="891" y="18"/>
                  <a:pt x="1143" y="272"/>
                  <a:pt x="1135" y="587"/>
                </a:cubicBezTo>
                <a:cubicBezTo>
                  <a:pt x="1128" y="892"/>
                  <a:pt x="873" y="1141"/>
                  <a:pt x="557" y="1136"/>
                </a:cubicBezTo>
                <a:close/>
                <a:moveTo>
                  <a:pt x="1088" y="392"/>
                </a:moveTo>
                <a:cubicBezTo>
                  <a:pt x="1087" y="391"/>
                  <a:pt x="1086" y="390"/>
                  <a:pt x="1085" y="389"/>
                </a:cubicBezTo>
                <a:cubicBezTo>
                  <a:pt x="1041" y="356"/>
                  <a:pt x="996" y="322"/>
                  <a:pt x="951" y="290"/>
                </a:cubicBezTo>
                <a:cubicBezTo>
                  <a:pt x="947" y="286"/>
                  <a:pt x="938" y="285"/>
                  <a:pt x="932" y="286"/>
                </a:cubicBezTo>
                <a:cubicBezTo>
                  <a:pt x="864" y="301"/>
                  <a:pt x="796" y="316"/>
                  <a:pt x="727" y="331"/>
                </a:cubicBezTo>
                <a:cubicBezTo>
                  <a:pt x="719" y="333"/>
                  <a:pt x="710" y="334"/>
                  <a:pt x="699" y="336"/>
                </a:cubicBezTo>
                <a:cubicBezTo>
                  <a:pt x="701" y="331"/>
                  <a:pt x="702" y="328"/>
                  <a:pt x="703" y="325"/>
                </a:cubicBezTo>
                <a:cubicBezTo>
                  <a:pt x="720" y="285"/>
                  <a:pt x="737" y="245"/>
                  <a:pt x="754" y="205"/>
                </a:cubicBezTo>
                <a:cubicBezTo>
                  <a:pt x="757" y="197"/>
                  <a:pt x="757" y="191"/>
                  <a:pt x="753" y="183"/>
                </a:cubicBezTo>
                <a:cubicBezTo>
                  <a:pt x="727" y="137"/>
                  <a:pt x="702" y="90"/>
                  <a:pt x="677" y="44"/>
                </a:cubicBezTo>
                <a:cubicBezTo>
                  <a:pt x="671" y="32"/>
                  <a:pt x="671" y="32"/>
                  <a:pt x="659" y="37"/>
                </a:cubicBezTo>
                <a:cubicBezTo>
                  <a:pt x="612" y="57"/>
                  <a:pt x="565" y="77"/>
                  <a:pt x="519" y="97"/>
                </a:cubicBezTo>
                <a:cubicBezTo>
                  <a:pt x="509" y="101"/>
                  <a:pt x="503" y="107"/>
                  <a:pt x="500" y="117"/>
                </a:cubicBezTo>
                <a:cubicBezTo>
                  <a:pt x="481" y="176"/>
                  <a:pt x="463" y="235"/>
                  <a:pt x="444" y="293"/>
                </a:cubicBezTo>
                <a:cubicBezTo>
                  <a:pt x="439" y="309"/>
                  <a:pt x="434" y="324"/>
                  <a:pt x="428" y="341"/>
                </a:cubicBezTo>
                <a:cubicBezTo>
                  <a:pt x="425" y="337"/>
                  <a:pt x="423" y="335"/>
                  <a:pt x="420" y="332"/>
                </a:cubicBezTo>
                <a:cubicBezTo>
                  <a:pt x="395" y="298"/>
                  <a:pt x="368" y="265"/>
                  <a:pt x="343" y="231"/>
                </a:cubicBezTo>
                <a:cubicBezTo>
                  <a:pt x="337" y="222"/>
                  <a:pt x="330" y="218"/>
                  <a:pt x="319" y="218"/>
                </a:cubicBezTo>
                <a:cubicBezTo>
                  <a:pt x="268" y="217"/>
                  <a:pt x="217" y="216"/>
                  <a:pt x="166" y="215"/>
                </a:cubicBezTo>
                <a:cubicBezTo>
                  <a:pt x="150" y="215"/>
                  <a:pt x="150" y="215"/>
                  <a:pt x="148" y="230"/>
                </a:cubicBezTo>
                <a:cubicBezTo>
                  <a:pt x="147" y="233"/>
                  <a:pt x="147" y="237"/>
                  <a:pt x="146" y="240"/>
                </a:cubicBezTo>
                <a:cubicBezTo>
                  <a:pt x="141" y="285"/>
                  <a:pt x="136" y="330"/>
                  <a:pt x="130" y="375"/>
                </a:cubicBezTo>
                <a:cubicBezTo>
                  <a:pt x="128" y="387"/>
                  <a:pt x="131" y="396"/>
                  <a:pt x="139" y="405"/>
                </a:cubicBezTo>
                <a:cubicBezTo>
                  <a:pt x="189" y="459"/>
                  <a:pt x="239" y="514"/>
                  <a:pt x="288" y="568"/>
                </a:cubicBezTo>
                <a:cubicBezTo>
                  <a:pt x="291" y="571"/>
                  <a:pt x="293" y="573"/>
                  <a:pt x="296" y="577"/>
                </a:cubicBezTo>
                <a:cubicBezTo>
                  <a:pt x="292" y="578"/>
                  <a:pt x="289" y="579"/>
                  <a:pt x="286" y="579"/>
                </a:cubicBezTo>
                <a:cubicBezTo>
                  <a:pt x="246" y="584"/>
                  <a:pt x="206" y="590"/>
                  <a:pt x="165" y="594"/>
                </a:cubicBezTo>
                <a:cubicBezTo>
                  <a:pt x="149" y="596"/>
                  <a:pt x="138" y="603"/>
                  <a:pt x="129" y="617"/>
                </a:cubicBezTo>
                <a:cubicBezTo>
                  <a:pt x="115" y="643"/>
                  <a:pt x="99" y="667"/>
                  <a:pt x="84" y="692"/>
                </a:cubicBezTo>
                <a:cubicBezTo>
                  <a:pt x="72" y="713"/>
                  <a:pt x="60" y="733"/>
                  <a:pt x="47" y="753"/>
                </a:cubicBezTo>
                <a:cubicBezTo>
                  <a:pt x="49" y="755"/>
                  <a:pt x="49" y="756"/>
                  <a:pt x="50" y="756"/>
                </a:cubicBezTo>
                <a:cubicBezTo>
                  <a:pt x="94" y="789"/>
                  <a:pt x="138" y="823"/>
                  <a:pt x="182" y="855"/>
                </a:cubicBezTo>
                <a:cubicBezTo>
                  <a:pt x="187" y="859"/>
                  <a:pt x="195" y="861"/>
                  <a:pt x="201" y="859"/>
                </a:cubicBezTo>
                <a:cubicBezTo>
                  <a:pt x="268" y="845"/>
                  <a:pt x="334" y="831"/>
                  <a:pt x="400" y="816"/>
                </a:cubicBezTo>
                <a:cubicBezTo>
                  <a:pt x="411" y="814"/>
                  <a:pt x="423" y="812"/>
                  <a:pt x="436" y="809"/>
                </a:cubicBezTo>
                <a:cubicBezTo>
                  <a:pt x="433" y="815"/>
                  <a:pt x="432" y="820"/>
                  <a:pt x="430" y="825"/>
                </a:cubicBezTo>
                <a:cubicBezTo>
                  <a:pt x="414" y="862"/>
                  <a:pt x="399" y="900"/>
                  <a:pt x="383" y="937"/>
                </a:cubicBezTo>
                <a:cubicBezTo>
                  <a:pt x="378" y="948"/>
                  <a:pt x="378" y="957"/>
                  <a:pt x="384" y="967"/>
                </a:cubicBezTo>
                <a:cubicBezTo>
                  <a:pt x="409" y="1012"/>
                  <a:pt x="434" y="1058"/>
                  <a:pt x="458" y="1103"/>
                </a:cubicBezTo>
                <a:cubicBezTo>
                  <a:pt x="463" y="1112"/>
                  <a:pt x="467" y="1112"/>
                  <a:pt x="475" y="1109"/>
                </a:cubicBezTo>
                <a:cubicBezTo>
                  <a:pt x="522" y="1089"/>
                  <a:pt x="569" y="1069"/>
                  <a:pt x="615" y="1049"/>
                </a:cubicBezTo>
                <a:cubicBezTo>
                  <a:pt x="626" y="1045"/>
                  <a:pt x="632" y="1038"/>
                  <a:pt x="636" y="1027"/>
                </a:cubicBezTo>
                <a:cubicBezTo>
                  <a:pt x="657" y="958"/>
                  <a:pt x="679" y="889"/>
                  <a:pt x="701" y="821"/>
                </a:cubicBezTo>
                <a:cubicBezTo>
                  <a:pt x="703" y="816"/>
                  <a:pt x="705" y="811"/>
                  <a:pt x="707" y="805"/>
                </a:cubicBezTo>
                <a:cubicBezTo>
                  <a:pt x="710" y="808"/>
                  <a:pt x="711" y="810"/>
                  <a:pt x="713" y="812"/>
                </a:cubicBezTo>
                <a:cubicBezTo>
                  <a:pt x="740" y="847"/>
                  <a:pt x="766" y="881"/>
                  <a:pt x="793" y="916"/>
                </a:cubicBezTo>
                <a:cubicBezTo>
                  <a:pt x="799" y="925"/>
                  <a:pt x="806" y="928"/>
                  <a:pt x="816" y="929"/>
                </a:cubicBezTo>
                <a:cubicBezTo>
                  <a:pt x="869" y="929"/>
                  <a:pt x="922" y="930"/>
                  <a:pt x="975" y="932"/>
                </a:cubicBezTo>
                <a:cubicBezTo>
                  <a:pt x="983" y="932"/>
                  <a:pt x="986" y="929"/>
                  <a:pt x="987" y="921"/>
                </a:cubicBezTo>
                <a:cubicBezTo>
                  <a:pt x="993" y="870"/>
                  <a:pt x="999" y="819"/>
                  <a:pt x="1006" y="768"/>
                </a:cubicBezTo>
                <a:cubicBezTo>
                  <a:pt x="1007" y="759"/>
                  <a:pt x="1005" y="751"/>
                  <a:pt x="998" y="744"/>
                </a:cubicBezTo>
                <a:cubicBezTo>
                  <a:pt x="954" y="696"/>
                  <a:pt x="911" y="648"/>
                  <a:pt x="867" y="600"/>
                </a:cubicBezTo>
                <a:cubicBezTo>
                  <a:pt x="858" y="590"/>
                  <a:pt x="849" y="580"/>
                  <a:pt x="839" y="569"/>
                </a:cubicBezTo>
                <a:cubicBezTo>
                  <a:pt x="842" y="568"/>
                  <a:pt x="844" y="568"/>
                  <a:pt x="845" y="567"/>
                </a:cubicBezTo>
                <a:cubicBezTo>
                  <a:pt x="890" y="562"/>
                  <a:pt x="934" y="556"/>
                  <a:pt x="978" y="550"/>
                </a:cubicBezTo>
                <a:cubicBezTo>
                  <a:pt x="988" y="549"/>
                  <a:pt x="996" y="545"/>
                  <a:pt x="1000" y="536"/>
                </a:cubicBezTo>
                <a:cubicBezTo>
                  <a:pt x="1006" y="525"/>
                  <a:pt x="1013" y="515"/>
                  <a:pt x="1019" y="505"/>
                </a:cubicBezTo>
                <a:cubicBezTo>
                  <a:pt x="1042" y="467"/>
                  <a:pt x="1065" y="430"/>
                  <a:pt x="1088" y="392"/>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36" name="Freeform 50"/>
          <p:cNvSpPr/>
          <p:nvPr/>
        </p:nvSpPr>
        <p:spPr bwMode="auto">
          <a:xfrm>
            <a:off x="-1655915" y="918291"/>
            <a:ext cx="93892" cy="93890"/>
          </a:xfrm>
          <a:custGeom>
            <a:avLst/>
            <a:gdLst>
              <a:gd name="T0" fmla="*/ 0 w 24"/>
              <a:gd name="T1" fmla="*/ 3 h 23"/>
              <a:gd name="T2" fmla="*/ 23 w 24"/>
              <a:gd name="T3" fmla="*/ 10 h 23"/>
              <a:gd name="T4" fmla="*/ 13 w 24"/>
              <a:gd name="T5" fmla="*/ 23 h 23"/>
              <a:gd name="T6" fmla="*/ 0 w 24"/>
              <a:gd name="T7" fmla="*/ 3 h 23"/>
            </a:gdLst>
            <a:ahLst/>
            <a:cxnLst>
              <a:cxn ang="0">
                <a:pos x="T0" y="T1"/>
              </a:cxn>
              <a:cxn ang="0">
                <a:pos x="T2" y="T3"/>
              </a:cxn>
              <a:cxn ang="0">
                <a:pos x="T4" y="T5"/>
              </a:cxn>
              <a:cxn ang="0">
                <a:pos x="T6" y="T7"/>
              </a:cxn>
            </a:cxnLst>
            <a:rect l="0" t="0" r="r" b="b"/>
            <a:pathLst>
              <a:path w="24" h="23">
                <a:moveTo>
                  <a:pt x="0" y="3"/>
                </a:moveTo>
                <a:cubicBezTo>
                  <a:pt x="13" y="0"/>
                  <a:pt x="22" y="3"/>
                  <a:pt x="23" y="10"/>
                </a:cubicBezTo>
                <a:cubicBezTo>
                  <a:pt x="24" y="16"/>
                  <a:pt x="19" y="22"/>
                  <a:pt x="13" y="23"/>
                </a:cubicBezTo>
                <a:cubicBezTo>
                  <a:pt x="6" y="23"/>
                  <a:pt x="1" y="16"/>
                  <a:pt x="0" y="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37" name="Freeform 52"/>
          <p:cNvSpPr>
            <a:spLocks noEditPoints="1"/>
          </p:cNvSpPr>
          <p:nvPr/>
        </p:nvSpPr>
        <p:spPr bwMode="auto">
          <a:xfrm>
            <a:off x="-480542" y="2994321"/>
            <a:ext cx="952817" cy="907610"/>
          </a:xfrm>
          <a:custGeom>
            <a:avLst/>
            <a:gdLst>
              <a:gd name="T0" fmla="*/ 1 w 236"/>
              <a:gd name="T1" fmla="*/ 133 h 225"/>
              <a:gd name="T2" fmla="*/ 23 w 236"/>
              <a:gd name="T3" fmla="*/ 133 h 225"/>
              <a:gd name="T4" fmla="*/ 39 w 236"/>
              <a:gd name="T5" fmla="*/ 23 h 225"/>
              <a:gd name="T6" fmla="*/ 41 w 236"/>
              <a:gd name="T7" fmla="*/ 22 h 225"/>
              <a:gd name="T8" fmla="*/ 53 w 236"/>
              <a:gd name="T9" fmla="*/ 42 h 225"/>
              <a:gd name="T10" fmla="*/ 156 w 236"/>
              <a:gd name="T11" fmla="*/ 0 h 225"/>
              <a:gd name="T12" fmla="*/ 158 w 236"/>
              <a:gd name="T13" fmla="*/ 4 h 225"/>
              <a:gd name="T14" fmla="*/ 146 w 236"/>
              <a:gd name="T15" fmla="*/ 22 h 225"/>
              <a:gd name="T16" fmla="*/ 236 w 236"/>
              <a:gd name="T17" fmla="*/ 92 h 225"/>
              <a:gd name="T18" fmla="*/ 211 w 236"/>
              <a:gd name="T19" fmla="*/ 92 h 225"/>
              <a:gd name="T20" fmla="*/ 195 w 236"/>
              <a:gd name="T21" fmla="*/ 203 h 225"/>
              <a:gd name="T22" fmla="*/ 192 w 236"/>
              <a:gd name="T23" fmla="*/ 204 h 225"/>
              <a:gd name="T24" fmla="*/ 186 w 236"/>
              <a:gd name="T25" fmla="*/ 192 h 225"/>
              <a:gd name="T26" fmla="*/ 173 w 236"/>
              <a:gd name="T27" fmla="*/ 187 h 225"/>
              <a:gd name="T28" fmla="*/ 86 w 236"/>
              <a:gd name="T29" fmla="*/ 222 h 225"/>
              <a:gd name="T30" fmla="*/ 76 w 236"/>
              <a:gd name="T31" fmla="*/ 225 h 225"/>
              <a:gd name="T32" fmla="*/ 75 w 236"/>
              <a:gd name="T33" fmla="*/ 223 h 225"/>
              <a:gd name="T34" fmla="*/ 88 w 236"/>
              <a:gd name="T35" fmla="*/ 204 h 225"/>
              <a:gd name="T36" fmla="*/ 0 w 236"/>
              <a:gd name="T37" fmla="*/ 135 h 225"/>
              <a:gd name="T38" fmla="*/ 1 w 236"/>
              <a:gd name="T39" fmla="*/ 133 h 225"/>
              <a:gd name="T40" fmla="*/ 171 w 236"/>
              <a:gd name="T41" fmla="*/ 113 h 225"/>
              <a:gd name="T42" fmla="*/ 118 w 236"/>
              <a:gd name="T43" fmla="*/ 60 h 225"/>
              <a:gd name="T44" fmla="*/ 64 w 236"/>
              <a:gd name="T45" fmla="*/ 114 h 225"/>
              <a:gd name="T46" fmla="*/ 118 w 236"/>
              <a:gd name="T47" fmla="*/ 167 h 225"/>
              <a:gd name="T48" fmla="*/ 171 w 236"/>
              <a:gd name="T49" fmla="*/ 11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25">
                <a:moveTo>
                  <a:pt x="1" y="133"/>
                </a:moveTo>
                <a:cubicBezTo>
                  <a:pt x="8" y="133"/>
                  <a:pt x="15" y="133"/>
                  <a:pt x="23" y="133"/>
                </a:cubicBezTo>
                <a:cubicBezTo>
                  <a:pt x="28" y="96"/>
                  <a:pt x="34" y="59"/>
                  <a:pt x="39" y="23"/>
                </a:cubicBezTo>
                <a:cubicBezTo>
                  <a:pt x="40" y="23"/>
                  <a:pt x="41" y="22"/>
                  <a:pt x="41" y="22"/>
                </a:cubicBezTo>
                <a:cubicBezTo>
                  <a:pt x="45" y="29"/>
                  <a:pt x="49" y="35"/>
                  <a:pt x="53" y="42"/>
                </a:cubicBezTo>
                <a:cubicBezTo>
                  <a:pt x="87" y="28"/>
                  <a:pt x="122" y="14"/>
                  <a:pt x="156" y="0"/>
                </a:cubicBezTo>
                <a:cubicBezTo>
                  <a:pt x="157" y="2"/>
                  <a:pt x="157" y="3"/>
                  <a:pt x="158" y="4"/>
                </a:cubicBezTo>
                <a:cubicBezTo>
                  <a:pt x="154" y="10"/>
                  <a:pt x="151" y="16"/>
                  <a:pt x="146" y="22"/>
                </a:cubicBezTo>
                <a:cubicBezTo>
                  <a:pt x="176" y="45"/>
                  <a:pt x="205" y="68"/>
                  <a:pt x="236" y="92"/>
                </a:cubicBezTo>
                <a:cubicBezTo>
                  <a:pt x="227" y="92"/>
                  <a:pt x="220" y="92"/>
                  <a:pt x="211" y="92"/>
                </a:cubicBezTo>
                <a:cubicBezTo>
                  <a:pt x="206" y="130"/>
                  <a:pt x="200" y="167"/>
                  <a:pt x="195" y="203"/>
                </a:cubicBezTo>
                <a:cubicBezTo>
                  <a:pt x="194" y="204"/>
                  <a:pt x="193" y="204"/>
                  <a:pt x="192" y="204"/>
                </a:cubicBezTo>
                <a:cubicBezTo>
                  <a:pt x="190" y="200"/>
                  <a:pt x="187" y="196"/>
                  <a:pt x="186" y="192"/>
                </a:cubicBezTo>
                <a:cubicBezTo>
                  <a:pt x="183" y="185"/>
                  <a:pt x="180" y="184"/>
                  <a:pt x="173" y="187"/>
                </a:cubicBezTo>
                <a:cubicBezTo>
                  <a:pt x="144" y="199"/>
                  <a:pt x="115" y="210"/>
                  <a:pt x="86" y="222"/>
                </a:cubicBezTo>
                <a:cubicBezTo>
                  <a:pt x="83" y="223"/>
                  <a:pt x="79" y="224"/>
                  <a:pt x="76" y="225"/>
                </a:cubicBezTo>
                <a:cubicBezTo>
                  <a:pt x="76" y="225"/>
                  <a:pt x="75" y="224"/>
                  <a:pt x="75" y="223"/>
                </a:cubicBezTo>
                <a:cubicBezTo>
                  <a:pt x="79" y="217"/>
                  <a:pt x="83" y="211"/>
                  <a:pt x="88" y="204"/>
                </a:cubicBezTo>
                <a:cubicBezTo>
                  <a:pt x="59" y="181"/>
                  <a:pt x="29" y="158"/>
                  <a:pt x="0" y="135"/>
                </a:cubicBezTo>
                <a:cubicBezTo>
                  <a:pt x="0" y="135"/>
                  <a:pt x="1" y="134"/>
                  <a:pt x="1" y="133"/>
                </a:cubicBezTo>
                <a:close/>
                <a:moveTo>
                  <a:pt x="171" y="113"/>
                </a:moveTo>
                <a:cubicBezTo>
                  <a:pt x="171" y="84"/>
                  <a:pt x="147" y="60"/>
                  <a:pt x="118" y="60"/>
                </a:cubicBezTo>
                <a:cubicBezTo>
                  <a:pt x="88" y="60"/>
                  <a:pt x="64" y="85"/>
                  <a:pt x="64" y="114"/>
                </a:cubicBezTo>
                <a:cubicBezTo>
                  <a:pt x="65" y="143"/>
                  <a:pt x="89" y="167"/>
                  <a:pt x="118" y="167"/>
                </a:cubicBezTo>
                <a:cubicBezTo>
                  <a:pt x="147" y="166"/>
                  <a:pt x="171" y="142"/>
                  <a:pt x="171" y="11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38" name="Freeform 53"/>
          <p:cNvSpPr/>
          <p:nvPr/>
        </p:nvSpPr>
        <p:spPr bwMode="auto">
          <a:xfrm>
            <a:off x="-786556" y="3731537"/>
            <a:ext cx="299060" cy="302536"/>
          </a:xfrm>
          <a:custGeom>
            <a:avLst/>
            <a:gdLst>
              <a:gd name="T0" fmla="*/ 73 w 74"/>
              <a:gd name="T1" fmla="*/ 38 h 75"/>
              <a:gd name="T2" fmla="*/ 37 w 74"/>
              <a:gd name="T3" fmla="*/ 75 h 75"/>
              <a:gd name="T4" fmla="*/ 0 w 74"/>
              <a:gd name="T5" fmla="*/ 36 h 75"/>
              <a:gd name="T6" fmla="*/ 39 w 74"/>
              <a:gd name="T7" fmla="*/ 1 h 75"/>
              <a:gd name="T8" fmla="*/ 73 w 74"/>
              <a:gd name="T9" fmla="*/ 38 h 75"/>
            </a:gdLst>
            <a:ahLst/>
            <a:cxnLst>
              <a:cxn ang="0">
                <a:pos x="T0" y="T1"/>
              </a:cxn>
              <a:cxn ang="0">
                <a:pos x="T2" y="T3"/>
              </a:cxn>
              <a:cxn ang="0">
                <a:pos x="T4" y="T5"/>
              </a:cxn>
              <a:cxn ang="0">
                <a:pos x="T6" y="T7"/>
              </a:cxn>
              <a:cxn ang="0">
                <a:pos x="T8" y="T9"/>
              </a:cxn>
            </a:cxnLst>
            <a:rect l="0" t="0" r="r" b="b"/>
            <a:pathLst>
              <a:path w="74" h="75">
                <a:moveTo>
                  <a:pt x="73" y="38"/>
                </a:moveTo>
                <a:cubicBezTo>
                  <a:pt x="73" y="59"/>
                  <a:pt x="56" y="75"/>
                  <a:pt x="37" y="75"/>
                </a:cubicBezTo>
                <a:cubicBezTo>
                  <a:pt x="17" y="74"/>
                  <a:pt x="0" y="56"/>
                  <a:pt x="0" y="36"/>
                </a:cubicBezTo>
                <a:cubicBezTo>
                  <a:pt x="0" y="15"/>
                  <a:pt x="17" y="0"/>
                  <a:pt x="39" y="1"/>
                </a:cubicBezTo>
                <a:cubicBezTo>
                  <a:pt x="59" y="1"/>
                  <a:pt x="74" y="17"/>
                  <a:pt x="73" y="38"/>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39" name="Freeform 54"/>
          <p:cNvSpPr/>
          <p:nvPr/>
        </p:nvSpPr>
        <p:spPr bwMode="auto">
          <a:xfrm>
            <a:off x="-219733" y="2545731"/>
            <a:ext cx="299060" cy="302536"/>
          </a:xfrm>
          <a:custGeom>
            <a:avLst/>
            <a:gdLst>
              <a:gd name="T0" fmla="*/ 37 w 74"/>
              <a:gd name="T1" fmla="*/ 1 h 75"/>
              <a:gd name="T2" fmla="*/ 74 w 74"/>
              <a:gd name="T3" fmla="*/ 38 h 75"/>
              <a:gd name="T4" fmla="*/ 37 w 74"/>
              <a:gd name="T5" fmla="*/ 74 h 75"/>
              <a:gd name="T6" fmla="*/ 0 w 74"/>
              <a:gd name="T7" fmla="*/ 36 h 75"/>
              <a:gd name="T8" fmla="*/ 37 w 74"/>
              <a:gd name="T9" fmla="*/ 1 h 75"/>
            </a:gdLst>
            <a:ahLst/>
            <a:cxnLst>
              <a:cxn ang="0">
                <a:pos x="T0" y="T1"/>
              </a:cxn>
              <a:cxn ang="0">
                <a:pos x="T2" y="T3"/>
              </a:cxn>
              <a:cxn ang="0">
                <a:pos x="T4" y="T5"/>
              </a:cxn>
              <a:cxn ang="0">
                <a:pos x="T6" y="T7"/>
              </a:cxn>
              <a:cxn ang="0">
                <a:pos x="T8" y="T9"/>
              </a:cxn>
            </a:cxnLst>
            <a:rect l="0" t="0" r="r" b="b"/>
            <a:pathLst>
              <a:path w="74" h="75">
                <a:moveTo>
                  <a:pt x="37" y="1"/>
                </a:moveTo>
                <a:cubicBezTo>
                  <a:pt x="58" y="1"/>
                  <a:pt x="74" y="17"/>
                  <a:pt x="74" y="38"/>
                </a:cubicBezTo>
                <a:cubicBezTo>
                  <a:pt x="74" y="58"/>
                  <a:pt x="56" y="75"/>
                  <a:pt x="37" y="74"/>
                </a:cubicBezTo>
                <a:cubicBezTo>
                  <a:pt x="17" y="73"/>
                  <a:pt x="0" y="56"/>
                  <a:pt x="0" y="36"/>
                </a:cubicBezTo>
                <a:cubicBezTo>
                  <a:pt x="1" y="16"/>
                  <a:pt x="17" y="0"/>
                  <a:pt x="37" y="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40" name="Freeform 55"/>
          <p:cNvSpPr/>
          <p:nvPr/>
        </p:nvSpPr>
        <p:spPr bwMode="auto">
          <a:xfrm>
            <a:off x="472276" y="2872610"/>
            <a:ext cx="292105" cy="295581"/>
          </a:xfrm>
          <a:custGeom>
            <a:avLst/>
            <a:gdLst>
              <a:gd name="T0" fmla="*/ 0 w 73"/>
              <a:gd name="T1" fmla="*/ 36 h 74"/>
              <a:gd name="T2" fmla="*/ 36 w 73"/>
              <a:gd name="T3" fmla="*/ 0 h 74"/>
              <a:gd name="T4" fmla="*/ 73 w 73"/>
              <a:gd name="T5" fmla="*/ 37 h 74"/>
              <a:gd name="T6" fmla="*/ 36 w 73"/>
              <a:gd name="T7" fmla="*/ 74 h 74"/>
              <a:gd name="T8" fmla="*/ 0 w 73"/>
              <a:gd name="T9" fmla="*/ 36 h 74"/>
            </a:gdLst>
            <a:ahLst/>
            <a:cxnLst>
              <a:cxn ang="0">
                <a:pos x="T0" y="T1"/>
              </a:cxn>
              <a:cxn ang="0">
                <a:pos x="T2" y="T3"/>
              </a:cxn>
              <a:cxn ang="0">
                <a:pos x="T4" y="T5"/>
              </a:cxn>
              <a:cxn ang="0">
                <a:pos x="T6" y="T7"/>
              </a:cxn>
              <a:cxn ang="0">
                <a:pos x="T8" y="T9"/>
              </a:cxn>
            </a:cxnLst>
            <a:rect l="0" t="0" r="r" b="b"/>
            <a:pathLst>
              <a:path w="73" h="74">
                <a:moveTo>
                  <a:pt x="0" y="36"/>
                </a:moveTo>
                <a:cubicBezTo>
                  <a:pt x="0" y="17"/>
                  <a:pt x="17" y="0"/>
                  <a:pt x="36" y="0"/>
                </a:cubicBezTo>
                <a:cubicBezTo>
                  <a:pt x="56" y="0"/>
                  <a:pt x="73" y="18"/>
                  <a:pt x="73" y="37"/>
                </a:cubicBezTo>
                <a:cubicBezTo>
                  <a:pt x="73" y="58"/>
                  <a:pt x="56" y="74"/>
                  <a:pt x="36" y="74"/>
                </a:cubicBezTo>
                <a:cubicBezTo>
                  <a:pt x="16" y="73"/>
                  <a:pt x="0" y="56"/>
                  <a:pt x="0" y="3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41" name="Freeform 56"/>
          <p:cNvSpPr/>
          <p:nvPr/>
        </p:nvSpPr>
        <p:spPr bwMode="auto">
          <a:xfrm>
            <a:off x="531393" y="3627215"/>
            <a:ext cx="288628" cy="299060"/>
          </a:xfrm>
          <a:custGeom>
            <a:avLst/>
            <a:gdLst>
              <a:gd name="T0" fmla="*/ 72 w 72"/>
              <a:gd name="T1" fmla="*/ 37 h 74"/>
              <a:gd name="T2" fmla="*/ 37 w 72"/>
              <a:gd name="T3" fmla="*/ 74 h 74"/>
              <a:gd name="T4" fmla="*/ 0 w 72"/>
              <a:gd name="T5" fmla="*/ 36 h 74"/>
              <a:gd name="T6" fmla="*/ 36 w 72"/>
              <a:gd name="T7" fmla="*/ 0 h 74"/>
              <a:gd name="T8" fmla="*/ 72 w 72"/>
              <a:gd name="T9" fmla="*/ 37 h 74"/>
            </a:gdLst>
            <a:ahLst/>
            <a:cxnLst>
              <a:cxn ang="0">
                <a:pos x="T0" y="T1"/>
              </a:cxn>
              <a:cxn ang="0">
                <a:pos x="T2" y="T3"/>
              </a:cxn>
              <a:cxn ang="0">
                <a:pos x="T4" y="T5"/>
              </a:cxn>
              <a:cxn ang="0">
                <a:pos x="T6" y="T7"/>
              </a:cxn>
              <a:cxn ang="0">
                <a:pos x="T8" y="T9"/>
              </a:cxn>
            </a:cxnLst>
            <a:rect l="0" t="0" r="r" b="b"/>
            <a:pathLst>
              <a:path w="72" h="74">
                <a:moveTo>
                  <a:pt x="72" y="37"/>
                </a:moveTo>
                <a:cubicBezTo>
                  <a:pt x="72" y="58"/>
                  <a:pt x="57" y="74"/>
                  <a:pt x="37" y="74"/>
                </a:cubicBezTo>
                <a:cubicBezTo>
                  <a:pt x="17" y="74"/>
                  <a:pt x="0" y="56"/>
                  <a:pt x="0" y="36"/>
                </a:cubicBezTo>
                <a:cubicBezTo>
                  <a:pt x="0" y="17"/>
                  <a:pt x="17" y="1"/>
                  <a:pt x="36" y="0"/>
                </a:cubicBezTo>
                <a:cubicBezTo>
                  <a:pt x="56" y="0"/>
                  <a:pt x="72" y="17"/>
                  <a:pt x="72" y="37"/>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42" name="Freeform 57"/>
          <p:cNvSpPr/>
          <p:nvPr/>
        </p:nvSpPr>
        <p:spPr bwMode="auto">
          <a:xfrm>
            <a:off x="-98025" y="4061893"/>
            <a:ext cx="295583" cy="288626"/>
          </a:xfrm>
          <a:custGeom>
            <a:avLst/>
            <a:gdLst>
              <a:gd name="T0" fmla="*/ 36 w 73"/>
              <a:gd name="T1" fmla="*/ 0 h 72"/>
              <a:gd name="T2" fmla="*/ 73 w 73"/>
              <a:gd name="T3" fmla="*/ 36 h 72"/>
              <a:gd name="T4" fmla="*/ 37 w 73"/>
              <a:gd name="T5" fmla="*/ 72 h 72"/>
              <a:gd name="T6" fmla="*/ 0 w 73"/>
              <a:gd name="T7" fmla="*/ 35 h 72"/>
              <a:gd name="T8" fmla="*/ 36 w 73"/>
              <a:gd name="T9" fmla="*/ 0 h 72"/>
            </a:gdLst>
            <a:ahLst/>
            <a:cxnLst>
              <a:cxn ang="0">
                <a:pos x="T0" y="T1"/>
              </a:cxn>
              <a:cxn ang="0">
                <a:pos x="T2" y="T3"/>
              </a:cxn>
              <a:cxn ang="0">
                <a:pos x="T4" y="T5"/>
              </a:cxn>
              <a:cxn ang="0">
                <a:pos x="T6" y="T7"/>
              </a:cxn>
              <a:cxn ang="0">
                <a:pos x="T8" y="T9"/>
              </a:cxn>
            </a:cxnLst>
            <a:rect l="0" t="0" r="r" b="b"/>
            <a:pathLst>
              <a:path w="73" h="72">
                <a:moveTo>
                  <a:pt x="36" y="0"/>
                </a:moveTo>
                <a:cubicBezTo>
                  <a:pt x="57" y="0"/>
                  <a:pt x="73" y="16"/>
                  <a:pt x="73" y="36"/>
                </a:cubicBezTo>
                <a:cubicBezTo>
                  <a:pt x="73" y="57"/>
                  <a:pt x="58" y="72"/>
                  <a:pt x="37" y="72"/>
                </a:cubicBezTo>
                <a:cubicBezTo>
                  <a:pt x="16" y="72"/>
                  <a:pt x="0" y="56"/>
                  <a:pt x="0" y="35"/>
                </a:cubicBezTo>
                <a:cubicBezTo>
                  <a:pt x="0" y="16"/>
                  <a:pt x="16" y="0"/>
                  <a:pt x="36"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43" name="Freeform 58"/>
          <p:cNvSpPr/>
          <p:nvPr/>
        </p:nvSpPr>
        <p:spPr bwMode="auto">
          <a:xfrm>
            <a:off x="-842196" y="2976933"/>
            <a:ext cx="292105" cy="292105"/>
          </a:xfrm>
          <a:custGeom>
            <a:avLst/>
            <a:gdLst>
              <a:gd name="T0" fmla="*/ 36 w 73"/>
              <a:gd name="T1" fmla="*/ 73 h 73"/>
              <a:gd name="T2" fmla="*/ 0 w 73"/>
              <a:gd name="T3" fmla="*/ 36 h 73"/>
              <a:gd name="T4" fmla="*/ 36 w 73"/>
              <a:gd name="T5" fmla="*/ 1 h 73"/>
              <a:gd name="T6" fmla="*/ 73 w 73"/>
              <a:gd name="T7" fmla="*/ 37 h 73"/>
              <a:gd name="T8" fmla="*/ 36 w 73"/>
              <a:gd name="T9" fmla="*/ 73 h 73"/>
            </a:gdLst>
            <a:ahLst/>
            <a:cxnLst>
              <a:cxn ang="0">
                <a:pos x="T0" y="T1"/>
              </a:cxn>
              <a:cxn ang="0">
                <a:pos x="T2" y="T3"/>
              </a:cxn>
              <a:cxn ang="0">
                <a:pos x="T4" y="T5"/>
              </a:cxn>
              <a:cxn ang="0">
                <a:pos x="T6" y="T7"/>
              </a:cxn>
              <a:cxn ang="0">
                <a:pos x="T8" y="T9"/>
              </a:cxn>
            </a:cxnLst>
            <a:rect l="0" t="0" r="r" b="b"/>
            <a:pathLst>
              <a:path w="73" h="73">
                <a:moveTo>
                  <a:pt x="36" y="73"/>
                </a:moveTo>
                <a:cubicBezTo>
                  <a:pt x="15" y="73"/>
                  <a:pt x="0" y="57"/>
                  <a:pt x="0" y="36"/>
                </a:cubicBezTo>
                <a:cubicBezTo>
                  <a:pt x="0" y="16"/>
                  <a:pt x="16" y="0"/>
                  <a:pt x="36" y="1"/>
                </a:cubicBezTo>
                <a:cubicBezTo>
                  <a:pt x="56" y="1"/>
                  <a:pt x="72" y="17"/>
                  <a:pt x="73" y="37"/>
                </a:cubicBezTo>
                <a:cubicBezTo>
                  <a:pt x="73" y="56"/>
                  <a:pt x="56" y="73"/>
                  <a:pt x="36" y="7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grpSp>
        <p:nvGrpSpPr>
          <p:cNvPr id="2" name="组合 1"/>
          <p:cNvGrpSpPr/>
          <p:nvPr userDrawn="1"/>
        </p:nvGrpSpPr>
        <p:grpSpPr>
          <a:xfrm>
            <a:off x="8709074" y="-17139"/>
            <a:ext cx="6920098" cy="6892278"/>
            <a:chOff x="8709074" y="-17139"/>
            <a:chExt cx="6920098" cy="6892278"/>
          </a:xfrm>
        </p:grpSpPr>
        <p:sp>
          <p:nvSpPr>
            <p:cNvPr id="45" name="Freeform 8"/>
            <p:cNvSpPr>
              <a:spLocks noEditPoints="1"/>
            </p:cNvSpPr>
            <p:nvPr/>
          </p:nvSpPr>
          <p:spPr bwMode="auto">
            <a:xfrm>
              <a:off x="8709074" y="-17139"/>
              <a:ext cx="6920098" cy="6892278"/>
            </a:xfrm>
            <a:custGeom>
              <a:avLst/>
              <a:gdLst>
                <a:gd name="T0" fmla="*/ 858 w 1717"/>
                <a:gd name="T1" fmla="*/ 2 h 1713"/>
                <a:gd name="T2" fmla="*/ 1715 w 1717"/>
                <a:gd name="T3" fmla="*/ 860 h 1713"/>
                <a:gd name="T4" fmla="*/ 857 w 1717"/>
                <a:gd name="T5" fmla="*/ 1713 h 1713"/>
                <a:gd name="T6" fmla="*/ 1 w 1717"/>
                <a:gd name="T7" fmla="*/ 856 h 1713"/>
                <a:gd name="T8" fmla="*/ 858 w 1717"/>
                <a:gd name="T9" fmla="*/ 2 h 1713"/>
                <a:gd name="T10" fmla="*/ 1693 w 1717"/>
                <a:gd name="T11" fmla="*/ 857 h 1713"/>
                <a:gd name="T12" fmla="*/ 1687 w 1717"/>
                <a:gd name="T13" fmla="*/ 764 h 1713"/>
                <a:gd name="T14" fmla="*/ 1610 w 1717"/>
                <a:gd name="T15" fmla="*/ 503 h 1713"/>
                <a:gd name="T16" fmla="*/ 1250 w 1717"/>
                <a:gd name="T17" fmla="*/ 130 h 1713"/>
                <a:gd name="T18" fmla="*/ 727 w 1717"/>
                <a:gd name="T19" fmla="*/ 43 h 1713"/>
                <a:gd name="T20" fmla="*/ 414 w 1717"/>
                <a:gd name="T21" fmla="*/ 162 h 1713"/>
                <a:gd name="T22" fmla="*/ 165 w 1717"/>
                <a:gd name="T23" fmla="*/ 404 h 1713"/>
                <a:gd name="T24" fmla="*/ 27 w 1717"/>
                <a:gd name="T25" fmla="*/ 911 h 1713"/>
                <a:gd name="T26" fmla="*/ 59 w 1717"/>
                <a:gd name="T27" fmla="*/ 1097 h 1713"/>
                <a:gd name="T28" fmla="*/ 297 w 1717"/>
                <a:gd name="T29" fmla="*/ 1474 h 1713"/>
                <a:gd name="T30" fmla="*/ 831 w 1717"/>
                <a:gd name="T31" fmla="*/ 1691 h 1713"/>
                <a:gd name="T32" fmla="*/ 1144 w 1717"/>
                <a:gd name="T33" fmla="*/ 1642 h 1713"/>
                <a:gd name="T34" fmla="*/ 1414 w 1717"/>
                <a:gd name="T35" fmla="*/ 1482 h 1713"/>
                <a:gd name="T36" fmla="*/ 1626 w 1717"/>
                <a:gd name="T37" fmla="*/ 1191 h 1713"/>
                <a:gd name="T38" fmla="*/ 1693 w 1717"/>
                <a:gd name="T39" fmla="*/ 857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7" h="1713">
                  <a:moveTo>
                    <a:pt x="858" y="2"/>
                  </a:moveTo>
                  <a:cubicBezTo>
                    <a:pt x="1334" y="4"/>
                    <a:pt x="1717" y="388"/>
                    <a:pt x="1715" y="860"/>
                  </a:cubicBezTo>
                  <a:cubicBezTo>
                    <a:pt x="1713" y="1330"/>
                    <a:pt x="1332" y="1713"/>
                    <a:pt x="857" y="1713"/>
                  </a:cubicBezTo>
                  <a:cubicBezTo>
                    <a:pt x="383" y="1712"/>
                    <a:pt x="0" y="1328"/>
                    <a:pt x="1" y="856"/>
                  </a:cubicBezTo>
                  <a:cubicBezTo>
                    <a:pt x="2" y="384"/>
                    <a:pt x="387" y="0"/>
                    <a:pt x="858" y="2"/>
                  </a:cubicBezTo>
                  <a:close/>
                  <a:moveTo>
                    <a:pt x="1693" y="857"/>
                  </a:moveTo>
                  <a:cubicBezTo>
                    <a:pt x="1691" y="826"/>
                    <a:pt x="1691" y="795"/>
                    <a:pt x="1687" y="764"/>
                  </a:cubicBezTo>
                  <a:cubicBezTo>
                    <a:pt x="1677" y="672"/>
                    <a:pt x="1651" y="586"/>
                    <a:pt x="1610" y="503"/>
                  </a:cubicBezTo>
                  <a:cubicBezTo>
                    <a:pt x="1531" y="340"/>
                    <a:pt x="1411" y="216"/>
                    <a:pt x="1250" y="130"/>
                  </a:cubicBezTo>
                  <a:cubicBezTo>
                    <a:pt x="1086" y="42"/>
                    <a:pt x="911" y="15"/>
                    <a:pt x="727" y="43"/>
                  </a:cubicBezTo>
                  <a:cubicBezTo>
                    <a:pt x="615" y="61"/>
                    <a:pt x="510" y="101"/>
                    <a:pt x="414" y="162"/>
                  </a:cubicBezTo>
                  <a:cubicBezTo>
                    <a:pt x="315" y="226"/>
                    <a:pt x="229" y="305"/>
                    <a:pt x="165" y="404"/>
                  </a:cubicBezTo>
                  <a:cubicBezTo>
                    <a:pt x="65" y="558"/>
                    <a:pt x="16" y="726"/>
                    <a:pt x="27" y="911"/>
                  </a:cubicBezTo>
                  <a:cubicBezTo>
                    <a:pt x="31" y="974"/>
                    <a:pt x="42" y="1036"/>
                    <a:pt x="59" y="1097"/>
                  </a:cubicBezTo>
                  <a:cubicBezTo>
                    <a:pt x="103" y="1245"/>
                    <a:pt x="184" y="1371"/>
                    <a:pt x="297" y="1474"/>
                  </a:cubicBezTo>
                  <a:cubicBezTo>
                    <a:pt x="448" y="1612"/>
                    <a:pt x="627" y="1682"/>
                    <a:pt x="831" y="1691"/>
                  </a:cubicBezTo>
                  <a:cubicBezTo>
                    <a:pt x="938" y="1696"/>
                    <a:pt x="1042" y="1678"/>
                    <a:pt x="1144" y="1642"/>
                  </a:cubicBezTo>
                  <a:cubicBezTo>
                    <a:pt x="1244" y="1607"/>
                    <a:pt x="1335" y="1553"/>
                    <a:pt x="1414" y="1482"/>
                  </a:cubicBezTo>
                  <a:cubicBezTo>
                    <a:pt x="1504" y="1399"/>
                    <a:pt x="1577" y="1303"/>
                    <a:pt x="1626" y="1191"/>
                  </a:cubicBezTo>
                  <a:cubicBezTo>
                    <a:pt x="1672" y="1085"/>
                    <a:pt x="1692" y="973"/>
                    <a:pt x="1693" y="857"/>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9752305" y="1057388"/>
              <a:ext cx="4844070" cy="4805817"/>
            </a:xfrm>
            <a:custGeom>
              <a:avLst/>
              <a:gdLst>
                <a:gd name="T0" fmla="*/ 598 w 1201"/>
                <a:gd name="T1" fmla="*/ 1191 h 1195"/>
                <a:gd name="T2" fmla="*/ 2 w 1201"/>
                <a:gd name="T3" fmla="*/ 593 h 1195"/>
                <a:gd name="T4" fmla="*/ 599 w 1201"/>
                <a:gd name="T5" fmla="*/ 0 h 1195"/>
                <a:gd name="T6" fmla="*/ 1199 w 1201"/>
                <a:gd name="T7" fmla="*/ 597 h 1195"/>
                <a:gd name="T8" fmla="*/ 598 w 1201"/>
                <a:gd name="T9" fmla="*/ 1191 h 1195"/>
                <a:gd name="T10" fmla="*/ 597 w 1201"/>
                <a:gd name="T11" fmla="*/ 1171 h 1195"/>
                <a:gd name="T12" fmla="*/ 1179 w 1201"/>
                <a:gd name="T13" fmla="*/ 596 h 1195"/>
                <a:gd name="T14" fmla="*/ 601 w 1201"/>
                <a:gd name="T15" fmla="*/ 18 h 1195"/>
                <a:gd name="T16" fmla="*/ 21 w 1201"/>
                <a:gd name="T17" fmla="*/ 593 h 1195"/>
                <a:gd name="T18" fmla="*/ 597 w 1201"/>
                <a:gd name="T19" fmla="*/ 117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1" h="1195">
                  <a:moveTo>
                    <a:pt x="598" y="1191"/>
                  </a:moveTo>
                  <a:cubicBezTo>
                    <a:pt x="286" y="1195"/>
                    <a:pt x="0" y="930"/>
                    <a:pt x="2" y="593"/>
                  </a:cubicBezTo>
                  <a:cubicBezTo>
                    <a:pt x="4" y="268"/>
                    <a:pt x="272" y="0"/>
                    <a:pt x="599" y="0"/>
                  </a:cubicBezTo>
                  <a:cubicBezTo>
                    <a:pt x="930" y="0"/>
                    <a:pt x="1197" y="267"/>
                    <a:pt x="1199" y="597"/>
                  </a:cubicBezTo>
                  <a:cubicBezTo>
                    <a:pt x="1201" y="913"/>
                    <a:pt x="933" y="1195"/>
                    <a:pt x="598" y="1191"/>
                  </a:cubicBezTo>
                  <a:close/>
                  <a:moveTo>
                    <a:pt x="597" y="1171"/>
                  </a:moveTo>
                  <a:cubicBezTo>
                    <a:pt x="919" y="1171"/>
                    <a:pt x="1179" y="914"/>
                    <a:pt x="1179" y="596"/>
                  </a:cubicBezTo>
                  <a:cubicBezTo>
                    <a:pt x="1179" y="276"/>
                    <a:pt x="921" y="18"/>
                    <a:pt x="601" y="18"/>
                  </a:cubicBezTo>
                  <a:cubicBezTo>
                    <a:pt x="282" y="18"/>
                    <a:pt x="21" y="277"/>
                    <a:pt x="21" y="593"/>
                  </a:cubicBezTo>
                  <a:cubicBezTo>
                    <a:pt x="21" y="911"/>
                    <a:pt x="281" y="1171"/>
                    <a:pt x="597" y="117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47" name="Freeform 11"/>
            <p:cNvSpPr>
              <a:spLocks noEditPoints="1"/>
            </p:cNvSpPr>
            <p:nvPr/>
          </p:nvSpPr>
          <p:spPr bwMode="auto">
            <a:xfrm>
              <a:off x="10270442" y="730509"/>
              <a:ext cx="681578" cy="799810"/>
            </a:xfrm>
            <a:custGeom>
              <a:avLst/>
              <a:gdLst>
                <a:gd name="T0" fmla="*/ 61 w 169"/>
                <a:gd name="T1" fmla="*/ 174 h 199"/>
                <a:gd name="T2" fmla="*/ 30 w 169"/>
                <a:gd name="T3" fmla="*/ 124 h 199"/>
                <a:gd name="T4" fmla="*/ 47 w 169"/>
                <a:gd name="T5" fmla="*/ 13 h 199"/>
                <a:gd name="T6" fmla="*/ 92 w 169"/>
                <a:gd name="T7" fmla="*/ 19 h 199"/>
                <a:gd name="T8" fmla="*/ 161 w 169"/>
                <a:gd name="T9" fmla="*/ 114 h 199"/>
                <a:gd name="T10" fmla="*/ 157 w 169"/>
                <a:gd name="T11" fmla="*/ 139 h 199"/>
                <a:gd name="T12" fmla="*/ 114 w 169"/>
                <a:gd name="T13" fmla="*/ 162 h 199"/>
                <a:gd name="T14" fmla="*/ 63 w 169"/>
                <a:gd name="T15" fmla="*/ 152 h 199"/>
                <a:gd name="T16" fmla="*/ 68 w 169"/>
                <a:gd name="T17" fmla="*/ 199 h 199"/>
                <a:gd name="T18" fmla="*/ 53 w 169"/>
                <a:gd name="T19" fmla="*/ 185 h 199"/>
                <a:gd name="T20" fmla="*/ 3 w 169"/>
                <a:gd name="T21" fmla="*/ 101 h 199"/>
                <a:gd name="T22" fmla="*/ 1 w 169"/>
                <a:gd name="T23" fmla="*/ 93 h 199"/>
                <a:gd name="T24" fmla="*/ 3 w 169"/>
                <a:gd name="T25" fmla="*/ 91 h 199"/>
                <a:gd name="T26" fmla="*/ 15 w 169"/>
                <a:gd name="T27" fmla="*/ 105 h 199"/>
                <a:gd name="T28" fmla="*/ 52 w 169"/>
                <a:gd name="T29" fmla="*/ 167 h 199"/>
                <a:gd name="T30" fmla="*/ 57 w 169"/>
                <a:gd name="T31" fmla="*/ 176 h 199"/>
                <a:gd name="T32" fmla="*/ 61 w 169"/>
                <a:gd name="T33" fmla="*/ 174 h 199"/>
                <a:gd name="T34" fmla="*/ 95 w 169"/>
                <a:gd name="T35" fmla="*/ 150 h 199"/>
                <a:gd name="T36" fmla="*/ 97 w 169"/>
                <a:gd name="T37" fmla="*/ 153 h 199"/>
                <a:gd name="T38" fmla="*/ 107 w 169"/>
                <a:gd name="T39" fmla="*/ 152 h 199"/>
                <a:gd name="T40" fmla="*/ 143 w 169"/>
                <a:gd name="T41" fmla="*/ 128 h 199"/>
                <a:gd name="T42" fmla="*/ 144 w 169"/>
                <a:gd name="T43" fmla="*/ 111 h 199"/>
                <a:gd name="T44" fmla="*/ 124 w 169"/>
                <a:gd name="T45" fmla="*/ 82 h 199"/>
                <a:gd name="T46" fmla="*/ 85 w 169"/>
                <a:gd name="T47" fmla="*/ 26 h 199"/>
                <a:gd name="T48" fmla="*/ 48 w 169"/>
                <a:gd name="T49" fmla="*/ 25 h 199"/>
                <a:gd name="T50" fmla="*/ 29 w 169"/>
                <a:gd name="T51" fmla="*/ 63 h 199"/>
                <a:gd name="T52" fmla="*/ 88 w 169"/>
                <a:gd name="T53" fmla="*/ 107 h 199"/>
                <a:gd name="T54" fmla="*/ 91 w 169"/>
                <a:gd name="T55" fmla="*/ 94 h 199"/>
                <a:gd name="T56" fmla="*/ 99 w 169"/>
                <a:gd name="T57" fmla="*/ 76 h 199"/>
                <a:gd name="T58" fmla="*/ 109 w 169"/>
                <a:gd name="T59" fmla="*/ 73 h 199"/>
                <a:gd name="T60" fmla="*/ 109 w 169"/>
                <a:gd name="T61" fmla="*/ 84 h 199"/>
                <a:gd name="T62" fmla="*/ 113 w 169"/>
                <a:gd name="T63" fmla="*/ 114 h 199"/>
                <a:gd name="T64" fmla="*/ 111 w 169"/>
                <a:gd name="T65" fmla="*/ 135 h 199"/>
                <a:gd name="T66" fmla="*/ 95 w 169"/>
                <a:gd name="T67" fmla="*/ 150 h 199"/>
                <a:gd name="T68" fmla="*/ 83 w 169"/>
                <a:gd name="T69" fmla="*/ 121 h 199"/>
                <a:gd name="T70" fmla="*/ 73 w 169"/>
                <a:gd name="T71" fmla="*/ 132 h 199"/>
                <a:gd name="T72" fmla="*/ 59 w 169"/>
                <a:gd name="T73" fmla="*/ 132 h 199"/>
                <a:gd name="T74" fmla="*/ 44 w 169"/>
                <a:gd name="T75" fmla="*/ 109 h 199"/>
                <a:gd name="T76" fmla="*/ 43 w 169"/>
                <a:gd name="T77" fmla="*/ 105 h 199"/>
                <a:gd name="T78" fmla="*/ 29 w 169"/>
                <a:gd name="T79" fmla="*/ 89 h 199"/>
                <a:gd name="T80" fmla="*/ 80 w 169"/>
                <a:gd name="T81" fmla="*/ 148 h 199"/>
                <a:gd name="T82" fmla="*/ 83 w 169"/>
                <a:gd name="T83" fmla="*/ 12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99">
                  <a:moveTo>
                    <a:pt x="61" y="174"/>
                  </a:moveTo>
                  <a:cubicBezTo>
                    <a:pt x="51" y="157"/>
                    <a:pt x="42" y="139"/>
                    <a:pt x="30" y="124"/>
                  </a:cubicBezTo>
                  <a:cubicBezTo>
                    <a:pt x="0" y="86"/>
                    <a:pt x="20" y="32"/>
                    <a:pt x="47" y="13"/>
                  </a:cubicBezTo>
                  <a:cubicBezTo>
                    <a:pt x="64" y="0"/>
                    <a:pt x="79" y="1"/>
                    <a:pt x="92" y="19"/>
                  </a:cubicBezTo>
                  <a:cubicBezTo>
                    <a:pt x="115" y="50"/>
                    <a:pt x="138" y="82"/>
                    <a:pt x="161" y="114"/>
                  </a:cubicBezTo>
                  <a:cubicBezTo>
                    <a:pt x="169" y="127"/>
                    <a:pt x="169" y="131"/>
                    <a:pt x="157" y="139"/>
                  </a:cubicBezTo>
                  <a:cubicBezTo>
                    <a:pt x="143" y="148"/>
                    <a:pt x="129" y="156"/>
                    <a:pt x="114" y="162"/>
                  </a:cubicBezTo>
                  <a:cubicBezTo>
                    <a:pt x="97" y="168"/>
                    <a:pt x="80" y="165"/>
                    <a:pt x="63" y="152"/>
                  </a:cubicBezTo>
                  <a:cubicBezTo>
                    <a:pt x="66" y="168"/>
                    <a:pt x="76" y="182"/>
                    <a:pt x="68" y="199"/>
                  </a:cubicBezTo>
                  <a:cubicBezTo>
                    <a:pt x="62" y="194"/>
                    <a:pt x="56" y="190"/>
                    <a:pt x="53" y="185"/>
                  </a:cubicBezTo>
                  <a:cubicBezTo>
                    <a:pt x="36" y="157"/>
                    <a:pt x="20" y="129"/>
                    <a:pt x="3" y="101"/>
                  </a:cubicBezTo>
                  <a:cubicBezTo>
                    <a:pt x="2" y="98"/>
                    <a:pt x="2" y="95"/>
                    <a:pt x="1" y="93"/>
                  </a:cubicBezTo>
                  <a:cubicBezTo>
                    <a:pt x="2" y="92"/>
                    <a:pt x="3" y="92"/>
                    <a:pt x="3" y="91"/>
                  </a:cubicBezTo>
                  <a:cubicBezTo>
                    <a:pt x="7" y="96"/>
                    <a:pt x="12" y="100"/>
                    <a:pt x="15" y="105"/>
                  </a:cubicBezTo>
                  <a:cubicBezTo>
                    <a:pt x="27" y="125"/>
                    <a:pt x="39" y="146"/>
                    <a:pt x="52" y="167"/>
                  </a:cubicBezTo>
                  <a:cubicBezTo>
                    <a:pt x="53" y="170"/>
                    <a:pt x="55" y="173"/>
                    <a:pt x="57" y="176"/>
                  </a:cubicBezTo>
                  <a:cubicBezTo>
                    <a:pt x="58" y="175"/>
                    <a:pt x="59" y="174"/>
                    <a:pt x="61" y="174"/>
                  </a:cubicBezTo>
                  <a:close/>
                  <a:moveTo>
                    <a:pt x="95" y="150"/>
                  </a:moveTo>
                  <a:cubicBezTo>
                    <a:pt x="96" y="151"/>
                    <a:pt x="96" y="152"/>
                    <a:pt x="97" y="153"/>
                  </a:cubicBezTo>
                  <a:cubicBezTo>
                    <a:pt x="100" y="152"/>
                    <a:pt x="103" y="153"/>
                    <a:pt x="107" y="152"/>
                  </a:cubicBezTo>
                  <a:cubicBezTo>
                    <a:pt x="121" y="148"/>
                    <a:pt x="133" y="140"/>
                    <a:pt x="143" y="128"/>
                  </a:cubicBezTo>
                  <a:cubicBezTo>
                    <a:pt x="148" y="123"/>
                    <a:pt x="149" y="118"/>
                    <a:pt x="144" y="111"/>
                  </a:cubicBezTo>
                  <a:cubicBezTo>
                    <a:pt x="137" y="102"/>
                    <a:pt x="131" y="92"/>
                    <a:pt x="124" y="82"/>
                  </a:cubicBezTo>
                  <a:cubicBezTo>
                    <a:pt x="111" y="63"/>
                    <a:pt x="99" y="44"/>
                    <a:pt x="85" y="26"/>
                  </a:cubicBezTo>
                  <a:cubicBezTo>
                    <a:pt x="75" y="12"/>
                    <a:pt x="57" y="11"/>
                    <a:pt x="48" y="25"/>
                  </a:cubicBezTo>
                  <a:cubicBezTo>
                    <a:pt x="40" y="36"/>
                    <a:pt x="36" y="49"/>
                    <a:pt x="29" y="63"/>
                  </a:cubicBezTo>
                  <a:cubicBezTo>
                    <a:pt x="66" y="59"/>
                    <a:pt x="81" y="77"/>
                    <a:pt x="88" y="107"/>
                  </a:cubicBezTo>
                  <a:cubicBezTo>
                    <a:pt x="90" y="103"/>
                    <a:pt x="91" y="98"/>
                    <a:pt x="91" y="94"/>
                  </a:cubicBezTo>
                  <a:cubicBezTo>
                    <a:pt x="89" y="85"/>
                    <a:pt x="92" y="80"/>
                    <a:pt x="99" y="76"/>
                  </a:cubicBezTo>
                  <a:cubicBezTo>
                    <a:pt x="102" y="74"/>
                    <a:pt x="106" y="74"/>
                    <a:pt x="109" y="73"/>
                  </a:cubicBezTo>
                  <a:cubicBezTo>
                    <a:pt x="109" y="77"/>
                    <a:pt x="110" y="81"/>
                    <a:pt x="109" y="84"/>
                  </a:cubicBezTo>
                  <a:cubicBezTo>
                    <a:pt x="103" y="95"/>
                    <a:pt x="104" y="104"/>
                    <a:pt x="113" y="114"/>
                  </a:cubicBezTo>
                  <a:cubicBezTo>
                    <a:pt x="121" y="123"/>
                    <a:pt x="119" y="127"/>
                    <a:pt x="111" y="135"/>
                  </a:cubicBezTo>
                  <a:cubicBezTo>
                    <a:pt x="105" y="140"/>
                    <a:pt x="100" y="145"/>
                    <a:pt x="95" y="150"/>
                  </a:cubicBezTo>
                  <a:close/>
                  <a:moveTo>
                    <a:pt x="83" y="121"/>
                  </a:moveTo>
                  <a:cubicBezTo>
                    <a:pt x="79" y="126"/>
                    <a:pt x="76" y="129"/>
                    <a:pt x="73" y="132"/>
                  </a:cubicBezTo>
                  <a:cubicBezTo>
                    <a:pt x="68" y="138"/>
                    <a:pt x="63" y="138"/>
                    <a:pt x="59" y="132"/>
                  </a:cubicBezTo>
                  <a:cubicBezTo>
                    <a:pt x="54" y="124"/>
                    <a:pt x="49" y="117"/>
                    <a:pt x="44" y="109"/>
                  </a:cubicBezTo>
                  <a:cubicBezTo>
                    <a:pt x="43" y="108"/>
                    <a:pt x="43" y="106"/>
                    <a:pt x="43" y="105"/>
                  </a:cubicBezTo>
                  <a:cubicBezTo>
                    <a:pt x="43" y="91"/>
                    <a:pt x="43" y="91"/>
                    <a:pt x="29" y="89"/>
                  </a:cubicBezTo>
                  <a:cubicBezTo>
                    <a:pt x="26" y="115"/>
                    <a:pt x="54" y="147"/>
                    <a:pt x="80" y="148"/>
                  </a:cubicBezTo>
                  <a:cubicBezTo>
                    <a:pt x="81" y="139"/>
                    <a:pt x="82" y="131"/>
                    <a:pt x="83" y="12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48" name="Freeform 12"/>
            <p:cNvSpPr/>
            <p:nvPr/>
          </p:nvSpPr>
          <p:spPr bwMode="auto">
            <a:xfrm>
              <a:off x="11901361" y="6117059"/>
              <a:ext cx="879792" cy="434678"/>
            </a:xfrm>
            <a:custGeom>
              <a:avLst/>
              <a:gdLst>
                <a:gd name="T0" fmla="*/ 200 w 218"/>
                <a:gd name="T1" fmla="*/ 100 h 108"/>
                <a:gd name="T2" fmla="*/ 169 w 218"/>
                <a:gd name="T3" fmla="*/ 104 h 108"/>
                <a:gd name="T4" fmla="*/ 174 w 218"/>
                <a:gd name="T5" fmla="*/ 60 h 108"/>
                <a:gd name="T6" fmla="*/ 148 w 218"/>
                <a:gd name="T7" fmla="*/ 13 h 108"/>
                <a:gd name="T8" fmla="*/ 144 w 218"/>
                <a:gd name="T9" fmla="*/ 13 h 108"/>
                <a:gd name="T10" fmla="*/ 140 w 218"/>
                <a:gd name="T11" fmla="*/ 24 h 108"/>
                <a:gd name="T12" fmla="*/ 140 w 218"/>
                <a:gd name="T13" fmla="*/ 92 h 108"/>
                <a:gd name="T14" fmla="*/ 144 w 218"/>
                <a:gd name="T15" fmla="*/ 106 h 108"/>
                <a:gd name="T16" fmla="*/ 124 w 218"/>
                <a:gd name="T17" fmla="*/ 106 h 108"/>
                <a:gd name="T18" fmla="*/ 124 w 218"/>
                <a:gd name="T19" fmla="*/ 37 h 108"/>
                <a:gd name="T20" fmla="*/ 102 w 218"/>
                <a:gd name="T21" fmla="*/ 108 h 108"/>
                <a:gd name="T22" fmla="*/ 99 w 218"/>
                <a:gd name="T23" fmla="*/ 108 h 108"/>
                <a:gd name="T24" fmla="*/ 76 w 218"/>
                <a:gd name="T25" fmla="*/ 45 h 108"/>
                <a:gd name="T26" fmla="*/ 80 w 218"/>
                <a:gd name="T27" fmla="*/ 107 h 108"/>
                <a:gd name="T28" fmla="*/ 58 w 218"/>
                <a:gd name="T29" fmla="*/ 107 h 108"/>
                <a:gd name="T30" fmla="*/ 66 w 218"/>
                <a:gd name="T31" fmla="*/ 78 h 108"/>
                <a:gd name="T32" fmla="*/ 65 w 218"/>
                <a:gd name="T33" fmla="*/ 47 h 108"/>
                <a:gd name="T34" fmla="*/ 59 w 218"/>
                <a:gd name="T35" fmla="*/ 18 h 108"/>
                <a:gd name="T36" fmla="*/ 57 w 218"/>
                <a:gd name="T37" fmla="*/ 34 h 108"/>
                <a:gd name="T38" fmla="*/ 21 w 218"/>
                <a:gd name="T39" fmla="*/ 18 h 108"/>
                <a:gd name="T40" fmla="*/ 21 w 218"/>
                <a:gd name="T41" fmla="*/ 50 h 108"/>
                <a:gd name="T42" fmla="*/ 50 w 218"/>
                <a:gd name="T43" fmla="*/ 42 h 108"/>
                <a:gd name="T44" fmla="*/ 50 w 218"/>
                <a:gd name="T45" fmla="*/ 72 h 108"/>
                <a:gd name="T46" fmla="*/ 19 w 218"/>
                <a:gd name="T47" fmla="*/ 61 h 108"/>
                <a:gd name="T48" fmla="*/ 19 w 218"/>
                <a:gd name="T49" fmla="*/ 92 h 108"/>
                <a:gd name="T50" fmla="*/ 24 w 218"/>
                <a:gd name="T51" fmla="*/ 98 h 108"/>
                <a:gd name="T52" fmla="*/ 54 w 218"/>
                <a:gd name="T53" fmla="*/ 88 h 108"/>
                <a:gd name="T54" fmla="*/ 57 w 218"/>
                <a:gd name="T55" fmla="*/ 83 h 108"/>
                <a:gd name="T56" fmla="*/ 60 w 218"/>
                <a:gd name="T57" fmla="*/ 84 h 108"/>
                <a:gd name="T58" fmla="*/ 56 w 218"/>
                <a:gd name="T59" fmla="*/ 105 h 108"/>
                <a:gd name="T60" fmla="*/ 52 w 218"/>
                <a:gd name="T61" fmla="*/ 108 h 108"/>
                <a:gd name="T62" fmla="*/ 0 w 218"/>
                <a:gd name="T63" fmla="*/ 105 h 108"/>
                <a:gd name="T64" fmla="*/ 5 w 218"/>
                <a:gd name="T65" fmla="*/ 86 h 108"/>
                <a:gd name="T66" fmla="*/ 8 w 218"/>
                <a:gd name="T67" fmla="*/ 27 h 108"/>
                <a:gd name="T68" fmla="*/ 4 w 218"/>
                <a:gd name="T69" fmla="*/ 10 h 108"/>
                <a:gd name="T70" fmla="*/ 45 w 218"/>
                <a:gd name="T71" fmla="*/ 10 h 108"/>
                <a:gd name="T72" fmla="*/ 66 w 218"/>
                <a:gd name="T73" fmla="*/ 11 h 108"/>
                <a:gd name="T74" fmla="*/ 83 w 218"/>
                <a:gd name="T75" fmla="*/ 23 h 108"/>
                <a:gd name="T76" fmla="*/ 103 w 218"/>
                <a:gd name="T77" fmla="*/ 80 h 108"/>
                <a:gd name="T78" fmla="*/ 116 w 218"/>
                <a:gd name="T79" fmla="*/ 40 h 108"/>
                <a:gd name="T80" fmla="*/ 151 w 218"/>
                <a:gd name="T81" fmla="*/ 8 h 108"/>
                <a:gd name="T82" fmla="*/ 169 w 218"/>
                <a:gd name="T83" fmla="*/ 6 h 108"/>
                <a:gd name="T84" fmla="*/ 187 w 218"/>
                <a:gd name="T85" fmla="*/ 47 h 108"/>
                <a:gd name="T86" fmla="*/ 193 w 218"/>
                <a:gd name="T87" fmla="*/ 3 h 108"/>
                <a:gd name="T88" fmla="*/ 218 w 218"/>
                <a:gd name="T89" fmla="*/ 0 h 108"/>
                <a:gd name="T90" fmla="*/ 211 w 218"/>
                <a:gd name="T91" fmla="*/ 9 h 108"/>
                <a:gd name="T92" fmla="*/ 192 w 218"/>
                <a:gd name="T93" fmla="*/ 81 h 108"/>
                <a:gd name="T94" fmla="*/ 200 w 218"/>
                <a:gd name="T95" fmla="*/ 10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8" h="108">
                  <a:moveTo>
                    <a:pt x="200" y="100"/>
                  </a:moveTo>
                  <a:cubicBezTo>
                    <a:pt x="191" y="101"/>
                    <a:pt x="180" y="103"/>
                    <a:pt x="169" y="104"/>
                  </a:cubicBezTo>
                  <a:cubicBezTo>
                    <a:pt x="184" y="90"/>
                    <a:pt x="179" y="74"/>
                    <a:pt x="174" y="60"/>
                  </a:cubicBezTo>
                  <a:cubicBezTo>
                    <a:pt x="167" y="44"/>
                    <a:pt x="157" y="29"/>
                    <a:pt x="148" y="13"/>
                  </a:cubicBezTo>
                  <a:cubicBezTo>
                    <a:pt x="146" y="13"/>
                    <a:pt x="145" y="13"/>
                    <a:pt x="144" y="13"/>
                  </a:cubicBezTo>
                  <a:cubicBezTo>
                    <a:pt x="142" y="17"/>
                    <a:pt x="140" y="20"/>
                    <a:pt x="140" y="24"/>
                  </a:cubicBezTo>
                  <a:cubicBezTo>
                    <a:pt x="140" y="46"/>
                    <a:pt x="140" y="69"/>
                    <a:pt x="140" y="92"/>
                  </a:cubicBezTo>
                  <a:cubicBezTo>
                    <a:pt x="140" y="96"/>
                    <a:pt x="143" y="101"/>
                    <a:pt x="144" y="106"/>
                  </a:cubicBezTo>
                  <a:cubicBezTo>
                    <a:pt x="137" y="106"/>
                    <a:pt x="130" y="106"/>
                    <a:pt x="124" y="106"/>
                  </a:cubicBezTo>
                  <a:cubicBezTo>
                    <a:pt x="124" y="83"/>
                    <a:pt x="124" y="60"/>
                    <a:pt x="124" y="37"/>
                  </a:cubicBezTo>
                  <a:cubicBezTo>
                    <a:pt x="117" y="61"/>
                    <a:pt x="109" y="84"/>
                    <a:pt x="102" y="108"/>
                  </a:cubicBezTo>
                  <a:cubicBezTo>
                    <a:pt x="101" y="108"/>
                    <a:pt x="100" y="108"/>
                    <a:pt x="99" y="108"/>
                  </a:cubicBezTo>
                  <a:cubicBezTo>
                    <a:pt x="91" y="87"/>
                    <a:pt x="84" y="66"/>
                    <a:pt x="76" y="45"/>
                  </a:cubicBezTo>
                  <a:cubicBezTo>
                    <a:pt x="77" y="66"/>
                    <a:pt x="67" y="87"/>
                    <a:pt x="80" y="107"/>
                  </a:cubicBezTo>
                  <a:cubicBezTo>
                    <a:pt x="73" y="107"/>
                    <a:pt x="67" y="107"/>
                    <a:pt x="58" y="107"/>
                  </a:cubicBezTo>
                  <a:cubicBezTo>
                    <a:pt x="68" y="99"/>
                    <a:pt x="66" y="88"/>
                    <a:pt x="66" y="78"/>
                  </a:cubicBezTo>
                  <a:cubicBezTo>
                    <a:pt x="66" y="68"/>
                    <a:pt x="66" y="57"/>
                    <a:pt x="65" y="47"/>
                  </a:cubicBezTo>
                  <a:cubicBezTo>
                    <a:pt x="64" y="37"/>
                    <a:pt x="69" y="27"/>
                    <a:pt x="59" y="18"/>
                  </a:cubicBezTo>
                  <a:cubicBezTo>
                    <a:pt x="58" y="23"/>
                    <a:pt x="57" y="29"/>
                    <a:pt x="57" y="34"/>
                  </a:cubicBezTo>
                  <a:cubicBezTo>
                    <a:pt x="51" y="16"/>
                    <a:pt x="36" y="18"/>
                    <a:pt x="21" y="18"/>
                  </a:cubicBezTo>
                  <a:cubicBezTo>
                    <a:pt x="21" y="29"/>
                    <a:pt x="21" y="40"/>
                    <a:pt x="21" y="50"/>
                  </a:cubicBezTo>
                  <a:cubicBezTo>
                    <a:pt x="33" y="56"/>
                    <a:pt x="42" y="53"/>
                    <a:pt x="50" y="42"/>
                  </a:cubicBezTo>
                  <a:cubicBezTo>
                    <a:pt x="50" y="51"/>
                    <a:pt x="50" y="61"/>
                    <a:pt x="50" y="72"/>
                  </a:cubicBezTo>
                  <a:cubicBezTo>
                    <a:pt x="40" y="63"/>
                    <a:pt x="32" y="58"/>
                    <a:pt x="19" y="61"/>
                  </a:cubicBezTo>
                  <a:cubicBezTo>
                    <a:pt x="19" y="71"/>
                    <a:pt x="19" y="82"/>
                    <a:pt x="19" y="92"/>
                  </a:cubicBezTo>
                  <a:cubicBezTo>
                    <a:pt x="19" y="94"/>
                    <a:pt x="22" y="97"/>
                    <a:pt x="24" y="98"/>
                  </a:cubicBezTo>
                  <a:cubicBezTo>
                    <a:pt x="35" y="104"/>
                    <a:pt x="48" y="99"/>
                    <a:pt x="54" y="88"/>
                  </a:cubicBezTo>
                  <a:cubicBezTo>
                    <a:pt x="55" y="86"/>
                    <a:pt x="56" y="85"/>
                    <a:pt x="57" y="83"/>
                  </a:cubicBezTo>
                  <a:cubicBezTo>
                    <a:pt x="58" y="83"/>
                    <a:pt x="59" y="84"/>
                    <a:pt x="60" y="84"/>
                  </a:cubicBezTo>
                  <a:cubicBezTo>
                    <a:pt x="59" y="91"/>
                    <a:pt x="57" y="98"/>
                    <a:pt x="56" y="105"/>
                  </a:cubicBezTo>
                  <a:cubicBezTo>
                    <a:pt x="55" y="106"/>
                    <a:pt x="53" y="108"/>
                    <a:pt x="52" y="108"/>
                  </a:cubicBezTo>
                  <a:cubicBezTo>
                    <a:pt x="34" y="107"/>
                    <a:pt x="16" y="106"/>
                    <a:pt x="0" y="105"/>
                  </a:cubicBezTo>
                  <a:cubicBezTo>
                    <a:pt x="2" y="97"/>
                    <a:pt x="5" y="92"/>
                    <a:pt x="5" y="86"/>
                  </a:cubicBezTo>
                  <a:cubicBezTo>
                    <a:pt x="7" y="66"/>
                    <a:pt x="8" y="47"/>
                    <a:pt x="8" y="27"/>
                  </a:cubicBezTo>
                  <a:cubicBezTo>
                    <a:pt x="8" y="21"/>
                    <a:pt x="5" y="15"/>
                    <a:pt x="4" y="10"/>
                  </a:cubicBezTo>
                  <a:cubicBezTo>
                    <a:pt x="17" y="10"/>
                    <a:pt x="31" y="10"/>
                    <a:pt x="45" y="10"/>
                  </a:cubicBezTo>
                  <a:cubicBezTo>
                    <a:pt x="52" y="10"/>
                    <a:pt x="59" y="11"/>
                    <a:pt x="66" y="11"/>
                  </a:cubicBezTo>
                  <a:cubicBezTo>
                    <a:pt x="75" y="11"/>
                    <a:pt x="80" y="14"/>
                    <a:pt x="83" y="23"/>
                  </a:cubicBezTo>
                  <a:cubicBezTo>
                    <a:pt x="89" y="41"/>
                    <a:pt x="96" y="59"/>
                    <a:pt x="103" y="80"/>
                  </a:cubicBezTo>
                  <a:cubicBezTo>
                    <a:pt x="108" y="65"/>
                    <a:pt x="112" y="52"/>
                    <a:pt x="116" y="40"/>
                  </a:cubicBezTo>
                  <a:cubicBezTo>
                    <a:pt x="126" y="6"/>
                    <a:pt x="122" y="12"/>
                    <a:pt x="151" y="8"/>
                  </a:cubicBezTo>
                  <a:cubicBezTo>
                    <a:pt x="157" y="8"/>
                    <a:pt x="163" y="7"/>
                    <a:pt x="169" y="6"/>
                  </a:cubicBezTo>
                  <a:cubicBezTo>
                    <a:pt x="166" y="18"/>
                    <a:pt x="170" y="27"/>
                    <a:pt x="187" y="47"/>
                  </a:cubicBezTo>
                  <a:cubicBezTo>
                    <a:pt x="188" y="32"/>
                    <a:pt x="203" y="20"/>
                    <a:pt x="193" y="3"/>
                  </a:cubicBezTo>
                  <a:cubicBezTo>
                    <a:pt x="200" y="2"/>
                    <a:pt x="208" y="2"/>
                    <a:pt x="218" y="0"/>
                  </a:cubicBezTo>
                  <a:cubicBezTo>
                    <a:pt x="215" y="5"/>
                    <a:pt x="213" y="7"/>
                    <a:pt x="211" y="9"/>
                  </a:cubicBezTo>
                  <a:cubicBezTo>
                    <a:pt x="196" y="31"/>
                    <a:pt x="188" y="54"/>
                    <a:pt x="192" y="81"/>
                  </a:cubicBezTo>
                  <a:cubicBezTo>
                    <a:pt x="193" y="87"/>
                    <a:pt x="197" y="93"/>
                    <a:pt x="200" y="10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49" name="Freeform 13"/>
            <p:cNvSpPr>
              <a:spLocks noEditPoints="1"/>
            </p:cNvSpPr>
            <p:nvPr/>
          </p:nvSpPr>
          <p:spPr bwMode="auto">
            <a:xfrm>
              <a:off x="9199392" y="2038024"/>
              <a:ext cx="667668" cy="528571"/>
            </a:xfrm>
            <a:custGeom>
              <a:avLst/>
              <a:gdLst>
                <a:gd name="T0" fmla="*/ 92 w 165"/>
                <a:gd name="T1" fmla="*/ 106 h 131"/>
                <a:gd name="T2" fmla="*/ 75 w 165"/>
                <a:gd name="T3" fmla="*/ 84 h 131"/>
                <a:gd name="T4" fmla="*/ 82 w 165"/>
                <a:gd name="T5" fmla="*/ 109 h 131"/>
                <a:gd name="T6" fmla="*/ 90 w 165"/>
                <a:gd name="T7" fmla="*/ 123 h 131"/>
                <a:gd name="T8" fmla="*/ 74 w 165"/>
                <a:gd name="T9" fmla="*/ 131 h 131"/>
                <a:gd name="T10" fmla="*/ 46 w 165"/>
                <a:gd name="T11" fmla="*/ 127 h 131"/>
                <a:gd name="T12" fmla="*/ 30 w 165"/>
                <a:gd name="T13" fmla="*/ 117 h 131"/>
                <a:gd name="T14" fmla="*/ 31 w 165"/>
                <a:gd name="T15" fmla="*/ 112 h 131"/>
                <a:gd name="T16" fmla="*/ 54 w 165"/>
                <a:gd name="T17" fmla="*/ 114 h 131"/>
                <a:gd name="T18" fmla="*/ 61 w 165"/>
                <a:gd name="T19" fmla="*/ 105 h 131"/>
                <a:gd name="T20" fmla="*/ 55 w 165"/>
                <a:gd name="T21" fmla="*/ 87 h 131"/>
                <a:gd name="T22" fmla="*/ 16 w 165"/>
                <a:gd name="T23" fmla="*/ 58 h 131"/>
                <a:gd name="T24" fmla="*/ 2 w 165"/>
                <a:gd name="T25" fmla="*/ 50 h 131"/>
                <a:gd name="T26" fmla="*/ 10 w 165"/>
                <a:gd name="T27" fmla="*/ 36 h 131"/>
                <a:gd name="T28" fmla="*/ 46 w 165"/>
                <a:gd name="T29" fmla="*/ 35 h 131"/>
                <a:gd name="T30" fmla="*/ 53 w 165"/>
                <a:gd name="T31" fmla="*/ 16 h 131"/>
                <a:gd name="T32" fmla="*/ 67 w 165"/>
                <a:gd name="T33" fmla="*/ 0 h 131"/>
                <a:gd name="T34" fmla="*/ 79 w 165"/>
                <a:gd name="T35" fmla="*/ 17 h 131"/>
                <a:gd name="T36" fmla="*/ 89 w 165"/>
                <a:gd name="T37" fmla="*/ 47 h 131"/>
                <a:gd name="T38" fmla="*/ 99 w 165"/>
                <a:gd name="T39" fmla="*/ 29 h 131"/>
                <a:gd name="T40" fmla="*/ 102 w 165"/>
                <a:gd name="T41" fmla="*/ 29 h 131"/>
                <a:gd name="T42" fmla="*/ 105 w 165"/>
                <a:gd name="T43" fmla="*/ 48 h 131"/>
                <a:gd name="T44" fmla="*/ 121 w 165"/>
                <a:gd name="T45" fmla="*/ 76 h 131"/>
                <a:gd name="T46" fmla="*/ 165 w 165"/>
                <a:gd name="T47" fmla="*/ 105 h 131"/>
                <a:gd name="T48" fmla="*/ 107 w 165"/>
                <a:gd name="T49" fmla="*/ 96 h 131"/>
                <a:gd name="T50" fmla="*/ 92 w 165"/>
                <a:gd name="T51" fmla="*/ 106 h 131"/>
                <a:gd name="T52" fmla="*/ 64 w 165"/>
                <a:gd name="T53" fmla="*/ 26 h 131"/>
                <a:gd name="T54" fmla="*/ 74 w 165"/>
                <a:gd name="T55" fmla="*/ 45 h 131"/>
                <a:gd name="T56" fmla="*/ 64 w 165"/>
                <a:gd name="T57" fmla="*/ 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5" h="131">
                  <a:moveTo>
                    <a:pt x="92" y="106"/>
                  </a:moveTo>
                  <a:cubicBezTo>
                    <a:pt x="90" y="87"/>
                    <a:pt x="90" y="87"/>
                    <a:pt x="75" y="84"/>
                  </a:cubicBezTo>
                  <a:cubicBezTo>
                    <a:pt x="70" y="96"/>
                    <a:pt x="72" y="101"/>
                    <a:pt x="82" y="109"/>
                  </a:cubicBezTo>
                  <a:cubicBezTo>
                    <a:pt x="87" y="112"/>
                    <a:pt x="92" y="116"/>
                    <a:pt x="90" y="123"/>
                  </a:cubicBezTo>
                  <a:cubicBezTo>
                    <a:pt x="87" y="131"/>
                    <a:pt x="80" y="131"/>
                    <a:pt x="74" y="131"/>
                  </a:cubicBezTo>
                  <a:cubicBezTo>
                    <a:pt x="64" y="130"/>
                    <a:pt x="55" y="129"/>
                    <a:pt x="46" y="127"/>
                  </a:cubicBezTo>
                  <a:cubicBezTo>
                    <a:pt x="40" y="125"/>
                    <a:pt x="35" y="120"/>
                    <a:pt x="30" y="117"/>
                  </a:cubicBezTo>
                  <a:cubicBezTo>
                    <a:pt x="30" y="115"/>
                    <a:pt x="30" y="114"/>
                    <a:pt x="31" y="112"/>
                  </a:cubicBezTo>
                  <a:cubicBezTo>
                    <a:pt x="39" y="113"/>
                    <a:pt x="46" y="113"/>
                    <a:pt x="54" y="114"/>
                  </a:cubicBezTo>
                  <a:cubicBezTo>
                    <a:pt x="62" y="115"/>
                    <a:pt x="64" y="113"/>
                    <a:pt x="61" y="105"/>
                  </a:cubicBezTo>
                  <a:cubicBezTo>
                    <a:pt x="59" y="99"/>
                    <a:pt x="56" y="93"/>
                    <a:pt x="55" y="87"/>
                  </a:cubicBezTo>
                  <a:cubicBezTo>
                    <a:pt x="50" y="67"/>
                    <a:pt x="35" y="60"/>
                    <a:pt x="16" y="58"/>
                  </a:cubicBezTo>
                  <a:cubicBezTo>
                    <a:pt x="9" y="58"/>
                    <a:pt x="3" y="58"/>
                    <a:pt x="2" y="50"/>
                  </a:cubicBezTo>
                  <a:cubicBezTo>
                    <a:pt x="0" y="43"/>
                    <a:pt x="5" y="40"/>
                    <a:pt x="10" y="36"/>
                  </a:cubicBezTo>
                  <a:cubicBezTo>
                    <a:pt x="21" y="28"/>
                    <a:pt x="33" y="26"/>
                    <a:pt x="46" y="35"/>
                  </a:cubicBezTo>
                  <a:cubicBezTo>
                    <a:pt x="49" y="28"/>
                    <a:pt x="50" y="22"/>
                    <a:pt x="53" y="16"/>
                  </a:cubicBezTo>
                  <a:cubicBezTo>
                    <a:pt x="57" y="10"/>
                    <a:pt x="62" y="5"/>
                    <a:pt x="67" y="0"/>
                  </a:cubicBezTo>
                  <a:cubicBezTo>
                    <a:pt x="71" y="6"/>
                    <a:pt x="76" y="11"/>
                    <a:pt x="79" y="17"/>
                  </a:cubicBezTo>
                  <a:cubicBezTo>
                    <a:pt x="83" y="26"/>
                    <a:pt x="85" y="36"/>
                    <a:pt x="89" y="47"/>
                  </a:cubicBezTo>
                  <a:cubicBezTo>
                    <a:pt x="93" y="40"/>
                    <a:pt x="96" y="34"/>
                    <a:pt x="99" y="29"/>
                  </a:cubicBezTo>
                  <a:cubicBezTo>
                    <a:pt x="100" y="29"/>
                    <a:pt x="101" y="29"/>
                    <a:pt x="102" y="29"/>
                  </a:cubicBezTo>
                  <a:cubicBezTo>
                    <a:pt x="103" y="35"/>
                    <a:pt x="105" y="42"/>
                    <a:pt x="105" y="48"/>
                  </a:cubicBezTo>
                  <a:cubicBezTo>
                    <a:pt x="106" y="60"/>
                    <a:pt x="111" y="69"/>
                    <a:pt x="121" y="76"/>
                  </a:cubicBezTo>
                  <a:cubicBezTo>
                    <a:pt x="136" y="85"/>
                    <a:pt x="151" y="94"/>
                    <a:pt x="165" y="105"/>
                  </a:cubicBezTo>
                  <a:cubicBezTo>
                    <a:pt x="144" y="111"/>
                    <a:pt x="126" y="100"/>
                    <a:pt x="107" y="96"/>
                  </a:cubicBezTo>
                  <a:cubicBezTo>
                    <a:pt x="106" y="105"/>
                    <a:pt x="101" y="108"/>
                    <a:pt x="92" y="106"/>
                  </a:cubicBezTo>
                  <a:close/>
                  <a:moveTo>
                    <a:pt x="64" y="26"/>
                  </a:moveTo>
                  <a:cubicBezTo>
                    <a:pt x="58" y="39"/>
                    <a:pt x="61" y="44"/>
                    <a:pt x="74" y="45"/>
                  </a:cubicBezTo>
                  <a:cubicBezTo>
                    <a:pt x="71" y="39"/>
                    <a:pt x="68" y="33"/>
                    <a:pt x="64" y="2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50" name="Freeform 14"/>
            <p:cNvSpPr>
              <a:spLocks noEditPoints="1"/>
            </p:cNvSpPr>
            <p:nvPr/>
          </p:nvSpPr>
          <p:spPr bwMode="auto">
            <a:xfrm>
              <a:off x="14502482" y="2079754"/>
              <a:ext cx="591164" cy="549435"/>
            </a:xfrm>
            <a:custGeom>
              <a:avLst/>
              <a:gdLst>
                <a:gd name="T0" fmla="*/ 117 w 147"/>
                <a:gd name="T1" fmla="*/ 11 h 137"/>
                <a:gd name="T2" fmla="*/ 97 w 147"/>
                <a:gd name="T3" fmla="*/ 20 h 137"/>
                <a:gd name="T4" fmla="*/ 123 w 147"/>
                <a:gd name="T5" fmla="*/ 38 h 137"/>
                <a:gd name="T6" fmla="*/ 140 w 147"/>
                <a:gd name="T7" fmla="*/ 54 h 137"/>
                <a:gd name="T8" fmla="*/ 135 w 147"/>
                <a:gd name="T9" fmla="*/ 76 h 137"/>
                <a:gd name="T10" fmla="*/ 108 w 147"/>
                <a:gd name="T11" fmla="*/ 77 h 137"/>
                <a:gd name="T12" fmla="*/ 72 w 147"/>
                <a:gd name="T13" fmla="*/ 52 h 137"/>
                <a:gd name="T14" fmla="*/ 62 w 147"/>
                <a:gd name="T15" fmla="*/ 47 h 137"/>
                <a:gd name="T16" fmla="*/ 60 w 147"/>
                <a:gd name="T17" fmla="*/ 49 h 137"/>
                <a:gd name="T18" fmla="*/ 77 w 147"/>
                <a:gd name="T19" fmla="*/ 64 h 137"/>
                <a:gd name="T20" fmla="*/ 83 w 147"/>
                <a:gd name="T21" fmla="*/ 72 h 137"/>
                <a:gd name="T22" fmla="*/ 77 w 147"/>
                <a:gd name="T23" fmla="*/ 79 h 137"/>
                <a:gd name="T24" fmla="*/ 41 w 147"/>
                <a:gd name="T25" fmla="*/ 84 h 137"/>
                <a:gd name="T26" fmla="*/ 37 w 147"/>
                <a:gd name="T27" fmla="*/ 86 h 137"/>
                <a:gd name="T28" fmla="*/ 34 w 147"/>
                <a:gd name="T29" fmla="*/ 110 h 137"/>
                <a:gd name="T30" fmla="*/ 40 w 147"/>
                <a:gd name="T31" fmla="*/ 111 h 137"/>
                <a:gd name="T32" fmla="*/ 51 w 147"/>
                <a:gd name="T33" fmla="*/ 108 h 137"/>
                <a:gd name="T34" fmla="*/ 36 w 147"/>
                <a:gd name="T35" fmla="*/ 137 h 137"/>
                <a:gd name="T36" fmla="*/ 25 w 147"/>
                <a:gd name="T37" fmla="*/ 131 h 137"/>
                <a:gd name="T38" fmla="*/ 6 w 147"/>
                <a:gd name="T39" fmla="*/ 101 h 137"/>
                <a:gd name="T40" fmla="*/ 11 w 147"/>
                <a:gd name="T41" fmla="*/ 83 h 137"/>
                <a:gd name="T42" fmla="*/ 34 w 147"/>
                <a:gd name="T43" fmla="*/ 72 h 137"/>
                <a:gd name="T44" fmla="*/ 1 w 147"/>
                <a:gd name="T45" fmla="*/ 54 h 137"/>
                <a:gd name="T46" fmla="*/ 31 w 147"/>
                <a:gd name="T47" fmla="*/ 45 h 137"/>
                <a:gd name="T48" fmla="*/ 48 w 147"/>
                <a:gd name="T49" fmla="*/ 41 h 137"/>
                <a:gd name="T50" fmla="*/ 64 w 147"/>
                <a:gd name="T51" fmla="*/ 37 h 137"/>
                <a:gd name="T52" fmla="*/ 73 w 147"/>
                <a:gd name="T53" fmla="*/ 39 h 137"/>
                <a:gd name="T54" fmla="*/ 68 w 147"/>
                <a:gd name="T55" fmla="*/ 29 h 137"/>
                <a:gd name="T56" fmla="*/ 59 w 147"/>
                <a:gd name="T57" fmla="*/ 22 h 137"/>
                <a:gd name="T58" fmla="*/ 66 w 147"/>
                <a:gd name="T59" fmla="*/ 12 h 137"/>
                <a:gd name="T60" fmla="*/ 117 w 147"/>
                <a:gd name="T61" fmla="*/ 11 h 137"/>
                <a:gd name="T62" fmla="*/ 85 w 147"/>
                <a:gd name="T63" fmla="*/ 29 h 137"/>
                <a:gd name="T64" fmla="*/ 82 w 147"/>
                <a:gd name="T65" fmla="*/ 32 h 137"/>
                <a:gd name="T66" fmla="*/ 114 w 147"/>
                <a:gd name="T67" fmla="*/ 63 h 137"/>
                <a:gd name="T68" fmla="*/ 128 w 147"/>
                <a:gd name="T69" fmla="*/ 55 h 137"/>
                <a:gd name="T70" fmla="*/ 85 w 147"/>
                <a:gd name="T71" fmla="*/ 2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37">
                  <a:moveTo>
                    <a:pt x="117" y="11"/>
                  </a:moveTo>
                  <a:cubicBezTo>
                    <a:pt x="111" y="14"/>
                    <a:pt x="105" y="17"/>
                    <a:pt x="97" y="20"/>
                  </a:cubicBezTo>
                  <a:cubicBezTo>
                    <a:pt x="106" y="27"/>
                    <a:pt x="115" y="32"/>
                    <a:pt x="123" y="38"/>
                  </a:cubicBezTo>
                  <a:cubicBezTo>
                    <a:pt x="129" y="43"/>
                    <a:pt x="135" y="48"/>
                    <a:pt x="140" y="54"/>
                  </a:cubicBezTo>
                  <a:cubicBezTo>
                    <a:pt x="147" y="61"/>
                    <a:pt x="145" y="72"/>
                    <a:pt x="135" y="76"/>
                  </a:cubicBezTo>
                  <a:cubicBezTo>
                    <a:pt x="126" y="80"/>
                    <a:pt x="117" y="82"/>
                    <a:pt x="108" y="77"/>
                  </a:cubicBezTo>
                  <a:cubicBezTo>
                    <a:pt x="96" y="69"/>
                    <a:pt x="84" y="60"/>
                    <a:pt x="72" y="52"/>
                  </a:cubicBezTo>
                  <a:cubicBezTo>
                    <a:pt x="69" y="50"/>
                    <a:pt x="65" y="48"/>
                    <a:pt x="62" y="47"/>
                  </a:cubicBezTo>
                  <a:cubicBezTo>
                    <a:pt x="61" y="47"/>
                    <a:pt x="61" y="48"/>
                    <a:pt x="60" y="49"/>
                  </a:cubicBezTo>
                  <a:cubicBezTo>
                    <a:pt x="66" y="54"/>
                    <a:pt x="71" y="59"/>
                    <a:pt x="77" y="64"/>
                  </a:cubicBezTo>
                  <a:cubicBezTo>
                    <a:pt x="79" y="66"/>
                    <a:pt x="82" y="69"/>
                    <a:pt x="83" y="72"/>
                  </a:cubicBezTo>
                  <a:cubicBezTo>
                    <a:pt x="85" y="76"/>
                    <a:pt x="83" y="82"/>
                    <a:pt x="77" y="79"/>
                  </a:cubicBezTo>
                  <a:cubicBezTo>
                    <a:pt x="64" y="71"/>
                    <a:pt x="53" y="79"/>
                    <a:pt x="41" y="84"/>
                  </a:cubicBezTo>
                  <a:cubicBezTo>
                    <a:pt x="40" y="84"/>
                    <a:pt x="39" y="85"/>
                    <a:pt x="37" y="86"/>
                  </a:cubicBezTo>
                  <a:cubicBezTo>
                    <a:pt x="23" y="92"/>
                    <a:pt x="22" y="101"/>
                    <a:pt x="34" y="110"/>
                  </a:cubicBezTo>
                  <a:cubicBezTo>
                    <a:pt x="35" y="111"/>
                    <a:pt x="38" y="111"/>
                    <a:pt x="40" y="111"/>
                  </a:cubicBezTo>
                  <a:cubicBezTo>
                    <a:pt x="43" y="110"/>
                    <a:pt x="46" y="109"/>
                    <a:pt x="51" y="108"/>
                  </a:cubicBezTo>
                  <a:cubicBezTo>
                    <a:pt x="50" y="121"/>
                    <a:pt x="41" y="128"/>
                    <a:pt x="36" y="137"/>
                  </a:cubicBezTo>
                  <a:cubicBezTo>
                    <a:pt x="35" y="137"/>
                    <a:pt x="26" y="134"/>
                    <a:pt x="25" y="131"/>
                  </a:cubicBezTo>
                  <a:cubicBezTo>
                    <a:pt x="22" y="119"/>
                    <a:pt x="15" y="110"/>
                    <a:pt x="6" y="101"/>
                  </a:cubicBezTo>
                  <a:cubicBezTo>
                    <a:pt x="0" y="95"/>
                    <a:pt x="2" y="88"/>
                    <a:pt x="11" y="83"/>
                  </a:cubicBezTo>
                  <a:cubicBezTo>
                    <a:pt x="19" y="79"/>
                    <a:pt x="27" y="75"/>
                    <a:pt x="34" y="72"/>
                  </a:cubicBezTo>
                  <a:cubicBezTo>
                    <a:pt x="24" y="66"/>
                    <a:pt x="13" y="60"/>
                    <a:pt x="1" y="54"/>
                  </a:cubicBezTo>
                  <a:cubicBezTo>
                    <a:pt x="11" y="45"/>
                    <a:pt x="21" y="43"/>
                    <a:pt x="31" y="45"/>
                  </a:cubicBezTo>
                  <a:cubicBezTo>
                    <a:pt x="38" y="46"/>
                    <a:pt x="43" y="45"/>
                    <a:pt x="48" y="41"/>
                  </a:cubicBezTo>
                  <a:cubicBezTo>
                    <a:pt x="52" y="38"/>
                    <a:pt x="59" y="38"/>
                    <a:pt x="64" y="37"/>
                  </a:cubicBezTo>
                  <a:cubicBezTo>
                    <a:pt x="67" y="37"/>
                    <a:pt x="70" y="38"/>
                    <a:pt x="73" y="39"/>
                  </a:cubicBezTo>
                  <a:cubicBezTo>
                    <a:pt x="76" y="33"/>
                    <a:pt x="73" y="31"/>
                    <a:pt x="68" y="29"/>
                  </a:cubicBezTo>
                  <a:cubicBezTo>
                    <a:pt x="64" y="28"/>
                    <a:pt x="59" y="24"/>
                    <a:pt x="59" y="22"/>
                  </a:cubicBezTo>
                  <a:cubicBezTo>
                    <a:pt x="60" y="18"/>
                    <a:pt x="63" y="14"/>
                    <a:pt x="66" y="12"/>
                  </a:cubicBezTo>
                  <a:cubicBezTo>
                    <a:pt x="84" y="0"/>
                    <a:pt x="103" y="0"/>
                    <a:pt x="117" y="11"/>
                  </a:cubicBezTo>
                  <a:close/>
                  <a:moveTo>
                    <a:pt x="85" y="29"/>
                  </a:moveTo>
                  <a:cubicBezTo>
                    <a:pt x="84" y="30"/>
                    <a:pt x="83" y="31"/>
                    <a:pt x="82" y="32"/>
                  </a:cubicBezTo>
                  <a:cubicBezTo>
                    <a:pt x="87" y="48"/>
                    <a:pt x="100" y="57"/>
                    <a:pt x="114" y="63"/>
                  </a:cubicBezTo>
                  <a:cubicBezTo>
                    <a:pt x="122" y="67"/>
                    <a:pt x="125" y="63"/>
                    <a:pt x="128" y="55"/>
                  </a:cubicBezTo>
                  <a:cubicBezTo>
                    <a:pt x="113" y="46"/>
                    <a:pt x="99" y="38"/>
                    <a:pt x="85" y="29"/>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51" name="Freeform 15"/>
            <p:cNvSpPr>
              <a:spLocks noEditPoints="1"/>
            </p:cNvSpPr>
            <p:nvPr/>
          </p:nvSpPr>
          <p:spPr bwMode="auto">
            <a:xfrm>
              <a:off x="12172600" y="295831"/>
              <a:ext cx="306015" cy="698964"/>
            </a:xfrm>
            <a:custGeom>
              <a:avLst/>
              <a:gdLst>
                <a:gd name="T0" fmla="*/ 37 w 76"/>
                <a:gd name="T1" fmla="*/ 173 h 174"/>
                <a:gd name="T2" fmla="*/ 33 w 76"/>
                <a:gd name="T3" fmla="*/ 91 h 174"/>
                <a:gd name="T4" fmla="*/ 3 w 76"/>
                <a:gd name="T5" fmla="*/ 104 h 174"/>
                <a:gd name="T6" fmla="*/ 8 w 76"/>
                <a:gd name="T7" fmla="*/ 74 h 174"/>
                <a:gd name="T8" fmla="*/ 13 w 76"/>
                <a:gd name="T9" fmla="*/ 50 h 174"/>
                <a:gd name="T10" fmla="*/ 13 w 76"/>
                <a:gd name="T11" fmla="*/ 40 h 174"/>
                <a:gd name="T12" fmla="*/ 14 w 76"/>
                <a:gd name="T13" fmla="*/ 17 h 174"/>
                <a:gd name="T14" fmla="*/ 13 w 76"/>
                <a:gd name="T15" fmla="*/ 14 h 174"/>
                <a:gd name="T16" fmla="*/ 15 w 76"/>
                <a:gd name="T17" fmla="*/ 13 h 174"/>
                <a:gd name="T18" fmla="*/ 41 w 76"/>
                <a:gd name="T19" fmla="*/ 2 h 174"/>
                <a:gd name="T20" fmla="*/ 51 w 76"/>
                <a:gd name="T21" fmla="*/ 2 h 174"/>
                <a:gd name="T22" fmla="*/ 62 w 76"/>
                <a:gd name="T23" fmla="*/ 28 h 174"/>
                <a:gd name="T24" fmla="*/ 71 w 76"/>
                <a:gd name="T25" fmla="*/ 62 h 174"/>
                <a:gd name="T26" fmla="*/ 68 w 76"/>
                <a:gd name="T27" fmla="*/ 76 h 174"/>
                <a:gd name="T28" fmla="*/ 57 w 76"/>
                <a:gd name="T29" fmla="*/ 99 h 174"/>
                <a:gd name="T30" fmla="*/ 45 w 76"/>
                <a:gd name="T31" fmla="*/ 164 h 174"/>
                <a:gd name="T32" fmla="*/ 40 w 76"/>
                <a:gd name="T33" fmla="*/ 174 h 174"/>
                <a:gd name="T34" fmla="*/ 37 w 76"/>
                <a:gd name="T35" fmla="*/ 173 h 174"/>
                <a:gd name="T36" fmla="*/ 33 w 76"/>
                <a:gd name="T37" fmla="*/ 33 h 174"/>
                <a:gd name="T38" fmla="*/ 29 w 76"/>
                <a:gd name="T39" fmla="*/ 33 h 174"/>
                <a:gd name="T40" fmla="*/ 30 w 76"/>
                <a:gd name="T41" fmla="*/ 44 h 174"/>
                <a:gd name="T42" fmla="*/ 27 w 76"/>
                <a:gd name="T43" fmla="*/ 67 h 174"/>
                <a:gd name="T44" fmla="*/ 22 w 76"/>
                <a:gd name="T45" fmla="*/ 75 h 174"/>
                <a:gd name="T46" fmla="*/ 24 w 76"/>
                <a:gd name="T47" fmla="*/ 77 h 174"/>
                <a:gd name="T48" fmla="*/ 33 w 76"/>
                <a:gd name="T49" fmla="*/ 67 h 174"/>
                <a:gd name="T50" fmla="*/ 33 w 76"/>
                <a:gd name="T51" fmla="*/ 3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174">
                  <a:moveTo>
                    <a:pt x="37" y="173"/>
                  </a:moveTo>
                  <a:cubicBezTo>
                    <a:pt x="36" y="146"/>
                    <a:pt x="35" y="119"/>
                    <a:pt x="33" y="91"/>
                  </a:cubicBezTo>
                  <a:cubicBezTo>
                    <a:pt x="23" y="95"/>
                    <a:pt x="14" y="99"/>
                    <a:pt x="3" y="104"/>
                  </a:cubicBezTo>
                  <a:cubicBezTo>
                    <a:pt x="1" y="93"/>
                    <a:pt x="0" y="82"/>
                    <a:pt x="8" y="74"/>
                  </a:cubicBezTo>
                  <a:cubicBezTo>
                    <a:pt x="15" y="67"/>
                    <a:pt x="17" y="59"/>
                    <a:pt x="13" y="50"/>
                  </a:cubicBezTo>
                  <a:cubicBezTo>
                    <a:pt x="12" y="47"/>
                    <a:pt x="12" y="42"/>
                    <a:pt x="13" y="40"/>
                  </a:cubicBezTo>
                  <a:cubicBezTo>
                    <a:pt x="21" y="32"/>
                    <a:pt x="18" y="25"/>
                    <a:pt x="14" y="17"/>
                  </a:cubicBezTo>
                  <a:cubicBezTo>
                    <a:pt x="14" y="16"/>
                    <a:pt x="13" y="15"/>
                    <a:pt x="13" y="14"/>
                  </a:cubicBezTo>
                  <a:cubicBezTo>
                    <a:pt x="14" y="13"/>
                    <a:pt x="14" y="13"/>
                    <a:pt x="15" y="13"/>
                  </a:cubicBezTo>
                  <a:cubicBezTo>
                    <a:pt x="26" y="16"/>
                    <a:pt x="35" y="14"/>
                    <a:pt x="41" y="2"/>
                  </a:cubicBezTo>
                  <a:cubicBezTo>
                    <a:pt x="42" y="0"/>
                    <a:pt x="49" y="0"/>
                    <a:pt x="51" y="2"/>
                  </a:cubicBezTo>
                  <a:cubicBezTo>
                    <a:pt x="61" y="8"/>
                    <a:pt x="63" y="17"/>
                    <a:pt x="62" y="28"/>
                  </a:cubicBezTo>
                  <a:cubicBezTo>
                    <a:pt x="61" y="41"/>
                    <a:pt x="61" y="52"/>
                    <a:pt x="71" y="62"/>
                  </a:cubicBezTo>
                  <a:cubicBezTo>
                    <a:pt x="76" y="67"/>
                    <a:pt x="74" y="73"/>
                    <a:pt x="68" y="76"/>
                  </a:cubicBezTo>
                  <a:cubicBezTo>
                    <a:pt x="59" y="81"/>
                    <a:pt x="58" y="89"/>
                    <a:pt x="57" y="99"/>
                  </a:cubicBezTo>
                  <a:cubicBezTo>
                    <a:pt x="54" y="121"/>
                    <a:pt x="50" y="143"/>
                    <a:pt x="45" y="164"/>
                  </a:cubicBezTo>
                  <a:cubicBezTo>
                    <a:pt x="45" y="168"/>
                    <a:pt x="42" y="171"/>
                    <a:pt x="40" y="174"/>
                  </a:cubicBezTo>
                  <a:cubicBezTo>
                    <a:pt x="39" y="174"/>
                    <a:pt x="38" y="173"/>
                    <a:pt x="37" y="173"/>
                  </a:cubicBezTo>
                  <a:close/>
                  <a:moveTo>
                    <a:pt x="33" y="33"/>
                  </a:moveTo>
                  <a:cubicBezTo>
                    <a:pt x="32" y="33"/>
                    <a:pt x="31" y="33"/>
                    <a:pt x="29" y="33"/>
                  </a:cubicBezTo>
                  <a:cubicBezTo>
                    <a:pt x="30" y="37"/>
                    <a:pt x="29" y="41"/>
                    <a:pt x="30" y="44"/>
                  </a:cubicBezTo>
                  <a:cubicBezTo>
                    <a:pt x="35" y="53"/>
                    <a:pt x="32" y="60"/>
                    <a:pt x="27" y="67"/>
                  </a:cubicBezTo>
                  <a:cubicBezTo>
                    <a:pt x="25" y="70"/>
                    <a:pt x="23" y="72"/>
                    <a:pt x="22" y="75"/>
                  </a:cubicBezTo>
                  <a:cubicBezTo>
                    <a:pt x="23" y="75"/>
                    <a:pt x="23" y="76"/>
                    <a:pt x="24" y="77"/>
                  </a:cubicBezTo>
                  <a:cubicBezTo>
                    <a:pt x="27" y="73"/>
                    <a:pt x="32" y="71"/>
                    <a:pt x="33" y="67"/>
                  </a:cubicBezTo>
                  <a:cubicBezTo>
                    <a:pt x="34" y="56"/>
                    <a:pt x="33" y="45"/>
                    <a:pt x="33" y="3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52" name="Freeform 16"/>
            <p:cNvSpPr>
              <a:spLocks noEditPoints="1"/>
            </p:cNvSpPr>
            <p:nvPr/>
          </p:nvSpPr>
          <p:spPr bwMode="auto">
            <a:xfrm>
              <a:off x="11317152" y="6068375"/>
              <a:ext cx="605074" cy="465977"/>
            </a:xfrm>
            <a:custGeom>
              <a:avLst/>
              <a:gdLst>
                <a:gd name="T0" fmla="*/ 17 w 150"/>
                <a:gd name="T1" fmla="*/ 93 h 116"/>
                <a:gd name="T2" fmla="*/ 0 w 150"/>
                <a:gd name="T3" fmla="*/ 88 h 116"/>
                <a:gd name="T4" fmla="*/ 46 w 150"/>
                <a:gd name="T5" fmla="*/ 0 h 116"/>
                <a:gd name="T6" fmla="*/ 50 w 150"/>
                <a:gd name="T7" fmla="*/ 0 h 116"/>
                <a:gd name="T8" fmla="*/ 56 w 150"/>
                <a:gd name="T9" fmla="*/ 38 h 116"/>
                <a:gd name="T10" fmla="*/ 66 w 150"/>
                <a:gd name="T11" fmla="*/ 89 h 116"/>
                <a:gd name="T12" fmla="*/ 73 w 150"/>
                <a:gd name="T13" fmla="*/ 99 h 116"/>
                <a:gd name="T14" fmla="*/ 78 w 150"/>
                <a:gd name="T15" fmla="*/ 89 h 116"/>
                <a:gd name="T16" fmla="*/ 84 w 150"/>
                <a:gd name="T17" fmla="*/ 33 h 116"/>
                <a:gd name="T18" fmla="*/ 81 w 150"/>
                <a:gd name="T19" fmla="*/ 9 h 116"/>
                <a:gd name="T20" fmla="*/ 123 w 150"/>
                <a:gd name="T21" fmla="*/ 19 h 116"/>
                <a:gd name="T22" fmla="*/ 146 w 150"/>
                <a:gd name="T23" fmla="*/ 73 h 116"/>
                <a:gd name="T24" fmla="*/ 90 w 150"/>
                <a:gd name="T25" fmla="*/ 109 h 116"/>
                <a:gd name="T26" fmla="*/ 56 w 150"/>
                <a:gd name="T27" fmla="*/ 102 h 116"/>
                <a:gd name="T28" fmla="*/ 42 w 150"/>
                <a:gd name="T29" fmla="*/ 98 h 116"/>
                <a:gd name="T30" fmla="*/ 48 w 150"/>
                <a:gd name="T31" fmla="*/ 74 h 116"/>
                <a:gd name="T32" fmla="*/ 24 w 150"/>
                <a:gd name="T33" fmla="*/ 64 h 116"/>
                <a:gd name="T34" fmla="*/ 17 w 150"/>
                <a:gd name="T35" fmla="*/ 93 h 116"/>
                <a:gd name="T36" fmla="*/ 134 w 150"/>
                <a:gd name="T37" fmla="*/ 63 h 116"/>
                <a:gd name="T38" fmla="*/ 125 w 150"/>
                <a:gd name="T39" fmla="*/ 36 h 116"/>
                <a:gd name="T40" fmla="*/ 107 w 150"/>
                <a:gd name="T41" fmla="*/ 22 h 116"/>
                <a:gd name="T42" fmla="*/ 99 w 150"/>
                <a:gd name="T43" fmla="*/ 27 h 116"/>
                <a:gd name="T44" fmla="*/ 93 w 150"/>
                <a:gd name="T45" fmla="*/ 96 h 116"/>
                <a:gd name="T46" fmla="*/ 97 w 150"/>
                <a:gd name="T47" fmla="*/ 103 h 116"/>
                <a:gd name="T48" fmla="*/ 121 w 150"/>
                <a:gd name="T49" fmla="*/ 96 h 116"/>
                <a:gd name="T50" fmla="*/ 134 w 150"/>
                <a:gd name="T51" fmla="*/ 63 h 116"/>
                <a:gd name="T52" fmla="*/ 44 w 150"/>
                <a:gd name="T53" fmla="*/ 26 h 116"/>
                <a:gd name="T54" fmla="*/ 42 w 150"/>
                <a:gd name="T55" fmla="*/ 25 h 116"/>
                <a:gd name="T56" fmla="*/ 27 w 150"/>
                <a:gd name="T57" fmla="*/ 51 h 116"/>
                <a:gd name="T58" fmla="*/ 49 w 150"/>
                <a:gd name="T59" fmla="*/ 58 h 116"/>
                <a:gd name="T60" fmla="*/ 44 w 150"/>
                <a:gd name="T61"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0" h="116">
                  <a:moveTo>
                    <a:pt x="17" y="93"/>
                  </a:moveTo>
                  <a:cubicBezTo>
                    <a:pt x="11" y="91"/>
                    <a:pt x="6" y="90"/>
                    <a:pt x="0" y="88"/>
                  </a:cubicBezTo>
                  <a:cubicBezTo>
                    <a:pt x="15" y="58"/>
                    <a:pt x="31" y="29"/>
                    <a:pt x="46" y="0"/>
                  </a:cubicBezTo>
                  <a:cubicBezTo>
                    <a:pt x="47" y="0"/>
                    <a:pt x="48" y="0"/>
                    <a:pt x="50" y="0"/>
                  </a:cubicBezTo>
                  <a:cubicBezTo>
                    <a:pt x="52" y="13"/>
                    <a:pt x="54" y="25"/>
                    <a:pt x="56" y="38"/>
                  </a:cubicBezTo>
                  <a:cubicBezTo>
                    <a:pt x="59" y="55"/>
                    <a:pt x="62" y="72"/>
                    <a:pt x="66" y="89"/>
                  </a:cubicBezTo>
                  <a:cubicBezTo>
                    <a:pt x="67" y="93"/>
                    <a:pt x="70" y="96"/>
                    <a:pt x="73" y="99"/>
                  </a:cubicBezTo>
                  <a:cubicBezTo>
                    <a:pt x="75" y="96"/>
                    <a:pt x="78" y="93"/>
                    <a:pt x="78" y="89"/>
                  </a:cubicBezTo>
                  <a:cubicBezTo>
                    <a:pt x="81" y="70"/>
                    <a:pt x="83" y="52"/>
                    <a:pt x="84" y="33"/>
                  </a:cubicBezTo>
                  <a:cubicBezTo>
                    <a:pt x="85" y="26"/>
                    <a:pt x="83" y="19"/>
                    <a:pt x="81" y="9"/>
                  </a:cubicBezTo>
                  <a:cubicBezTo>
                    <a:pt x="95" y="12"/>
                    <a:pt x="110" y="14"/>
                    <a:pt x="123" y="19"/>
                  </a:cubicBezTo>
                  <a:cubicBezTo>
                    <a:pt x="141" y="27"/>
                    <a:pt x="150" y="51"/>
                    <a:pt x="146" y="73"/>
                  </a:cubicBezTo>
                  <a:cubicBezTo>
                    <a:pt x="140" y="104"/>
                    <a:pt x="121" y="116"/>
                    <a:pt x="90" y="109"/>
                  </a:cubicBezTo>
                  <a:cubicBezTo>
                    <a:pt x="79" y="107"/>
                    <a:pt x="67" y="105"/>
                    <a:pt x="56" y="102"/>
                  </a:cubicBezTo>
                  <a:cubicBezTo>
                    <a:pt x="51" y="101"/>
                    <a:pt x="47" y="100"/>
                    <a:pt x="42" y="98"/>
                  </a:cubicBezTo>
                  <a:cubicBezTo>
                    <a:pt x="50" y="91"/>
                    <a:pt x="54" y="79"/>
                    <a:pt x="48" y="74"/>
                  </a:cubicBezTo>
                  <a:cubicBezTo>
                    <a:pt x="42" y="68"/>
                    <a:pt x="32" y="65"/>
                    <a:pt x="24" y="64"/>
                  </a:cubicBezTo>
                  <a:cubicBezTo>
                    <a:pt x="18" y="64"/>
                    <a:pt x="15" y="79"/>
                    <a:pt x="17" y="93"/>
                  </a:cubicBezTo>
                  <a:close/>
                  <a:moveTo>
                    <a:pt x="134" y="63"/>
                  </a:moveTo>
                  <a:cubicBezTo>
                    <a:pt x="131" y="53"/>
                    <a:pt x="130" y="43"/>
                    <a:pt x="125" y="36"/>
                  </a:cubicBezTo>
                  <a:cubicBezTo>
                    <a:pt x="121" y="30"/>
                    <a:pt x="113" y="26"/>
                    <a:pt x="107" y="22"/>
                  </a:cubicBezTo>
                  <a:cubicBezTo>
                    <a:pt x="105" y="21"/>
                    <a:pt x="99" y="25"/>
                    <a:pt x="99" y="27"/>
                  </a:cubicBezTo>
                  <a:cubicBezTo>
                    <a:pt x="97" y="50"/>
                    <a:pt x="95" y="73"/>
                    <a:pt x="93" y="96"/>
                  </a:cubicBezTo>
                  <a:cubicBezTo>
                    <a:pt x="93" y="98"/>
                    <a:pt x="95" y="102"/>
                    <a:pt x="97" y="103"/>
                  </a:cubicBezTo>
                  <a:cubicBezTo>
                    <a:pt x="104" y="107"/>
                    <a:pt x="118" y="104"/>
                    <a:pt x="121" y="96"/>
                  </a:cubicBezTo>
                  <a:cubicBezTo>
                    <a:pt x="126" y="85"/>
                    <a:pt x="130" y="74"/>
                    <a:pt x="134" y="63"/>
                  </a:cubicBezTo>
                  <a:close/>
                  <a:moveTo>
                    <a:pt x="44" y="26"/>
                  </a:moveTo>
                  <a:cubicBezTo>
                    <a:pt x="43" y="25"/>
                    <a:pt x="43" y="25"/>
                    <a:pt x="42" y="25"/>
                  </a:cubicBezTo>
                  <a:cubicBezTo>
                    <a:pt x="37" y="34"/>
                    <a:pt x="32" y="42"/>
                    <a:pt x="27" y="51"/>
                  </a:cubicBezTo>
                  <a:cubicBezTo>
                    <a:pt x="34" y="54"/>
                    <a:pt x="41" y="56"/>
                    <a:pt x="49" y="58"/>
                  </a:cubicBezTo>
                  <a:cubicBezTo>
                    <a:pt x="47" y="46"/>
                    <a:pt x="45" y="36"/>
                    <a:pt x="44" y="2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53" name="Freeform 17"/>
            <p:cNvSpPr/>
            <p:nvPr/>
          </p:nvSpPr>
          <p:spPr bwMode="auto">
            <a:xfrm>
              <a:off x="10002681" y="5289429"/>
              <a:ext cx="497274" cy="618984"/>
            </a:xfrm>
            <a:custGeom>
              <a:avLst/>
              <a:gdLst>
                <a:gd name="T0" fmla="*/ 53 w 123"/>
                <a:gd name="T1" fmla="*/ 111 h 154"/>
                <a:gd name="T2" fmla="*/ 44 w 123"/>
                <a:gd name="T3" fmla="*/ 122 h 154"/>
                <a:gd name="T4" fmla="*/ 0 w 123"/>
                <a:gd name="T5" fmla="*/ 80 h 154"/>
                <a:gd name="T6" fmla="*/ 12 w 123"/>
                <a:gd name="T7" fmla="*/ 64 h 154"/>
                <a:gd name="T8" fmla="*/ 43 w 123"/>
                <a:gd name="T9" fmla="*/ 0 h 154"/>
                <a:gd name="T10" fmla="*/ 81 w 123"/>
                <a:gd name="T11" fmla="*/ 38 h 154"/>
                <a:gd name="T12" fmla="*/ 75 w 123"/>
                <a:gd name="T13" fmla="*/ 57 h 154"/>
                <a:gd name="T14" fmla="*/ 51 w 123"/>
                <a:gd name="T15" fmla="*/ 19 h 154"/>
                <a:gd name="T16" fmla="*/ 42 w 123"/>
                <a:gd name="T17" fmla="*/ 49 h 154"/>
                <a:gd name="T18" fmla="*/ 66 w 123"/>
                <a:gd name="T19" fmla="*/ 60 h 154"/>
                <a:gd name="T20" fmla="*/ 67 w 123"/>
                <a:gd name="T21" fmla="*/ 62 h 154"/>
                <a:gd name="T22" fmla="*/ 53 w 123"/>
                <a:gd name="T23" fmla="*/ 88 h 154"/>
                <a:gd name="T24" fmla="*/ 49 w 123"/>
                <a:gd name="T25" fmla="*/ 87 h 154"/>
                <a:gd name="T26" fmla="*/ 34 w 123"/>
                <a:gd name="T27" fmla="*/ 56 h 154"/>
                <a:gd name="T28" fmla="*/ 23 w 123"/>
                <a:gd name="T29" fmla="*/ 88 h 154"/>
                <a:gd name="T30" fmla="*/ 61 w 123"/>
                <a:gd name="T31" fmla="*/ 100 h 154"/>
                <a:gd name="T32" fmla="*/ 68 w 123"/>
                <a:gd name="T33" fmla="*/ 131 h 154"/>
                <a:gd name="T34" fmla="*/ 81 w 123"/>
                <a:gd name="T35" fmla="*/ 140 h 154"/>
                <a:gd name="T36" fmla="*/ 88 w 123"/>
                <a:gd name="T37" fmla="*/ 125 h 154"/>
                <a:gd name="T38" fmla="*/ 78 w 123"/>
                <a:gd name="T39" fmla="*/ 85 h 154"/>
                <a:gd name="T40" fmla="*/ 77 w 123"/>
                <a:gd name="T41" fmla="*/ 67 h 154"/>
                <a:gd name="T42" fmla="*/ 88 w 123"/>
                <a:gd name="T43" fmla="*/ 53 h 154"/>
                <a:gd name="T44" fmla="*/ 106 w 123"/>
                <a:gd name="T45" fmla="*/ 57 h 154"/>
                <a:gd name="T46" fmla="*/ 123 w 123"/>
                <a:gd name="T47" fmla="*/ 74 h 154"/>
                <a:gd name="T48" fmla="*/ 114 w 123"/>
                <a:gd name="T49" fmla="*/ 98 h 154"/>
                <a:gd name="T50" fmla="*/ 110 w 123"/>
                <a:gd name="T51" fmla="*/ 97 h 154"/>
                <a:gd name="T52" fmla="*/ 110 w 123"/>
                <a:gd name="T53" fmla="*/ 90 h 154"/>
                <a:gd name="T54" fmla="*/ 109 w 123"/>
                <a:gd name="T55" fmla="*/ 76 h 154"/>
                <a:gd name="T56" fmla="*/ 96 w 123"/>
                <a:gd name="T57" fmla="*/ 63 h 154"/>
                <a:gd name="T58" fmla="*/ 92 w 123"/>
                <a:gd name="T59" fmla="*/ 79 h 154"/>
                <a:gd name="T60" fmla="*/ 100 w 123"/>
                <a:gd name="T61" fmla="*/ 113 h 154"/>
                <a:gd name="T62" fmla="*/ 103 w 123"/>
                <a:gd name="T63" fmla="*/ 130 h 154"/>
                <a:gd name="T64" fmla="*/ 87 w 123"/>
                <a:gd name="T65" fmla="*/ 151 h 154"/>
                <a:gd name="T66" fmla="*/ 65 w 123"/>
                <a:gd name="T67" fmla="*/ 141 h 154"/>
                <a:gd name="T68" fmla="*/ 52 w 123"/>
                <a:gd name="T69" fmla="*/ 130 h 154"/>
                <a:gd name="T70" fmla="*/ 50 w 123"/>
                <a:gd name="T71" fmla="*/ 132 h 154"/>
                <a:gd name="T72" fmla="*/ 55 w 123"/>
                <a:gd name="T73" fmla="*/ 113 h 154"/>
                <a:gd name="T74" fmla="*/ 53 w 123"/>
                <a:gd name="T75" fmla="*/ 1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54">
                  <a:moveTo>
                    <a:pt x="53" y="111"/>
                  </a:moveTo>
                  <a:cubicBezTo>
                    <a:pt x="50" y="115"/>
                    <a:pt x="48" y="118"/>
                    <a:pt x="44" y="122"/>
                  </a:cubicBezTo>
                  <a:cubicBezTo>
                    <a:pt x="29" y="107"/>
                    <a:pt x="14" y="93"/>
                    <a:pt x="0" y="80"/>
                  </a:cubicBezTo>
                  <a:cubicBezTo>
                    <a:pt x="5" y="74"/>
                    <a:pt x="10" y="69"/>
                    <a:pt x="12" y="64"/>
                  </a:cubicBezTo>
                  <a:cubicBezTo>
                    <a:pt x="23" y="43"/>
                    <a:pt x="32" y="23"/>
                    <a:pt x="43" y="0"/>
                  </a:cubicBezTo>
                  <a:cubicBezTo>
                    <a:pt x="56" y="14"/>
                    <a:pt x="70" y="25"/>
                    <a:pt x="81" y="38"/>
                  </a:cubicBezTo>
                  <a:cubicBezTo>
                    <a:pt x="87" y="45"/>
                    <a:pt x="81" y="51"/>
                    <a:pt x="75" y="57"/>
                  </a:cubicBezTo>
                  <a:cubicBezTo>
                    <a:pt x="76" y="38"/>
                    <a:pt x="64" y="30"/>
                    <a:pt x="51" y="19"/>
                  </a:cubicBezTo>
                  <a:cubicBezTo>
                    <a:pt x="47" y="30"/>
                    <a:pt x="40" y="40"/>
                    <a:pt x="42" y="49"/>
                  </a:cubicBezTo>
                  <a:cubicBezTo>
                    <a:pt x="43" y="57"/>
                    <a:pt x="53" y="65"/>
                    <a:pt x="66" y="60"/>
                  </a:cubicBezTo>
                  <a:cubicBezTo>
                    <a:pt x="67" y="61"/>
                    <a:pt x="67" y="62"/>
                    <a:pt x="67" y="62"/>
                  </a:cubicBezTo>
                  <a:cubicBezTo>
                    <a:pt x="63" y="71"/>
                    <a:pt x="58" y="79"/>
                    <a:pt x="53" y="88"/>
                  </a:cubicBezTo>
                  <a:cubicBezTo>
                    <a:pt x="52" y="88"/>
                    <a:pt x="51" y="87"/>
                    <a:pt x="49" y="87"/>
                  </a:cubicBezTo>
                  <a:cubicBezTo>
                    <a:pt x="55" y="71"/>
                    <a:pt x="45" y="64"/>
                    <a:pt x="34" y="56"/>
                  </a:cubicBezTo>
                  <a:cubicBezTo>
                    <a:pt x="29" y="67"/>
                    <a:pt x="17" y="76"/>
                    <a:pt x="23" y="88"/>
                  </a:cubicBezTo>
                  <a:cubicBezTo>
                    <a:pt x="30" y="104"/>
                    <a:pt x="44" y="112"/>
                    <a:pt x="61" y="100"/>
                  </a:cubicBezTo>
                  <a:cubicBezTo>
                    <a:pt x="63" y="111"/>
                    <a:pt x="65" y="121"/>
                    <a:pt x="68" y="131"/>
                  </a:cubicBezTo>
                  <a:cubicBezTo>
                    <a:pt x="69" y="137"/>
                    <a:pt x="73" y="143"/>
                    <a:pt x="81" y="140"/>
                  </a:cubicBezTo>
                  <a:cubicBezTo>
                    <a:pt x="88" y="138"/>
                    <a:pt x="89" y="131"/>
                    <a:pt x="88" y="125"/>
                  </a:cubicBezTo>
                  <a:cubicBezTo>
                    <a:pt x="85" y="112"/>
                    <a:pt x="81" y="99"/>
                    <a:pt x="78" y="85"/>
                  </a:cubicBezTo>
                  <a:cubicBezTo>
                    <a:pt x="77" y="79"/>
                    <a:pt x="76" y="73"/>
                    <a:pt x="77" y="67"/>
                  </a:cubicBezTo>
                  <a:cubicBezTo>
                    <a:pt x="79" y="62"/>
                    <a:pt x="83" y="56"/>
                    <a:pt x="88" y="53"/>
                  </a:cubicBezTo>
                  <a:cubicBezTo>
                    <a:pt x="94" y="50"/>
                    <a:pt x="101" y="52"/>
                    <a:pt x="106" y="57"/>
                  </a:cubicBezTo>
                  <a:cubicBezTo>
                    <a:pt x="111" y="62"/>
                    <a:pt x="116" y="67"/>
                    <a:pt x="123" y="74"/>
                  </a:cubicBezTo>
                  <a:cubicBezTo>
                    <a:pt x="120" y="80"/>
                    <a:pt x="117" y="89"/>
                    <a:pt x="114" y="98"/>
                  </a:cubicBezTo>
                  <a:cubicBezTo>
                    <a:pt x="113" y="98"/>
                    <a:pt x="111" y="98"/>
                    <a:pt x="110" y="97"/>
                  </a:cubicBezTo>
                  <a:cubicBezTo>
                    <a:pt x="110" y="95"/>
                    <a:pt x="110" y="92"/>
                    <a:pt x="110" y="90"/>
                  </a:cubicBezTo>
                  <a:cubicBezTo>
                    <a:pt x="110" y="85"/>
                    <a:pt x="110" y="81"/>
                    <a:pt x="109" y="76"/>
                  </a:cubicBezTo>
                  <a:cubicBezTo>
                    <a:pt x="108" y="68"/>
                    <a:pt x="100" y="61"/>
                    <a:pt x="96" y="63"/>
                  </a:cubicBezTo>
                  <a:cubicBezTo>
                    <a:pt x="88" y="66"/>
                    <a:pt x="90" y="73"/>
                    <a:pt x="92" y="79"/>
                  </a:cubicBezTo>
                  <a:cubicBezTo>
                    <a:pt x="94" y="90"/>
                    <a:pt x="98" y="101"/>
                    <a:pt x="100" y="113"/>
                  </a:cubicBezTo>
                  <a:cubicBezTo>
                    <a:pt x="102" y="118"/>
                    <a:pt x="103" y="125"/>
                    <a:pt x="103" y="130"/>
                  </a:cubicBezTo>
                  <a:cubicBezTo>
                    <a:pt x="102" y="140"/>
                    <a:pt x="97" y="148"/>
                    <a:pt x="87" y="151"/>
                  </a:cubicBezTo>
                  <a:cubicBezTo>
                    <a:pt x="77" y="154"/>
                    <a:pt x="71" y="148"/>
                    <a:pt x="65" y="141"/>
                  </a:cubicBezTo>
                  <a:cubicBezTo>
                    <a:pt x="61" y="137"/>
                    <a:pt x="56" y="134"/>
                    <a:pt x="52" y="130"/>
                  </a:cubicBezTo>
                  <a:cubicBezTo>
                    <a:pt x="51" y="131"/>
                    <a:pt x="51" y="131"/>
                    <a:pt x="50" y="132"/>
                  </a:cubicBezTo>
                  <a:cubicBezTo>
                    <a:pt x="51" y="125"/>
                    <a:pt x="53" y="119"/>
                    <a:pt x="55" y="113"/>
                  </a:cubicBezTo>
                  <a:cubicBezTo>
                    <a:pt x="54" y="112"/>
                    <a:pt x="53" y="112"/>
                    <a:pt x="53" y="11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54" name="Freeform 18"/>
            <p:cNvSpPr/>
            <p:nvPr/>
          </p:nvSpPr>
          <p:spPr bwMode="auto">
            <a:xfrm>
              <a:off x="14648535" y="4312269"/>
              <a:ext cx="459022" cy="688533"/>
            </a:xfrm>
            <a:custGeom>
              <a:avLst/>
              <a:gdLst>
                <a:gd name="T0" fmla="*/ 53 w 114"/>
                <a:gd name="T1" fmla="*/ 0 h 171"/>
                <a:gd name="T2" fmla="*/ 73 w 114"/>
                <a:gd name="T3" fmla="*/ 13 h 171"/>
                <a:gd name="T4" fmla="*/ 72 w 114"/>
                <a:gd name="T5" fmla="*/ 15 h 171"/>
                <a:gd name="T6" fmla="*/ 63 w 114"/>
                <a:gd name="T7" fmla="*/ 17 h 171"/>
                <a:gd name="T8" fmla="*/ 46 w 114"/>
                <a:gd name="T9" fmla="*/ 38 h 171"/>
                <a:gd name="T10" fmla="*/ 58 w 114"/>
                <a:gd name="T11" fmla="*/ 45 h 171"/>
                <a:gd name="T12" fmla="*/ 78 w 114"/>
                <a:gd name="T13" fmla="*/ 33 h 171"/>
                <a:gd name="T14" fmla="*/ 111 w 114"/>
                <a:gd name="T15" fmla="*/ 48 h 171"/>
                <a:gd name="T16" fmla="*/ 95 w 114"/>
                <a:gd name="T17" fmla="*/ 93 h 171"/>
                <a:gd name="T18" fmla="*/ 88 w 114"/>
                <a:gd name="T19" fmla="*/ 95 h 171"/>
                <a:gd name="T20" fmla="*/ 85 w 114"/>
                <a:gd name="T21" fmla="*/ 124 h 171"/>
                <a:gd name="T22" fmla="*/ 66 w 114"/>
                <a:gd name="T23" fmla="*/ 159 h 171"/>
                <a:gd name="T24" fmla="*/ 59 w 114"/>
                <a:gd name="T25" fmla="*/ 171 h 171"/>
                <a:gd name="T26" fmla="*/ 42 w 114"/>
                <a:gd name="T27" fmla="*/ 142 h 171"/>
                <a:gd name="T28" fmla="*/ 20 w 114"/>
                <a:gd name="T29" fmla="*/ 120 h 171"/>
                <a:gd name="T30" fmla="*/ 0 w 114"/>
                <a:gd name="T31" fmla="*/ 115 h 171"/>
                <a:gd name="T32" fmla="*/ 33 w 114"/>
                <a:gd name="T33" fmla="*/ 52 h 171"/>
                <a:gd name="T34" fmla="*/ 47 w 114"/>
                <a:gd name="T35" fmla="*/ 68 h 171"/>
                <a:gd name="T36" fmla="*/ 29 w 114"/>
                <a:gd name="T37" fmla="*/ 75 h 171"/>
                <a:gd name="T38" fmla="*/ 20 w 114"/>
                <a:gd name="T39" fmla="*/ 93 h 171"/>
                <a:gd name="T40" fmla="*/ 35 w 114"/>
                <a:gd name="T41" fmla="*/ 115 h 171"/>
                <a:gd name="T42" fmla="*/ 39 w 114"/>
                <a:gd name="T43" fmla="*/ 115 h 171"/>
                <a:gd name="T44" fmla="*/ 52 w 114"/>
                <a:gd name="T45" fmla="*/ 82 h 171"/>
                <a:gd name="T46" fmla="*/ 65 w 114"/>
                <a:gd name="T47" fmla="*/ 96 h 171"/>
                <a:gd name="T48" fmla="*/ 47 w 114"/>
                <a:gd name="T49" fmla="*/ 115 h 171"/>
                <a:gd name="T50" fmla="*/ 50 w 114"/>
                <a:gd name="T51" fmla="*/ 124 h 171"/>
                <a:gd name="T52" fmla="*/ 65 w 114"/>
                <a:gd name="T53" fmla="*/ 141 h 171"/>
                <a:gd name="T54" fmla="*/ 75 w 114"/>
                <a:gd name="T55" fmla="*/ 83 h 171"/>
                <a:gd name="T56" fmla="*/ 85 w 114"/>
                <a:gd name="T57" fmla="*/ 81 h 171"/>
                <a:gd name="T58" fmla="*/ 102 w 114"/>
                <a:gd name="T59" fmla="*/ 66 h 171"/>
                <a:gd name="T60" fmla="*/ 97 w 114"/>
                <a:gd name="T61" fmla="*/ 48 h 171"/>
                <a:gd name="T62" fmla="*/ 82 w 114"/>
                <a:gd name="T63" fmla="*/ 51 h 171"/>
                <a:gd name="T64" fmla="*/ 72 w 114"/>
                <a:gd name="T65" fmla="*/ 58 h 171"/>
                <a:gd name="T66" fmla="*/ 47 w 114"/>
                <a:gd name="T67" fmla="*/ 61 h 171"/>
                <a:gd name="T68" fmla="*/ 38 w 114"/>
                <a:gd name="T69" fmla="*/ 33 h 171"/>
                <a:gd name="T70" fmla="*/ 53 w 114"/>
                <a:gd name="T7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 h="171">
                  <a:moveTo>
                    <a:pt x="53" y="0"/>
                  </a:moveTo>
                  <a:cubicBezTo>
                    <a:pt x="60" y="5"/>
                    <a:pt x="66" y="9"/>
                    <a:pt x="73" y="13"/>
                  </a:cubicBezTo>
                  <a:cubicBezTo>
                    <a:pt x="73" y="13"/>
                    <a:pt x="72" y="14"/>
                    <a:pt x="72" y="15"/>
                  </a:cubicBezTo>
                  <a:cubicBezTo>
                    <a:pt x="69" y="16"/>
                    <a:pt x="66" y="17"/>
                    <a:pt x="63" y="17"/>
                  </a:cubicBezTo>
                  <a:cubicBezTo>
                    <a:pt x="51" y="18"/>
                    <a:pt x="45" y="26"/>
                    <a:pt x="46" y="38"/>
                  </a:cubicBezTo>
                  <a:cubicBezTo>
                    <a:pt x="47" y="46"/>
                    <a:pt x="51" y="49"/>
                    <a:pt x="58" y="45"/>
                  </a:cubicBezTo>
                  <a:cubicBezTo>
                    <a:pt x="65" y="42"/>
                    <a:pt x="71" y="37"/>
                    <a:pt x="78" y="33"/>
                  </a:cubicBezTo>
                  <a:cubicBezTo>
                    <a:pt x="94" y="22"/>
                    <a:pt x="109" y="29"/>
                    <a:pt x="111" y="48"/>
                  </a:cubicBezTo>
                  <a:cubicBezTo>
                    <a:pt x="114" y="66"/>
                    <a:pt x="104" y="80"/>
                    <a:pt x="95" y="93"/>
                  </a:cubicBezTo>
                  <a:cubicBezTo>
                    <a:pt x="95" y="95"/>
                    <a:pt x="91" y="95"/>
                    <a:pt x="88" y="95"/>
                  </a:cubicBezTo>
                  <a:cubicBezTo>
                    <a:pt x="93" y="105"/>
                    <a:pt x="91" y="114"/>
                    <a:pt x="85" y="124"/>
                  </a:cubicBezTo>
                  <a:cubicBezTo>
                    <a:pt x="78" y="135"/>
                    <a:pt x="73" y="147"/>
                    <a:pt x="66" y="159"/>
                  </a:cubicBezTo>
                  <a:cubicBezTo>
                    <a:pt x="65" y="162"/>
                    <a:pt x="63" y="165"/>
                    <a:pt x="59" y="171"/>
                  </a:cubicBezTo>
                  <a:cubicBezTo>
                    <a:pt x="59" y="156"/>
                    <a:pt x="50" y="149"/>
                    <a:pt x="42" y="142"/>
                  </a:cubicBezTo>
                  <a:cubicBezTo>
                    <a:pt x="35" y="135"/>
                    <a:pt x="27" y="128"/>
                    <a:pt x="20" y="120"/>
                  </a:cubicBezTo>
                  <a:cubicBezTo>
                    <a:pt x="15" y="115"/>
                    <a:pt x="9" y="111"/>
                    <a:pt x="0" y="115"/>
                  </a:cubicBezTo>
                  <a:cubicBezTo>
                    <a:pt x="11" y="94"/>
                    <a:pt x="22" y="73"/>
                    <a:pt x="33" y="52"/>
                  </a:cubicBezTo>
                  <a:cubicBezTo>
                    <a:pt x="38" y="58"/>
                    <a:pt x="42" y="62"/>
                    <a:pt x="47" y="68"/>
                  </a:cubicBezTo>
                  <a:cubicBezTo>
                    <a:pt x="40" y="68"/>
                    <a:pt x="32" y="66"/>
                    <a:pt x="29" y="75"/>
                  </a:cubicBezTo>
                  <a:cubicBezTo>
                    <a:pt x="26" y="81"/>
                    <a:pt x="19" y="88"/>
                    <a:pt x="20" y="93"/>
                  </a:cubicBezTo>
                  <a:cubicBezTo>
                    <a:pt x="22" y="101"/>
                    <a:pt x="30" y="108"/>
                    <a:pt x="35" y="115"/>
                  </a:cubicBezTo>
                  <a:cubicBezTo>
                    <a:pt x="36" y="115"/>
                    <a:pt x="38" y="115"/>
                    <a:pt x="39" y="115"/>
                  </a:cubicBezTo>
                  <a:cubicBezTo>
                    <a:pt x="43" y="104"/>
                    <a:pt x="48" y="93"/>
                    <a:pt x="52" y="82"/>
                  </a:cubicBezTo>
                  <a:cubicBezTo>
                    <a:pt x="55" y="86"/>
                    <a:pt x="60" y="91"/>
                    <a:pt x="65" y="96"/>
                  </a:cubicBezTo>
                  <a:cubicBezTo>
                    <a:pt x="53" y="98"/>
                    <a:pt x="50" y="107"/>
                    <a:pt x="47" y="115"/>
                  </a:cubicBezTo>
                  <a:cubicBezTo>
                    <a:pt x="46" y="117"/>
                    <a:pt x="48" y="122"/>
                    <a:pt x="50" y="124"/>
                  </a:cubicBezTo>
                  <a:cubicBezTo>
                    <a:pt x="54" y="130"/>
                    <a:pt x="59" y="135"/>
                    <a:pt x="65" y="141"/>
                  </a:cubicBezTo>
                  <a:cubicBezTo>
                    <a:pt x="82" y="124"/>
                    <a:pt x="81" y="104"/>
                    <a:pt x="75" y="83"/>
                  </a:cubicBezTo>
                  <a:cubicBezTo>
                    <a:pt x="79" y="82"/>
                    <a:pt x="82" y="82"/>
                    <a:pt x="85" y="81"/>
                  </a:cubicBezTo>
                  <a:cubicBezTo>
                    <a:pt x="94" y="80"/>
                    <a:pt x="101" y="75"/>
                    <a:pt x="102" y="66"/>
                  </a:cubicBezTo>
                  <a:cubicBezTo>
                    <a:pt x="103" y="60"/>
                    <a:pt x="101" y="53"/>
                    <a:pt x="97" y="48"/>
                  </a:cubicBezTo>
                  <a:cubicBezTo>
                    <a:pt x="96" y="46"/>
                    <a:pt x="87" y="49"/>
                    <a:pt x="82" y="51"/>
                  </a:cubicBezTo>
                  <a:cubicBezTo>
                    <a:pt x="79" y="52"/>
                    <a:pt x="76" y="55"/>
                    <a:pt x="72" y="58"/>
                  </a:cubicBezTo>
                  <a:cubicBezTo>
                    <a:pt x="64" y="64"/>
                    <a:pt x="56" y="67"/>
                    <a:pt x="47" y="61"/>
                  </a:cubicBezTo>
                  <a:cubicBezTo>
                    <a:pt x="39" y="56"/>
                    <a:pt x="34" y="43"/>
                    <a:pt x="38" y="33"/>
                  </a:cubicBezTo>
                  <a:cubicBezTo>
                    <a:pt x="42" y="22"/>
                    <a:pt x="47" y="12"/>
                    <a:pt x="53"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55" name="Freeform 19"/>
            <p:cNvSpPr/>
            <p:nvPr/>
          </p:nvSpPr>
          <p:spPr bwMode="auto">
            <a:xfrm>
              <a:off x="14335565" y="1829379"/>
              <a:ext cx="601598" cy="319925"/>
            </a:xfrm>
            <a:custGeom>
              <a:avLst/>
              <a:gdLst>
                <a:gd name="T0" fmla="*/ 99 w 149"/>
                <a:gd name="T1" fmla="*/ 44 h 80"/>
                <a:gd name="T2" fmla="*/ 117 w 149"/>
                <a:gd name="T3" fmla="*/ 17 h 80"/>
                <a:gd name="T4" fmla="*/ 125 w 149"/>
                <a:gd name="T5" fmla="*/ 3 h 80"/>
                <a:gd name="T6" fmla="*/ 139 w 149"/>
                <a:gd name="T7" fmla="*/ 10 h 80"/>
                <a:gd name="T8" fmla="*/ 142 w 149"/>
                <a:gd name="T9" fmla="*/ 17 h 80"/>
                <a:gd name="T10" fmla="*/ 133 w 149"/>
                <a:gd name="T11" fmla="*/ 38 h 80"/>
                <a:gd name="T12" fmla="*/ 120 w 149"/>
                <a:gd name="T13" fmla="*/ 49 h 80"/>
                <a:gd name="T14" fmla="*/ 110 w 149"/>
                <a:gd name="T15" fmla="*/ 62 h 80"/>
                <a:gd name="T16" fmla="*/ 90 w 149"/>
                <a:gd name="T17" fmla="*/ 65 h 80"/>
                <a:gd name="T18" fmla="*/ 82 w 149"/>
                <a:gd name="T19" fmla="*/ 51 h 80"/>
                <a:gd name="T20" fmla="*/ 18 w 149"/>
                <a:gd name="T21" fmla="*/ 76 h 80"/>
                <a:gd name="T22" fmla="*/ 1 w 149"/>
                <a:gd name="T23" fmla="*/ 62 h 80"/>
                <a:gd name="T24" fmla="*/ 33 w 149"/>
                <a:gd name="T25" fmla="*/ 29 h 80"/>
                <a:gd name="T26" fmla="*/ 76 w 149"/>
                <a:gd name="T27" fmla="*/ 23 h 80"/>
                <a:gd name="T28" fmla="*/ 96 w 149"/>
                <a:gd name="T29" fmla="*/ 36 h 80"/>
                <a:gd name="T30" fmla="*/ 99 w 149"/>
                <a:gd name="T31" fmla="*/ 4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80">
                  <a:moveTo>
                    <a:pt x="99" y="44"/>
                  </a:moveTo>
                  <a:cubicBezTo>
                    <a:pt x="115" y="37"/>
                    <a:pt x="119" y="31"/>
                    <a:pt x="117" y="17"/>
                  </a:cubicBezTo>
                  <a:cubicBezTo>
                    <a:pt x="116" y="10"/>
                    <a:pt x="118" y="6"/>
                    <a:pt x="125" y="3"/>
                  </a:cubicBezTo>
                  <a:cubicBezTo>
                    <a:pt x="131" y="0"/>
                    <a:pt x="135" y="4"/>
                    <a:pt x="139" y="10"/>
                  </a:cubicBezTo>
                  <a:cubicBezTo>
                    <a:pt x="140" y="12"/>
                    <a:pt x="141" y="15"/>
                    <a:pt x="142" y="17"/>
                  </a:cubicBezTo>
                  <a:cubicBezTo>
                    <a:pt x="149" y="33"/>
                    <a:pt x="149" y="33"/>
                    <a:pt x="133" y="38"/>
                  </a:cubicBezTo>
                  <a:cubicBezTo>
                    <a:pt x="128" y="39"/>
                    <a:pt x="124" y="45"/>
                    <a:pt x="120" y="49"/>
                  </a:cubicBezTo>
                  <a:cubicBezTo>
                    <a:pt x="116" y="53"/>
                    <a:pt x="114" y="59"/>
                    <a:pt x="110" y="62"/>
                  </a:cubicBezTo>
                  <a:cubicBezTo>
                    <a:pt x="104" y="64"/>
                    <a:pt x="96" y="66"/>
                    <a:pt x="90" y="65"/>
                  </a:cubicBezTo>
                  <a:cubicBezTo>
                    <a:pt x="87" y="64"/>
                    <a:pt x="85" y="56"/>
                    <a:pt x="82" y="51"/>
                  </a:cubicBezTo>
                  <a:cubicBezTo>
                    <a:pt x="64" y="65"/>
                    <a:pt x="40" y="69"/>
                    <a:pt x="18" y="76"/>
                  </a:cubicBezTo>
                  <a:cubicBezTo>
                    <a:pt x="5" y="80"/>
                    <a:pt x="0" y="76"/>
                    <a:pt x="1" y="62"/>
                  </a:cubicBezTo>
                  <a:cubicBezTo>
                    <a:pt x="3" y="47"/>
                    <a:pt x="18" y="32"/>
                    <a:pt x="33" y="29"/>
                  </a:cubicBezTo>
                  <a:cubicBezTo>
                    <a:pt x="47" y="27"/>
                    <a:pt x="62" y="25"/>
                    <a:pt x="76" y="23"/>
                  </a:cubicBezTo>
                  <a:cubicBezTo>
                    <a:pt x="90" y="21"/>
                    <a:pt x="92" y="22"/>
                    <a:pt x="96" y="36"/>
                  </a:cubicBezTo>
                  <a:cubicBezTo>
                    <a:pt x="97" y="39"/>
                    <a:pt x="98" y="41"/>
                    <a:pt x="99" y="44"/>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56" name="Freeform 20"/>
            <p:cNvSpPr/>
            <p:nvPr/>
          </p:nvSpPr>
          <p:spPr bwMode="auto">
            <a:xfrm>
              <a:off x="9668846" y="4910387"/>
              <a:ext cx="483364" cy="632893"/>
            </a:xfrm>
            <a:custGeom>
              <a:avLst/>
              <a:gdLst>
                <a:gd name="T0" fmla="*/ 52 w 120"/>
                <a:gd name="T1" fmla="*/ 0 h 157"/>
                <a:gd name="T2" fmla="*/ 70 w 120"/>
                <a:gd name="T3" fmla="*/ 24 h 157"/>
                <a:gd name="T4" fmla="*/ 55 w 120"/>
                <a:gd name="T5" fmla="*/ 39 h 157"/>
                <a:gd name="T6" fmla="*/ 28 w 120"/>
                <a:gd name="T7" fmla="*/ 76 h 157"/>
                <a:gd name="T8" fmla="*/ 30 w 120"/>
                <a:gd name="T9" fmla="*/ 98 h 157"/>
                <a:gd name="T10" fmla="*/ 72 w 120"/>
                <a:gd name="T11" fmla="*/ 32 h 157"/>
                <a:gd name="T12" fmla="*/ 85 w 120"/>
                <a:gd name="T13" fmla="*/ 54 h 157"/>
                <a:gd name="T14" fmla="*/ 83 w 120"/>
                <a:gd name="T15" fmla="*/ 112 h 157"/>
                <a:gd name="T16" fmla="*/ 83 w 120"/>
                <a:gd name="T17" fmla="*/ 122 h 157"/>
                <a:gd name="T18" fmla="*/ 107 w 120"/>
                <a:gd name="T19" fmla="*/ 71 h 157"/>
                <a:gd name="T20" fmla="*/ 120 w 120"/>
                <a:gd name="T21" fmla="*/ 89 h 157"/>
                <a:gd name="T22" fmla="*/ 69 w 120"/>
                <a:gd name="T23" fmla="*/ 157 h 157"/>
                <a:gd name="T24" fmla="*/ 66 w 120"/>
                <a:gd name="T25" fmla="*/ 156 h 157"/>
                <a:gd name="T26" fmla="*/ 70 w 120"/>
                <a:gd name="T27" fmla="*/ 66 h 157"/>
                <a:gd name="T28" fmla="*/ 67 w 120"/>
                <a:gd name="T29" fmla="*/ 65 h 157"/>
                <a:gd name="T30" fmla="*/ 42 w 120"/>
                <a:gd name="T31" fmla="*/ 104 h 157"/>
                <a:gd name="T32" fmla="*/ 39 w 120"/>
                <a:gd name="T33" fmla="*/ 122 h 157"/>
                <a:gd name="T34" fmla="*/ 0 w 120"/>
                <a:gd name="T35" fmla="*/ 69 h 157"/>
                <a:gd name="T36" fmla="*/ 22 w 120"/>
                <a:gd name="T37" fmla="*/ 58 h 157"/>
                <a:gd name="T38" fmla="*/ 45 w 120"/>
                <a:gd name="T39" fmla="*/ 27 h 157"/>
                <a:gd name="T40" fmla="*/ 48 w 120"/>
                <a:gd name="T41" fmla="*/ 2 h 157"/>
                <a:gd name="T42" fmla="*/ 52 w 120"/>
                <a:gd name="T4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 h="157">
                  <a:moveTo>
                    <a:pt x="52" y="0"/>
                  </a:moveTo>
                  <a:cubicBezTo>
                    <a:pt x="58" y="9"/>
                    <a:pt x="65" y="17"/>
                    <a:pt x="70" y="24"/>
                  </a:cubicBezTo>
                  <a:cubicBezTo>
                    <a:pt x="65" y="29"/>
                    <a:pt x="59" y="33"/>
                    <a:pt x="55" y="39"/>
                  </a:cubicBezTo>
                  <a:cubicBezTo>
                    <a:pt x="46" y="51"/>
                    <a:pt x="37" y="63"/>
                    <a:pt x="28" y="76"/>
                  </a:cubicBezTo>
                  <a:cubicBezTo>
                    <a:pt x="21" y="85"/>
                    <a:pt x="22" y="89"/>
                    <a:pt x="30" y="98"/>
                  </a:cubicBezTo>
                  <a:cubicBezTo>
                    <a:pt x="44" y="90"/>
                    <a:pt x="71" y="47"/>
                    <a:pt x="72" y="32"/>
                  </a:cubicBezTo>
                  <a:cubicBezTo>
                    <a:pt x="81" y="38"/>
                    <a:pt x="85" y="45"/>
                    <a:pt x="85" y="54"/>
                  </a:cubicBezTo>
                  <a:cubicBezTo>
                    <a:pt x="84" y="73"/>
                    <a:pt x="84" y="93"/>
                    <a:pt x="83" y="112"/>
                  </a:cubicBezTo>
                  <a:cubicBezTo>
                    <a:pt x="83" y="115"/>
                    <a:pt x="83" y="118"/>
                    <a:pt x="83" y="122"/>
                  </a:cubicBezTo>
                  <a:cubicBezTo>
                    <a:pt x="95" y="112"/>
                    <a:pt x="106" y="90"/>
                    <a:pt x="107" y="71"/>
                  </a:cubicBezTo>
                  <a:cubicBezTo>
                    <a:pt x="113" y="79"/>
                    <a:pt x="117" y="85"/>
                    <a:pt x="120" y="89"/>
                  </a:cubicBezTo>
                  <a:cubicBezTo>
                    <a:pt x="103" y="112"/>
                    <a:pt x="86" y="135"/>
                    <a:pt x="69" y="157"/>
                  </a:cubicBezTo>
                  <a:cubicBezTo>
                    <a:pt x="68" y="157"/>
                    <a:pt x="67" y="157"/>
                    <a:pt x="66" y="156"/>
                  </a:cubicBezTo>
                  <a:cubicBezTo>
                    <a:pt x="67" y="126"/>
                    <a:pt x="69" y="96"/>
                    <a:pt x="70" y="66"/>
                  </a:cubicBezTo>
                  <a:cubicBezTo>
                    <a:pt x="69" y="66"/>
                    <a:pt x="68" y="66"/>
                    <a:pt x="67" y="65"/>
                  </a:cubicBezTo>
                  <a:cubicBezTo>
                    <a:pt x="59" y="78"/>
                    <a:pt x="50" y="91"/>
                    <a:pt x="42" y="104"/>
                  </a:cubicBezTo>
                  <a:cubicBezTo>
                    <a:pt x="40" y="108"/>
                    <a:pt x="42" y="115"/>
                    <a:pt x="39" y="122"/>
                  </a:cubicBezTo>
                  <a:cubicBezTo>
                    <a:pt x="27" y="105"/>
                    <a:pt x="14" y="88"/>
                    <a:pt x="0" y="69"/>
                  </a:cubicBezTo>
                  <a:cubicBezTo>
                    <a:pt x="13" y="72"/>
                    <a:pt x="17" y="65"/>
                    <a:pt x="22" y="58"/>
                  </a:cubicBezTo>
                  <a:cubicBezTo>
                    <a:pt x="29" y="47"/>
                    <a:pt x="37" y="37"/>
                    <a:pt x="45" y="27"/>
                  </a:cubicBezTo>
                  <a:cubicBezTo>
                    <a:pt x="51" y="19"/>
                    <a:pt x="56" y="12"/>
                    <a:pt x="48" y="2"/>
                  </a:cubicBezTo>
                  <a:cubicBezTo>
                    <a:pt x="49" y="1"/>
                    <a:pt x="51" y="1"/>
                    <a:pt x="52"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57" name="Freeform 21"/>
            <p:cNvSpPr/>
            <p:nvPr/>
          </p:nvSpPr>
          <p:spPr bwMode="auto">
            <a:xfrm>
              <a:off x="11880496" y="281921"/>
              <a:ext cx="295583" cy="552912"/>
            </a:xfrm>
            <a:custGeom>
              <a:avLst/>
              <a:gdLst>
                <a:gd name="T0" fmla="*/ 61 w 73"/>
                <a:gd name="T1" fmla="*/ 76 h 138"/>
                <a:gd name="T2" fmla="*/ 70 w 73"/>
                <a:gd name="T3" fmla="*/ 70 h 138"/>
                <a:gd name="T4" fmla="*/ 72 w 73"/>
                <a:gd name="T5" fmla="*/ 71 h 138"/>
                <a:gd name="T6" fmla="*/ 67 w 73"/>
                <a:gd name="T7" fmla="*/ 84 h 138"/>
                <a:gd name="T8" fmla="*/ 63 w 73"/>
                <a:gd name="T9" fmla="*/ 110 h 138"/>
                <a:gd name="T10" fmla="*/ 57 w 73"/>
                <a:gd name="T11" fmla="*/ 138 h 138"/>
                <a:gd name="T12" fmla="*/ 47 w 73"/>
                <a:gd name="T13" fmla="*/ 118 h 138"/>
                <a:gd name="T14" fmla="*/ 36 w 73"/>
                <a:gd name="T15" fmla="*/ 116 h 138"/>
                <a:gd name="T16" fmla="*/ 19 w 73"/>
                <a:gd name="T17" fmla="*/ 128 h 138"/>
                <a:gd name="T18" fmla="*/ 31 w 73"/>
                <a:gd name="T19" fmla="*/ 88 h 138"/>
                <a:gd name="T20" fmla="*/ 37 w 73"/>
                <a:gd name="T21" fmla="*/ 99 h 138"/>
                <a:gd name="T22" fmla="*/ 45 w 73"/>
                <a:gd name="T23" fmla="*/ 89 h 138"/>
                <a:gd name="T24" fmla="*/ 36 w 73"/>
                <a:gd name="T25" fmla="*/ 77 h 138"/>
                <a:gd name="T26" fmla="*/ 10 w 73"/>
                <a:gd name="T27" fmla="*/ 79 h 138"/>
                <a:gd name="T28" fmla="*/ 3 w 73"/>
                <a:gd name="T29" fmla="*/ 70 h 138"/>
                <a:gd name="T30" fmla="*/ 10 w 73"/>
                <a:gd name="T31" fmla="*/ 57 h 138"/>
                <a:gd name="T32" fmla="*/ 48 w 73"/>
                <a:gd name="T33" fmla="*/ 8 h 138"/>
                <a:gd name="T34" fmla="*/ 69 w 73"/>
                <a:gd name="T35" fmla="*/ 9 h 138"/>
                <a:gd name="T36" fmla="*/ 64 w 73"/>
                <a:gd name="T37" fmla="*/ 19 h 138"/>
                <a:gd name="T38" fmla="*/ 23 w 73"/>
                <a:gd name="T39" fmla="*/ 61 h 138"/>
                <a:gd name="T40" fmla="*/ 49 w 73"/>
                <a:gd name="T41" fmla="*/ 56 h 138"/>
                <a:gd name="T42" fmla="*/ 73 w 73"/>
                <a:gd name="T43" fmla="*/ 56 h 138"/>
                <a:gd name="T44" fmla="*/ 59 w 73"/>
                <a:gd name="T45" fmla="*/ 74 h 138"/>
                <a:gd name="T46" fmla="*/ 61 w 73"/>
                <a:gd name="T47"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138">
                  <a:moveTo>
                    <a:pt x="61" y="76"/>
                  </a:moveTo>
                  <a:cubicBezTo>
                    <a:pt x="64" y="74"/>
                    <a:pt x="67" y="72"/>
                    <a:pt x="70" y="70"/>
                  </a:cubicBezTo>
                  <a:cubicBezTo>
                    <a:pt x="71" y="71"/>
                    <a:pt x="71" y="71"/>
                    <a:pt x="72" y="71"/>
                  </a:cubicBezTo>
                  <a:cubicBezTo>
                    <a:pt x="70" y="76"/>
                    <a:pt x="69" y="80"/>
                    <a:pt x="67" y="84"/>
                  </a:cubicBezTo>
                  <a:cubicBezTo>
                    <a:pt x="61" y="92"/>
                    <a:pt x="60" y="100"/>
                    <a:pt x="63" y="110"/>
                  </a:cubicBezTo>
                  <a:cubicBezTo>
                    <a:pt x="66" y="123"/>
                    <a:pt x="65" y="126"/>
                    <a:pt x="57" y="138"/>
                  </a:cubicBezTo>
                  <a:cubicBezTo>
                    <a:pt x="53" y="131"/>
                    <a:pt x="50" y="125"/>
                    <a:pt x="47" y="118"/>
                  </a:cubicBezTo>
                  <a:cubicBezTo>
                    <a:pt x="44" y="113"/>
                    <a:pt x="41" y="112"/>
                    <a:pt x="36" y="116"/>
                  </a:cubicBezTo>
                  <a:cubicBezTo>
                    <a:pt x="30" y="120"/>
                    <a:pt x="24" y="124"/>
                    <a:pt x="19" y="128"/>
                  </a:cubicBezTo>
                  <a:cubicBezTo>
                    <a:pt x="4" y="112"/>
                    <a:pt x="8" y="100"/>
                    <a:pt x="31" y="88"/>
                  </a:cubicBezTo>
                  <a:cubicBezTo>
                    <a:pt x="33" y="91"/>
                    <a:pt x="34" y="94"/>
                    <a:pt x="37" y="99"/>
                  </a:cubicBezTo>
                  <a:cubicBezTo>
                    <a:pt x="40" y="95"/>
                    <a:pt x="44" y="93"/>
                    <a:pt x="45" y="89"/>
                  </a:cubicBezTo>
                  <a:cubicBezTo>
                    <a:pt x="48" y="82"/>
                    <a:pt x="44" y="76"/>
                    <a:pt x="36" y="77"/>
                  </a:cubicBezTo>
                  <a:cubicBezTo>
                    <a:pt x="27" y="77"/>
                    <a:pt x="18" y="78"/>
                    <a:pt x="10" y="79"/>
                  </a:cubicBezTo>
                  <a:cubicBezTo>
                    <a:pt x="2" y="80"/>
                    <a:pt x="0" y="76"/>
                    <a:pt x="3" y="70"/>
                  </a:cubicBezTo>
                  <a:cubicBezTo>
                    <a:pt x="4" y="65"/>
                    <a:pt x="7" y="61"/>
                    <a:pt x="10" y="57"/>
                  </a:cubicBezTo>
                  <a:cubicBezTo>
                    <a:pt x="23" y="40"/>
                    <a:pt x="36" y="24"/>
                    <a:pt x="48" y="8"/>
                  </a:cubicBezTo>
                  <a:cubicBezTo>
                    <a:pt x="55" y="0"/>
                    <a:pt x="65" y="0"/>
                    <a:pt x="69" y="9"/>
                  </a:cubicBezTo>
                  <a:cubicBezTo>
                    <a:pt x="70" y="12"/>
                    <a:pt x="66" y="16"/>
                    <a:pt x="64" y="19"/>
                  </a:cubicBezTo>
                  <a:cubicBezTo>
                    <a:pt x="51" y="33"/>
                    <a:pt x="38" y="46"/>
                    <a:pt x="23" y="61"/>
                  </a:cubicBezTo>
                  <a:cubicBezTo>
                    <a:pt x="35" y="64"/>
                    <a:pt x="43" y="63"/>
                    <a:pt x="49" y="56"/>
                  </a:cubicBezTo>
                  <a:cubicBezTo>
                    <a:pt x="60" y="45"/>
                    <a:pt x="60" y="45"/>
                    <a:pt x="73" y="56"/>
                  </a:cubicBezTo>
                  <a:cubicBezTo>
                    <a:pt x="69" y="62"/>
                    <a:pt x="64" y="68"/>
                    <a:pt x="59" y="74"/>
                  </a:cubicBezTo>
                  <a:cubicBezTo>
                    <a:pt x="60" y="75"/>
                    <a:pt x="60" y="75"/>
                    <a:pt x="61" y="7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58" name="Freeform 22"/>
            <p:cNvSpPr/>
            <p:nvPr/>
          </p:nvSpPr>
          <p:spPr bwMode="auto">
            <a:xfrm>
              <a:off x="13765266" y="5501551"/>
              <a:ext cx="445112" cy="532047"/>
            </a:xfrm>
            <a:custGeom>
              <a:avLst/>
              <a:gdLst>
                <a:gd name="T0" fmla="*/ 71 w 111"/>
                <a:gd name="T1" fmla="*/ 0 h 132"/>
                <a:gd name="T2" fmla="*/ 76 w 111"/>
                <a:gd name="T3" fmla="*/ 22 h 132"/>
                <a:gd name="T4" fmla="*/ 94 w 111"/>
                <a:gd name="T5" fmla="*/ 66 h 132"/>
                <a:gd name="T6" fmla="*/ 110 w 111"/>
                <a:gd name="T7" fmla="*/ 78 h 132"/>
                <a:gd name="T8" fmla="*/ 111 w 111"/>
                <a:gd name="T9" fmla="*/ 81 h 132"/>
                <a:gd name="T10" fmla="*/ 85 w 111"/>
                <a:gd name="T11" fmla="*/ 101 h 132"/>
                <a:gd name="T12" fmla="*/ 83 w 111"/>
                <a:gd name="T13" fmla="*/ 100 h 132"/>
                <a:gd name="T14" fmla="*/ 82 w 111"/>
                <a:gd name="T15" fmla="*/ 72 h 132"/>
                <a:gd name="T16" fmla="*/ 62 w 111"/>
                <a:gd name="T17" fmla="*/ 26 h 132"/>
                <a:gd name="T18" fmla="*/ 54 w 111"/>
                <a:gd name="T19" fmla="*/ 21 h 132"/>
                <a:gd name="T20" fmla="*/ 54 w 111"/>
                <a:gd name="T21" fmla="*/ 29 h 132"/>
                <a:gd name="T22" fmla="*/ 58 w 111"/>
                <a:gd name="T23" fmla="*/ 47 h 132"/>
                <a:gd name="T24" fmla="*/ 51 w 111"/>
                <a:gd name="T25" fmla="*/ 41 h 132"/>
                <a:gd name="T26" fmla="*/ 23 w 111"/>
                <a:gd name="T27" fmla="*/ 46 h 132"/>
                <a:gd name="T28" fmla="*/ 19 w 111"/>
                <a:gd name="T29" fmla="*/ 84 h 132"/>
                <a:gd name="T30" fmla="*/ 32 w 111"/>
                <a:gd name="T31" fmla="*/ 109 h 132"/>
                <a:gd name="T32" fmla="*/ 61 w 111"/>
                <a:gd name="T33" fmla="*/ 109 h 132"/>
                <a:gd name="T34" fmla="*/ 76 w 111"/>
                <a:gd name="T35" fmla="*/ 85 h 132"/>
                <a:gd name="T36" fmla="*/ 77 w 111"/>
                <a:gd name="T37" fmla="*/ 91 h 132"/>
                <a:gd name="T38" fmla="*/ 50 w 111"/>
                <a:gd name="T39" fmla="*/ 128 h 132"/>
                <a:gd name="T40" fmla="*/ 19 w 111"/>
                <a:gd name="T41" fmla="*/ 119 h 132"/>
                <a:gd name="T42" fmla="*/ 5 w 111"/>
                <a:gd name="T43" fmla="*/ 61 h 132"/>
                <a:gd name="T44" fmla="*/ 24 w 111"/>
                <a:gd name="T45" fmla="*/ 33 h 132"/>
                <a:gd name="T46" fmla="*/ 68 w 111"/>
                <a:gd name="T47" fmla="*/ 2 h 132"/>
                <a:gd name="T48" fmla="*/ 71 w 11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32">
                  <a:moveTo>
                    <a:pt x="71" y="0"/>
                  </a:moveTo>
                  <a:cubicBezTo>
                    <a:pt x="73" y="7"/>
                    <a:pt x="73" y="15"/>
                    <a:pt x="76" y="22"/>
                  </a:cubicBezTo>
                  <a:cubicBezTo>
                    <a:pt x="82" y="37"/>
                    <a:pt x="88" y="51"/>
                    <a:pt x="94" y="66"/>
                  </a:cubicBezTo>
                  <a:cubicBezTo>
                    <a:pt x="97" y="73"/>
                    <a:pt x="100" y="80"/>
                    <a:pt x="110" y="78"/>
                  </a:cubicBezTo>
                  <a:cubicBezTo>
                    <a:pt x="110" y="79"/>
                    <a:pt x="111" y="80"/>
                    <a:pt x="111" y="81"/>
                  </a:cubicBezTo>
                  <a:cubicBezTo>
                    <a:pt x="102" y="87"/>
                    <a:pt x="94" y="94"/>
                    <a:pt x="85" y="101"/>
                  </a:cubicBezTo>
                  <a:cubicBezTo>
                    <a:pt x="84" y="101"/>
                    <a:pt x="83" y="100"/>
                    <a:pt x="83" y="100"/>
                  </a:cubicBezTo>
                  <a:cubicBezTo>
                    <a:pt x="90" y="90"/>
                    <a:pt x="86" y="81"/>
                    <a:pt x="82" y="72"/>
                  </a:cubicBezTo>
                  <a:cubicBezTo>
                    <a:pt x="75" y="57"/>
                    <a:pt x="68" y="41"/>
                    <a:pt x="62" y="26"/>
                  </a:cubicBezTo>
                  <a:cubicBezTo>
                    <a:pt x="60" y="24"/>
                    <a:pt x="57" y="22"/>
                    <a:pt x="54" y="21"/>
                  </a:cubicBezTo>
                  <a:cubicBezTo>
                    <a:pt x="54" y="23"/>
                    <a:pt x="54" y="26"/>
                    <a:pt x="54" y="29"/>
                  </a:cubicBezTo>
                  <a:cubicBezTo>
                    <a:pt x="56" y="35"/>
                    <a:pt x="58" y="40"/>
                    <a:pt x="58" y="47"/>
                  </a:cubicBezTo>
                  <a:cubicBezTo>
                    <a:pt x="56" y="45"/>
                    <a:pt x="54" y="43"/>
                    <a:pt x="51" y="41"/>
                  </a:cubicBezTo>
                  <a:cubicBezTo>
                    <a:pt x="40" y="32"/>
                    <a:pt x="31" y="33"/>
                    <a:pt x="23" y="46"/>
                  </a:cubicBezTo>
                  <a:cubicBezTo>
                    <a:pt x="15" y="58"/>
                    <a:pt x="14" y="71"/>
                    <a:pt x="19" y="84"/>
                  </a:cubicBezTo>
                  <a:cubicBezTo>
                    <a:pt x="22" y="92"/>
                    <a:pt x="27" y="101"/>
                    <a:pt x="32" y="109"/>
                  </a:cubicBezTo>
                  <a:cubicBezTo>
                    <a:pt x="40" y="120"/>
                    <a:pt x="52" y="120"/>
                    <a:pt x="61" y="109"/>
                  </a:cubicBezTo>
                  <a:cubicBezTo>
                    <a:pt x="66" y="102"/>
                    <a:pt x="70" y="94"/>
                    <a:pt x="76" y="85"/>
                  </a:cubicBezTo>
                  <a:cubicBezTo>
                    <a:pt x="76" y="89"/>
                    <a:pt x="77" y="90"/>
                    <a:pt x="77" y="91"/>
                  </a:cubicBezTo>
                  <a:cubicBezTo>
                    <a:pt x="77" y="105"/>
                    <a:pt x="63" y="123"/>
                    <a:pt x="50" y="128"/>
                  </a:cubicBezTo>
                  <a:cubicBezTo>
                    <a:pt x="39" y="132"/>
                    <a:pt x="27" y="129"/>
                    <a:pt x="19" y="119"/>
                  </a:cubicBezTo>
                  <a:cubicBezTo>
                    <a:pt x="6" y="102"/>
                    <a:pt x="0" y="83"/>
                    <a:pt x="5" y="61"/>
                  </a:cubicBezTo>
                  <a:cubicBezTo>
                    <a:pt x="8" y="49"/>
                    <a:pt x="14" y="40"/>
                    <a:pt x="24" y="33"/>
                  </a:cubicBezTo>
                  <a:cubicBezTo>
                    <a:pt x="39" y="23"/>
                    <a:pt x="53" y="12"/>
                    <a:pt x="68" y="2"/>
                  </a:cubicBezTo>
                  <a:cubicBezTo>
                    <a:pt x="69" y="1"/>
                    <a:pt x="71" y="0"/>
                    <a:pt x="71"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59" name="Freeform 23"/>
            <p:cNvSpPr/>
            <p:nvPr/>
          </p:nvSpPr>
          <p:spPr bwMode="auto">
            <a:xfrm>
              <a:off x="13438387" y="1019137"/>
              <a:ext cx="410337" cy="399904"/>
            </a:xfrm>
            <a:custGeom>
              <a:avLst/>
              <a:gdLst>
                <a:gd name="T0" fmla="*/ 75 w 102"/>
                <a:gd name="T1" fmla="*/ 68 h 99"/>
                <a:gd name="T2" fmla="*/ 95 w 102"/>
                <a:gd name="T3" fmla="*/ 91 h 99"/>
                <a:gd name="T4" fmla="*/ 74 w 102"/>
                <a:gd name="T5" fmla="*/ 85 h 99"/>
                <a:gd name="T6" fmla="*/ 56 w 102"/>
                <a:gd name="T7" fmla="*/ 85 h 99"/>
                <a:gd name="T8" fmla="*/ 12 w 102"/>
                <a:gd name="T9" fmla="*/ 76 h 99"/>
                <a:gd name="T10" fmla="*/ 0 w 102"/>
                <a:gd name="T11" fmla="*/ 55 h 99"/>
                <a:gd name="T12" fmla="*/ 2 w 102"/>
                <a:gd name="T13" fmla="*/ 53 h 99"/>
                <a:gd name="T14" fmla="*/ 10 w 102"/>
                <a:gd name="T15" fmla="*/ 57 h 99"/>
                <a:gd name="T16" fmla="*/ 29 w 102"/>
                <a:gd name="T17" fmla="*/ 75 h 99"/>
                <a:gd name="T18" fmla="*/ 52 w 102"/>
                <a:gd name="T19" fmla="*/ 71 h 99"/>
                <a:gd name="T20" fmla="*/ 21 w 102"/>
                <a:gd name="T21" fmla="*/ 50 h 99"/>
                <a:gd name="T22" fmla="*/ 10 w 102"/>
                <a:gd name="T23" fmla="*/ 41 h 99"/>
                <a:gd name="T24" fmla="*/ 13 w 102"/>
                <a:gd name="T25" fmla="*/ 24 h 99"/>
                <a:gd name="T26" fmla="*/ 22 w 102"/>
                <a:gd name="T27" fmla="*/ 27 h 99"/>
                <a:gd name="T28" fmla="*/ 52 w 102"/>
                <a:gd name="T29" fmla="*/ 58 h 99"/>
                <a:gd name="T30" fmla="*/ 60 w 102"/>
                <a:gd name="T31" fmla="*/ 57 h 99"/>
                <a:gd name="T32" fmla="*/ 61 w 102"/>
                <a:gd name="T33" fmla="*/ 52 h 99"/>
                <a:gd name="T34" fmla="*/ 72 w 102"/>
                <a:gd name="T35" fmla="*/ 35 h 99"/>
                <a:gd name="T36" fmla="*/ 80 w 102"/>
                <a:gd name="T37" fmla="*/ 28 h 99"/>
                <a:gd name="T38" fmla="*/ 72 w 102"/>
                <a:gd name="T39" fmla="*/ 19 h 99"/>
                <a:gd name="T40" fmla="*/ 57 w 102"/>
                <a:gd name="T41" fmla="*/ 13 h 99"/>
                <a:gd name="T42" fmla="*/ 67 w 102"/>
                <a:gd name="T43" fmla="*/ 5 h 99"/>
                <a:gd name="T44" fmla="*/ 102 w 102"/>
                <a:gd name="T45" fmla="*/ 24 h 99"/>
                <a:gd name="T46" fmla="*/ 96 w 102"/>
                <a:gd name="T47" fmla="*/ 36 h 99"/>
                <a:gd name="T48" fmla="*/ 75 w 102"/>
                <a:gd name="T49" fmla="*/ 6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 h="99">
                  <a:moveTo>
                    <a:pt x="75" y="68"/>
                  </a:moveTo>
                  <a:cubicBezTo>
                    <a:pt x="82" y="74"/>
                    <a:pt x="94" y="77"/>
                    <a:pt x="95" y="91"/>
                  </a:cubicBezTo>
                  <a:cubicBezTo>
                    <a:pt x="86" y="94"/>
                    <a:pt x="79" y="91"/>
                    <a:pt x="74" y="85"/>
                  </a:cubicBezTo>
                  <a:cubicBezTo>
                    <a:pt x="67" y="80"/>
                    <a:pt x="62" y="80"/>
                    <a:pt x="56" y="85"/>
                  </a:cubicBezTo>
                  <a:cubicBezTo>
                    <a:pt x="37" y="99"/>
                    <a:pt x="24" y="96"/>
                    <a:pt x="12" y="76"/>
                  </a:cubicBezTo>
                  <a:cubicBezTo>
                    <a:pt x="8" y="69"/>
                    <a:pt x="4" y="62"/>
                    <a:pt x="0" y="55"/>
                  </a:cubicBezTo>
                  <a:cubicBezTo>
                    <a:pt x="1" y="54"/>
                    <a:pt x="2" y="54"/>
                    <a:pt x="2" y="53"/>
                  </a:cubicBezTo>
                  <a:cubicBezTo>
                    <a:pt x="5" y="54"/>
                    <a:pt x="8" y="55"/>
                    <a:pt x="10" y="57"/>
                  </a:cubicBezTo>
                  <a:cubicBezTo>
                    <a:pt x="17" y="63"/>
                    <a:pt x="23" y="69"/>
                    <a:pt x="29" y="75"/>
                  </a:cubicBezTo>
                  <a:cubicBezTo>
                    <a:pt x="39" y="83"/>
                    <a:pt x="43" y="83"/>
                    <a:pt x="52" y="71"/>
                  </a:cubicBezTo>
                  <a:cubicBezTo>
                    <a:pt x="42" y="64"/>
                    <a:pt x="32" y="57"/>
                    <a:pt x="21" y="50"/>
                  </a:cubicBezTo>
                  <a:cubicBezTo>
                    <a:pt x="17" y="47"/>
                    <a:pt x="13" y="44"/>
                    <a:pt x="10" y="41"/>
                  </a:cubicBezTo>
                  <a:cubicBezTo>
                    <a:pt x="4" y="34"/>
                    <a:pt x="5" y="29"/>
                    <a:pt x="13" y="24"/>
                  </a:cubicBezTo>
                  <a:cubicBezTo>
                    <a:pt x="17" y="22"/>
                    <a:pt x="20" y="22"/>
                    <a:pt x="22" y="27"/>
                  </a:cubicBezTo>
                  <a:cubicBezTo>
                    <a:pt x="27" y="42"/>
                    <a:pt x="41" y="48"/>
                    <a:pt x="52" y="58"/>
                  </a:cubicBezTo>
                  <a:cubicBezTo>
                    <a:pt x="54" y="59"/>
                    <a:pt x="58" y="58"/>
                    <a:pt x="60" y="57"/>
                  </a:cubicBezTo>
                  <a:cubicBezTo>
                    <a:pt x="61" y="57"/>
                    <a:pt x="62" y="53"/>
                    <a:pt x="61" y="52"/>
                  </a:cubicBezTo>
                  <a:cubicBezTo>
                    <a:pt x="59" y="42"/>
                    <a:pt x="64" y="38"/>
                    <a:pt x="72" y="35"/>
                  </a:cubicBezTo>
                  <a:cubicBezTo>
                    <a:pt x="75" y="33"/>
                    <a:pt x="78" y="30"/>
                    <a:pt x="80" y="28"/>
                  </a:cubicBezTo>
                  <a:cubicBezTo>
                    <a:pt x="78" y="25"/>
                    <a:pt x="76" y="21"/>
                    <a:pt x="72" y="19"/>
                  </a:cubicBezTo>
                  <a:cubicBezTo>
                    <a:pt x="69" y="17"/>
                    <a:pt x="64" y="16"/>
                    <a:pt x="57" y="13"/>
                  </a:cubicBezTo>
                  <a:cubicBezTo>
                    <a:pt x="61" y="9"/>
                    <a:pt x="64" y="6"/>
                    <a:pt x="67" y="5"/>
                  </a:cubicBezTo>
                  <a:cubicBezTo>
                    <a:pt x="78" y="0"/>
                    <a:pt x="101" y="12"/>
                    <a:pt x="102" y="24"/>
                  </a:cubicBezTo>
                  <a:cubicBezTo>
                    <a:pt x="102" y="28"/>
                    <a:pt x="100" y="34"/>
                    <a:pt x="96" y="36"/>
                  </a:cubicBezTo>
                  <a:cubicBezTo>
                    <a:pt x="84" y="42"/>
                    <a:pt x="75" y="52"/>
                    <a:pt x="75" y="68"/>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60" name="Freeform 24"/>
            <p:cNvSpPr/>
            <p:nvPr/>
          </p:nvSpPr>
          <p:spPr bwMode="auto">
            <a:xfrm>
              <a:off x="9449767" y="4597418"/>
              <a:ext cx="424247" cy="535525"/>
            </a:xfrm>
            <a:custGeom>
              <a:avLst/>
              <a:gdLst>
                <a:gd name="T0" fmla="*/ 54 w 105"/>
                <a:gd name="T1" fmla="*/ 0 h 133"/>
                <a:gd name="T2" fmla="*/ 61 w 105"/>
                <a:gd name="T3" fmla="*/ 3 h 133"/>
                <a:gd name="T4" fmla="*/ 75 w 105"/>
                <a:gd name="T5" fmla="*/ 27 h 133"/>
                <a:gd name="T6" fmla="*/ 47 w 105"/>
                <a:gd name="T7" fmla="*/ 47 h 133"/>
                <a:gd name="T8" fmla="*/ 66 w 105"/>
                <a:gd name="T9" fmla="*/ 79 h 133"/>
                <a:gd name="T10" fmla="*/ 83 w 105"/>
                <a:gd name="T11" fmla="*/ 44 h 133"/>
                <a:gd name="T12" fmla="*/ 85 w 105"/>
                <a:gd name="T13" fmla="*/ 44 h 133"/>
                <a:gd name="T14" fmla="*/ 105 w 105"/>
                <a:gd name="T15" fmla="*/ 75 h 133"/>
                <a:gd name="T16" fmla="*/ 103 w 105"/>
                <a:gd name="T17" fmla="*/ 77 h 133"/>
                <a:gd name="T18" fmla="*/ 93 w 105"/>
                <a:gd name="T19" fmla="*/ 72 h 133"/>
                <a:gd name="T20" fmla="*/ 46 w 105"/>
                <a:gd name="T21" fmla="*/ 133 h 133"/>
                <a:gd name="T22" fmla="*/ 27 w 105"/>
                <a:gd name="T23" fmla="*/ 102 h 133"/>
                <a:gd name="T24" fmla="*/ 46 w 105"/>
                <a:gd name="T25" fmla="*/ 102 h 133"/>
                <a:gd name="T26" fmla="*/ 57 w 105"/>
                <a:gd name="T27" fmla="*/ 87 h 133"/>
                <a:gd name="T28" fmla="*/ 56 w 105"/>
                <a:gd name="T29" fmla="*/ 81 h 133"/>
                <a:gd name="T30" fmla="*/ 42 w 105"/>
                <a:gd name="T31" fmla="*/ 54 h 133"/>
                <a:gd name="T32" fmla="*/ 19 w 105"/>
                <a:gd name="T33" fmla="*/ 88 h 133"/>
                <a:gd name="T34" fmla="*/ 0 w 105"/>
                <a:gd name="T35" fmla="*/ 57 h 133"/>
                <a:gd name="T36" fmla="*/ 13 w 105"/>
                <a:gd name="T37" fmla="*/ 62 h 133"/>
                <a:gd name="T38" fmla="*/ 54 w 105"/>
                <a:gd name="T39" fmla="*/ 17 h 133"/>
                <a:gd name="T40" fmla="*/ 54 w 105"/>
                <a:gd name="T4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33">
                  <a:moveTo>
                    <a:pt x="54" y="0"/>
                  </a:moveTo>
                  <a:cubicBezTo>
                    <a:pt x="56" y="1"/>
                    <a:pt x="60" y="1"/>
                    <a:pt x="61" y="3"/>
                  </a:cubicBezTo>
                  <a:cubicBezTo>
                    <a:pt x="66" y="10"/>
                    <a:pt x="70" y="18"/>
                    <a:pt x="75" y="27"/>
                  </a:cubicBezTo>
                  <a:cubicBezTo>
                    <a:pt x="59" y="26"/>
                    <a:pt x="57" y="41"/>
                    <a:pt x="47" y="47"/>
                  </a:cubicBezTo>
                  <a:cubicBezTo>
                    <a:pt x="53" y="58"/>
                    <a:pt x="59" y="68"/>
                    <a:pt x="66" y="79"/>
                  </a:cubicBezTo>
                  <a:cubicBezTo>
                    <a:pt x="75" y="68"/>
                    <a:pt x="89" y="62"/>
                    <a:pt x="83" y="44"/>
                  </a:cubicBezTo>
                  <a:cubicBezTo>
                    <a:pt x="83" y="44"/>
                    <a:pt x="84" y="44"/>
                    <a:pt x="85" y="44"/>
                  </a:cubicBezTo>
                  <a:cubicBezTo>
                    <a:pt x="92" y="54"/>
                    <a:pt x="98" y="65"/>
                    <a:pt x="105" y="75"/>
                  </a:cubicBezTo>
                  <a:cubicBezTo>
                    <a:pt x="104" y="76"/>
                    <a:pt x="104" y="76"/>
                    <a:pt x="103" y="77"/>
                  </a:cubicBezTo>
                  <a:cubicBezTo>
                    <a:pt x="100" y="75"/>
                    <a:pt x="97" y="74"/>
                    <a:pt x="93" y="72"/>
                  </a:cubicBezTo>
                  <a:cubicBezTo>
                    <a:pt x="78" y="92"/>
                    <a:pt x="55" y="106"/>
                    <a:pt x="46" y="133"/>
                  </a:cubicBezTo>
                  <a:cubicBezTo>
                    <a:pt x="40" y="123"/>
                    <a:pt x="34" y="114"/>
                    <a:pt x="27" y="102"/>
                  </a:cubicBezTo>
                  <a:cubicBezTo>
                    <a:pt x="35" y="105"/>
                    <a:pt x="41" y="109"/>
                    <a:pt x="46" y="102"/>
                  </a:cubicBezTo>
                  <a:cubicBezTo>
                    <a:pt x="49" y="97"/>
                    <a:pt x="53" y="92"/>
                    <a:pt x="57" y="87"/>
                  </a:cubicBezTo>
                  <a:cubicBezTo>
                    <a:pt x="58" y="86"/>
                    <a:pt x="57" y="83"/>
                    <a:pt x="56" y="81"/>
                  </a:cubicBezTo>
                  <a:cubicBezTo>
                    <a:pt x="52" y="72"/>
                    <a:pt x="47" y="64"/>
                    <a:pt x="42" y="54"/>
                  </a:cubicBezTo>
                  <a:cubicBezTo>
                    <a:pt x="32" y="65"/>
                    <a:pt x="19" y="71"/>
                    <a:pt x="19" y="88"/>
                  </a:cubicBezTo>
                  <a:cubicBezTo>
                    <a:pt x="13" y="79"/>
                    <a:pt x="8" y="69"/>
                    <a:pt x="0" y="57"/>
                  </a:cubicBezTo>
                  <a:cubicBezTo>
                    <a:pt x="6" y="59"/>
                    <a:pt x="9" y="60"/>
                    <a:pt x="13" y="62"/>
                  </a:cubicBezTo>
                  <a:cubicBezTo>
                    <a:pt x="26" y="47"/>
                    <a:pt x="40" y="32"/>
                    <a:pt x="54" y="17"/>
                  </a:cubicBezTo>
                  <a:cubicBezTo>
                    <a:pt x="58" y="12"/>
                    <a:pt x="58" y="6"/>
                    <a:pt x="54"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61" name="Freeform 25"/>
            <p:cNvSpPr/>
            <p:nvPr/>
          </p:nvSpPr>
          <p:spPr bwMode="auto">
            <a:xfrm>
              <a:off x="13598350" y="876561"/>
              <a:ext cx="584209" cy="306015"/>
            </a:xfrm>
            <a:custGeom>
              <a:avLst/>
              <a:gdLst>
                <a:gd name="T0" fmla="*/ 133 w 145"/>
                <a:gd name="T1" fmla="*/ 1 h 76"/>
                <a:gd name="T2" fmla="*/ 143 w 145"/>
                <a:gd name="T3" fmla="*/ 17 h 76"/>
                <a:gd name="T4" fmla="*/ 131 w 145"/>
                <a:gd name="T5" fmla="*/ 32 h 76"/>
                <a:gd name="T6" fmla="*/ 118 w 145"/>
                <a:gd name="T7" fmla="*/ 31 h 76"/>
                <a:gd name="T8" fmla="*/ 104 w 145"/>
                <a:gd name="T9" fmla="*/ 29 h 76"/>
                <a:gd name="T10" fmla="*/ 101 w 145"/>
                <a:gd name="T11" fmla="*/ 51 h 76"/>
                <a:gd name="T12" fmla="*/ 86 w 145"/>
                <a:gd name="T13" fmla="*/ 70 h 76"/>
                <a:gd name="T14" fmla="*/ 67 w 145"/>
                <a:gd name="T15" fmla="*/ 64 h 76"/>
                <a:gd name="T16" fmla="*/ 69 w 145"/>
                <a:gd name="T17" fmla="*/ 62 h 76"/>
                <a:gd name="T18" fmla="*/ 88 w 145"/>
                <a:gd name="T19" fmla="*/ 45 h 76"/>
                <a:gd name="T20" fmla="*/ 78 w 145"/>
                <a:gd name="T21" fmla="*/ 27 h 76"/>
                <a:gd name="T22" fmla="*/ 28 w 145"/>
                <a:gd name="T23" fmla="*/ 32 h 76"/>
                <a:gd name="T24" fmla="*/ 11 w 145"/>
                <a:gd name="T25" fmla="*/ 40 h 76"/>
                <a:gd name="T26" fmla="*/ 3 w 145"/>
                <a:gd name="T27" fmla="*/ 31 h 76"/>
                <a:gd name="T28" fmla="*/ 29 w 145"/>
                <a:gd name="T29" fmla="*/ 2 h 76"/>
                <a:gd name="T30" fmla="*/ 42 w 145"/>
                <a:gd name="T31" fmla="*/ 6 h 76"/>
                <a:gd name="T32" fmla="*/ 49 w 145"/>
                <a:gd name="T33" fmla="*/ 10 h 76"/>
                <a:gd name="T34" fmla="*/ 108 w 145"/>
                <a:gd name="T35" fmla="*/ 16 h 76"/>
                <a:gd name="T36" fmla="*/ 133 w 145"/>
                <a:gd name="T37"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76">
                  <a:moveTo>
                    <a:pt x="133" y="1"/>
                  </a:moveTo>
                  <a:cubicBezTo>
                    <a:pt x="137" y="8"/>
                    <a:pt x="141" y="12"/>
                    <a:pt x="143" y="17"/>
                  </a:cubicBezTo>
                  <a:cubicBezTo>
                    <a:pt x="145" y="26"/>
                    <a:pt x="140" y="32"/>
                    <a:pt x="131" y="32"/>
                  </a:cubicBezTo>
                  <a:cubicBezTo>
                    <a:pt x="126" y="32"/>
                    <a:pt x="122" y="31"/>
                    <a:pt x="118" y="31"/>
                  </a:cubicBezTo>
                  <a:cubicBezTo>
                    <a:pt x="113" y="30"/>
                    <a:pt x="109" y="30"/>
                    <a:pt x="104" y="29"/>
                  </a:cubicBezTo>
                  <a:cubicBezTo>
                    <a:pt x="103" y="37"/>
                    <a:pt x="104" y="45"/>
                    <a:pt x="101" y="51"/>
                  </a:cubicBezTo>
                  <a:cubicBezTo>
                    <a:pt x="98" y="58"/>
                    <a:pt x="93" y="65"/>
                    <a:pt x="86" y="70"/>
                  </a:cubicBezTo>
                  <a:cubicBezTo>
                    <a:pt x="79" y="76"/>
                    <a:pt x="73" y="73"/>
                    <a:pt x="67" y="64"/>
                  </a:cubicBezTo>
                  <a:cubicBezTo>
                    <a:pt x="68" y="63"/>
                    <a:pt x="69" y="62"/>
                    <a:pt x="69" y="62"/>
                  </a:cubicBezTo>
                  <a:cubicBezTo>
                    <a:pt x="83" y="64"/>
                    <a:pt x="86" y="56"/>
                    <a:pt x="88" y="45"/>
                  </a:cubicBezTo>
                  <a:cubicBezTo>
                    <a:pt x="90" y="34"/>
                    <a:pt x="89" y="31"/>
                    <a:pt x="78" y="27"/>
                  </a:cubicBezTo>
                  <a:cubicBezTo>
                    <a:pt x="61" y="21"/>
                    <a:pt x="44" y="22"/>
                    <a:pt x="28" y="32"/>
                  </a:cubicBezTo>
                  <a:cubicBezTo>
                    <a:pt x="23" y="35"/>
                    <a:pt x="17" y="38"/>
                    <a:pt x="11" y="40"/>
                  </a:cubicBezTo>
                  <a:cubicBezTo>
                    <a:pt x="4" y="42"/>
                    <a:pt x="0" y="37"/>
                    <a:pt x="3" y="31"/>
                  </a:cubicBezTo>
                  <a:cubicBezTo>
                    <a:pt x="9" y="20"/>
                    <a:pt x="16" y="8"/>
                    <a:pt x="29" y="2"/>
                  </a:cubicBezTo>
                  <a:cubicBezTo>
                    <a:pt x="34" y="0"/>
                    <a:pt x="39" y="0"/>
                    <a:pt x="42" y="6"/>
                  </a:cubicBezTo>
                  <a:cubicBezTo>
                    <a:pt x="43" y="8"/>
                    <a:pt x="46" y="10"/>
                    <a:pt x="49" y="10"/>
                  </a:cubicBezTo>
                  <a:cubicBezTo>
                    <a:pt x="69" y="12"/>
                    <a:pt x="89" y="14"/>
                    <a:pt x="108" y="16"/>
                  </a:cubicBezTo>
                  <a:cubicBezTo>
                    <a:pt x="119" y="18"/>
                    <a:pt x="127" y="13"/>
                    <a:pt x="133" y="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62" name="Freeform 26"/>
            <p:cNvSpPr>
              <a:spLocks noEditPoints="1"/>
            </p:cNvSpPr>
            <p:nvPr/>
          </p:nvSpPr>
          <p:spPr bwMode="auto">
            <a:xfrm>
              <a:off x="12941113" y="6002303"/>
              <a:ext cx="333833" cy="455543"/>
            </a:xfrm>
            <a:custGeom>
              <a:avLst/>
              <a:gdLst>
                <a:gd name="T0" fmla="*/ 0 w 83"/>
                <a:gd name="T1" fmla="*/ 55 h 114"/>
                <a:gd name="T2" fmla="*/ 14 w 83"/>
                <a:gd name="T3" fmla="*/ 19 h 114"/>
                <a:gd name="T4" fmla="*/ 63 w 83"/>
                <a:gd name="T5" fmla="*/ 19 h 114"/>
                <a:gd name="T6" fmla="*/ 64 w 83"/>
                <a:gd name="T7" fmla="*/ 94 h 114"/>
                <a:gd name="T8" fmla="*/ 12 w 83"/>
                <a:gd name="T9" fmla="*/ 90 h 114"/>
                <a:gd name="T10" fmla="*/ 0 w 83"/>
                <a:gd name="T11" fmla="*/ 55 h 114"/>
                <a:gd name="T12" fmla="*/ 63 w 83"/>
                <a:gd name="T13" fmla="*/ 66 h 114"/>
                <a:gd name="T14" fmla="*/ 49 w 83"/>
                <a:gd name="T15" fmla="*/ 23 h 114"/>
                <a:gd name="T16" fmla="*/ 37 w 83"/>
                <a:gd name="T17" fmla="*/ 15 h 114"/>
                <a:gd name="T18" fmla="*/ 23 w 83"/>
                <a:gd name="T19" fmla="*/ 23 h 114"/>
                <a:gd name="T20" fmla="*/ 30 w 83"/>
                <a:gd name="T21" fmla="*/ 93 h 114"/>
                <a:gd name="T22" fmla="*/ 53 w 83"/>
                <a:gd name="T23" fmla="*/ 92 h 114"/>
                <a:gd name="T24" fmla="*/ 63 w 83"/>
                <a:gd name="T25" fmla="*/ 6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14">
                  <a:moveTo>
                    <a:pt x="0" y="55"/>
                  </a:moveTo>
                  <a:cubicBezTo>
                    <a:pt x="4" y="43"/>
                    <a:pt x="7" y="29"/>
                    <a:pt x="14" y="19"/>
                  </a:cubicBezTo>
                  <a:cubicBezTo>
                    <a:pt x="26" y="0"/>
                    <a:pt x="52" y="0"/>
                    <a:pt x="63" y="19"/>
                  </a:cubicBezTo>
                  <a:cubicBezTo>
                    <a:pt x="80" y="47"/>
                    <a:pt x="83" y="70"/>
                    <a:pt x="64" y="94"/>
                  </a:cubicBezTo>
                  <a:cubicBezTo>
                    <a:pt x="48" y="114"/>
                    <a:pt x="24" y="113"/>
                    <a:pt x="12" y="90"/>
                  </a:cubicBezTo>
                  <a:cubicBezTo>
                    <a:pt x="6" y="80"/>
                    <a:pt x="4" y="68"/>
                    <a:pt x="0" y="55"/>
                  </a:cubicBezTo>
                  <a:close/>
                  <a:moveTo>
                    <a:pt x="63" y="66"/>
                  </a:moveTo>
                  <a:cubicBezTo>
                    <a:pt x="58" y="51"/>
                    <a:pt x="55" y="36"/>
                    <a:pt x="49" y="23"/>
                  </a:cubicBezTo>
                  <a:cubicBezTo>
                    <a:pt x="48" y="19"/>
                    <a:pt x="41" y="15"/>
                    <a:pt x="37" y="15"/>
                  </a:cubicBezTo>
                  <a:cubicBezTo>
                    <a:pt x="32" y="15"/>
                    <a:pt x="26" y="19"/>
                    <a:pt x="23" y="23"/>
                  </a:cubicBezTo>
                  <a:cubicBezTo>
                    <a:pt x="12" y="40"/>
                    <a:pt x="17" y="77"/>
                    <a:pt x="30" y="93"/>
                  </a:cubicBezTo>
                  <a:cubicBezTo>
                    <a:pt x="37" y="101"/>
                    <a:pt x="47" y="101"/>
                    <a:pt x="53" y="92"/>
                  </a:cubicBezTo>
                  <a:cubicBezTo>
                    <a:pt x="57" y="84"/>
                    <a:pt x="59" y="75"/>
                    <a:pt x="63" y="6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63" name="Freeform 27"/>
            <p:cNvSpPr/>
            <p:nvPr/>
          </p:nvSpPr>
          <p:spPr bwMode="auto">
            <a:xfrm>
              <a:off x="14283403" y="5035575"/>
              <a:ext cx="379042" cy="535525"/>
            </a:xfrm>
            <a:custGeom>
              <a:avLst/>
              <a:gdLst>
                <a:gd name="T0" fmla="*/ 35 w 94"/>
                <a:gd name="T1" fmla="*/ 21 h 133"/>
                <a:gd name="T2" fmla="*/ 56 w 94"/>
                <a:gd name="T3" fmla="*/ 0 h 133"/>
                <a:gd name="T4" fmla="*/ 61 w 94"/>
                <a:gd name="T5" fmla="*/ 26 h 133"/>
                <a:gd name="T6" fmla="*/ 88 w 94"/>
                <a:gd name="T7" fmla="*/ 70 h 133"/>
                <a:gd name="T8" fmla="*/ 94 w 94"/>
                <a:gd name="T9" fmla="*/ 84 h 133"/>
                <a:gd name="T10" fmla="*/ 24 w 94"/>
                <a:gd name="T11" fmla="*/ 66 h 133"/>
                <a:gd name="T12" fmla="*/ 62 w 94"/>
                <a:gd name="T13" fmla="*/ 115 h 133"/>
                <a:gd name="T14" fmla="*/ 47 w 94"/>
                <a:gd name="T15" fmla="*/ 133 h 133"/>
                <a:gd name="T16" fmla="*/ 12 w 94"/>
                <a:gd name="T17" fmla="*/ 66 h 133"/>
                <a:gd name="T18" fmla="*/ 0 w 94"/>
                <a:gd name="T19" fmla="*/ 60 h 133"/>
                <a:gd name="T20" fmla="*/ 26 w 94"/>
                <a:gd name="T21" fmla="*/ 49 h 133"/>
                <a:gd name="T22" fmla="*/ 71 w 94"/>
                <a:gd name="T23" fmla="*/ 58 h 133"/>
                <a:gd name="T24" fmla="*/ 47 w 94"/>
                <a:gd name="T25" fmla="*/ 21 h 133"/>
                <a:gd name="T26" fmla="*/ 35 w 94"/>
                <a:gd name="T27" fmla="*/ 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33">
                  <a:moveTo>
                    <a:pt x="35" y="21"/>
                  </a:moveTo>
                  <a:cubicBezTo>
                    <a:pt x="39" y="11"/>
                    <a:pt x="47" y="5"/>
                    <a:pt x="56" y="0"/>
                  </a:cubicBezTo>
                  <a:cubicBezTo>
                    <a:pt x="51" y="10"/>
                    <a:pt x="56" y="18"/>
                    <a:pt x="61" y="26"/>
                  </a:cubicBezTo>
                  <a:cubicBezTo>
                    <a:pt x="70" y="40"/>
                    <a:pt x="79" y="55"/>
                    <a:pt x="88" y="70"/>
                  </a:cubicBezTo>
                  <a:cubicBezTo>
                    <a:pt x="90" y="73"/>
                    <a:pt x="91" y="77"/>
                    <a:pt x="94" y="84"/>
                  </a:cubicBezTo>
                  <a:cubicBezTo>
                    <a:pt x="69" y="77"/>
                    <a:pt x="47" y="71"/>
                    <a:pt x="24" y="66"/>
                  </a:cubicBezTo>
                  <a:cubicBezTo>
                    <a:pt x="36" y="82"/>
                    <a:pt x="40" y="106"/>
                    <a:pt x="62" y="115"/>
                  </a:cubicBezTo>
                  <a:cubicBezTo>
                    <a:pt x="57" y="121"/>
                    <a:pt x="52" y="127"/>
                    <a:pt x="47" y="133"/>
                  </a:cubicBezTo>
                  <a:cubicBezTo>
                    <a:pt x="44" y="106"/>
                    <a:pt x="24" y="88"/>
                    <a:pt x="12" y="66"/>
                  </a:cubicBezTo>
                  <a:cubicBezTo>
                    <a:pt x="11" y="63"/>
                    <a:pt x="4" y="62"/>
                    <a:pt x="0" y="60"/>
                  </a:cubicBezTo>
                  <a:cubicBezTo>
                    <a:pt x="8" y="46"/>
                    <a:pt x="11" y="45"/>
                    <a:pt x="26" y="49"/>
                  </a:cubicBezTo>
                  <a:cubicBezTo>
                    <a:pt x="41" y="52"/>
                    <a:pt x="55" y="56"/>
                    <a:pt x="71" y="58"/>
                  </a:cubicBezTo>
                  <a:cubicBezTo>
                    <a:pt x="63" y="46"/>
                    <a:pt x="55" y="33"/>
                    <a:pt x="47" y="21"/>
                  </a:cubicBezTo>
                  <a:cubicBezTo>
                    <a:pt x="46" y="20"/>
                    <a:pt x="40" y="21"/>
                    <a:pt x="35" y="2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64" name="Freeform 28"/>
            <p:cNvSpPr/>
            <p:nvPr/>
          </p:nvSpPr>
          <p:spPr bwMode="auto">
            <a:xfrm>
              <a:off x="10364334" y="5602398"/>
              <a:ext cx="351222" cy="483363"/>
            </a:xfrm>
            <a:custGeom>
              <a:avLst/>
              <a:gdLst>
                <a:gd name="T0" fmla="*/ 52 w 87"/>
                <a:gd name="T1" fmla="*/ 18 h 120"/>
                <a:gd name="T2" fmla="*/ 46 w 87"/>
                <a:gd name="T3" fmla="*/ 35 h 120"/>
                <a:gd name="T4" fmla="*/ 45 w 87"/>
                <a:gd name="T5" fmla="*/ 51 h 120"/>
                <a:gd name="T6" fmla="*/ 68 w 87"/>
                <a:gd name="T7" fmla="*/ 56 h 120"/>
                <a:gd name="T8" fmla="*/ 72 w 87"/>
                <a:gd name="T9" fmla="*/ 55 h 120"/>
                <a:gd name="T10" fmla="*/ 60 w 87"/>
                <a:gd name="T11" fmla="*/ 83 h 120"/>
                <a:gd name="T12" fmla="*/ 58 w 87"/>
                <a:gd name="T13" fmla="*/ 84 h 120"/>
                <a:gd name="T14" fmla="*/ 38 w 87"/>
                <a:gd name="T15" fmla="*/ 56 h 120"/>
                <a:gd name="T16" fmla="*/ 28 w 87"/>
                <a:gd name="T17" fmla="*/ 84 h 120"/>
                <a:gd name="T18" fmla="*/ 53 w 87"/>
                <a:gd name="T19" fmla="*/ 102 h 120"/>
                <a:gd name="T20" fmla="*/ 66 w 87"/>
                <a:gd name="T21" fmla="*/ 97 h 120"/>
                <a:gd name="T22" fmla="*/ 68 w 87"/>
                <a:gd name="T23" fmla="*/ 99 h 120"/>
                <a:gd name="T24" fmla="*/ 55 w 87"/>
                <a:gd name="T25" fmla="*/ 120 h 120"/>
                <a:gd name="T26" fmla="*/ 0 w 87"/>
                <a:gd name="T27" fmla="*/ 83 h 120"/>
                <a:gd name="T28" fmla="*/ 17 w 87"/>
                <a:gd name="T29" fmla="*/ 70 h 120"/>
                <a:gd name="T30" fmla="*/ 35 w 87"/>
                <a:gd name="T31" fmla="*/ 21 h 120"/>
                <a:gd name="T32" fmla="*/ 38 w 87"/>
                <a:gd name="T33" fmla="*/ 0 h 120"/>
                <a:gd name="T34" fmla="*/ 42 w 87"/>
                <a:gd name="T35" fmla="*/ 1 h 120"/>
                <a:gd name="T36" fmla="*/ 81 w 87"/>
                <a:gd name="T37" fmla="*/ 29 h 120"/>
                <a:gd name="T38" fmla="*/ 77 w 87"/>
                <a:gd name="T39" fmla="*/ 53 h 120"/>
                <a:gd name="T40" fmla="*/ 52 w 87"/>
                <a:gd name="T41"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 h="120">
                  <a:moveTo>
                    <a:pt x="52" y="18"/>
                  </a:moveTo>
                  <a:cubicBezTo>
                    <a:pt x="50" y="24"/>
                    <a:pt x="47" y="30"/>
                    <a:pt x="46" y="35"/>
                  </a:cubicBezTo>
                  <a:cubicBezTo>
                    <a:pt x="44" y="40"/>
                    <a:pt x="38" y="45"/>
                    <a:pt x="45" y="51"/>
                  </a:cubicBezTo>
                  <a:cubicBezTo>
                    <a:pt x="52" y="57"/>
                    <a:pt x="59" y="61"/>
                    <a:pt x="68" y="56"/>
                  </a:cubicBezTo>
                  <a:cubicBezTo>
                    <a:pt x="68" y="56"/>
                    <a:pt x="69" y="56"/>
                    <a:pt x="72" y="55"/>
                  </a:cubicBezTo>
                  <a:cubicBezTo>
                    <a:pt x="68" y="65"/>
                    <a:pt x="64" y="74"/>
                    <a:pt x="60" y="83"/>
                  </a:cubicBezTo>
                  <a:cubicBezTo>
                    <a:pt x="60" y="84"/>
                    <a:pt x="59" y="84"/>
                    <a:pt x="58" y="84"/>
                  </a:cubicBezTo>
                  <a:cubicBezTo>
                    <a:pt x="60" y="68"/>
                    <a:pt x="49" y="63"/>
                    <a:pt x="38" y="56"/>
                  </a:cubicBezTo>
                  <a:cubicBezTo>
                    <a:pt x="34" y="66"/>
                    <a:pt x="30" y="75"/>
                    <a:pt x="28" y="84"/>
                  </a:cubicBezTo>
                  <a:cubicBezTo>
                    <a:pt x="25" y="95"/>
                    <a:pt x="40" y="105"/>
                    <a:pt x="53" y="102"/>
                  </a:cubicBezTo>
                  <a:cubicBezTo>
                    <a:pt x="58" y="101"/>
                    <a:pt x="62" y="99"/>
                    <a:pt x="66" y="97"/>
                  </a:cubicBezTo>
                  <a:cubicBezTo>
                    <a:pt x="67" y="98"/>
                    <a:pt x="68" y="98"/>
                    <a:pt x="68" y="99"/>
                  </a:cubicBezTo>
                  <a:cubicBezTo>
                    <a:pt x="64" y="106"/>
                    <a:pt x="60" y="112"/>
                    <a:pt x="55" y="120"/>
                  </a:cubicBezTo>
                  <a:cubicBezTo>
                    <a:pt x="37" y="108"/>
                    <a:pt x="20" y="97"/>
                    <a:pt x="0" y="83"/>
                  </a:cubicBezTo>
                  <a:cubicBezTo>
                    <a:pt x="12" y="83"/>
                    <a:pt x="15" y="77"/>
                    <a:pt x="17" y="70"/>
                  </a:cubicBezTo>
                  <a:cubicBezTo>
                    <a:pt x="23" y="53"/>
                    <a:pt x="30" y="38"/>
                    <a:pt x="35" y="21"/>
                  </a:cubicBezTo>
                  <a:cubicBezTo>
                    <a:pt x="38" y="15"/>
                    <a:pt x="37" y="7"/>
                    <a:pt x="38" y="0"/>
                  </a:cubicBezTo>
                  <a:cubicBezTo>
                    <a:pt x="38" y="0"/>
                    <a:pt x="40" y="0"/>
                    <a:pt x="42" y="1"/>
                  </a:cubicBezTo>
                  <a:cubicBezTo>
                    <a:pt x="55" y="11"/>
                    <a:pt x="68" y="20"/>
                    <a:pt x="81" y="29"/>
                  </a:cubicBezTo>
                  <a:cubicBezTo>
                    <a:pt x="87" y="33"/>
                    <a:pt x="86" y="41"/>
                    <a:pt x="77" y="53"/>
                  </a:cubicBezTo>
                  <a:cubicBezTo>
                    <a:pt x="78" y="34"/>
                    <a:pt x="67" y="26"/>
                    <a:pt x="52" y="18"/>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65" name="Freeform 29"/>
            <p:cNvSpPr/>
            <p:nvPr/>
          </p:nvSpPr>
          <p:spPr bwMode="auto">
            <a:xfrm>
              <a:off x="14078235" y="5292905"/>
              <a:ext cx="361653" cy="504227"/>
            </a:xfrm>
            <a:custGeom>
              <a:avLst/>
              <a:gdLst>
                <a:gd name="T0" fmla="*/ 33 w 90"/>
                <a:gd name="T1" fmla="*/ 64 h 125"/>
                <a:gd name="T2" fmla="*/ 50 w 90"/>
                <a:gd name="T3" fmla="*/ 31 h 125"/>
                <a:gd name="T4" fmla="*/ 54 w 90"/>
                <a:gd name="T5" fmla="*/ 30 h 125"/>
                <a:gd name="T6" fmla="*/ 68 w 90"/>
                <a:gd name="T7" fmla="*/ 57 h 125"/>
                <a:gd name="T8" fmla="*/ 51 w 90"/>
                <a:gd name="T9" fmla="*/ 59 h 125"/>
                <a:gd name="T10" fmla="*/ 46 w 90"/>
                <a:gd name="T11" fmla="*/ 85 h 125"/>
                <a:gd name="T12" fmla="*/ 54 w 90"/>
                <a:gd name="T13" fmla="*/ 100 h 125"/>
                <a:gd name="T14" fmla="*/ 78 w 90"/>
                <a:gd name="T15" fmla="*/ 58 h 125"/>
                <a:gd name="T16" fmla="*/ 84 w 90"/>
                <a:gd name="T17" fmla="*/ 82 h 125"/>
                <a:gd name="T18" fmla="*/ 42 w 90"/>
                <a:gd name="T19" fmla="*/ 125 h 125"/>
                <a:gd name="T20" fmla="*/ 0 w 90"/>
                <a:gd name="T21" fmla="*/ 44 h 125"/>
                <a:gd name="T22" fmla="*/ 46 w 90"/>
                <a:gd name="T23" fmla="*/ 0 h 125"/>
                <a:gd name="T24" fmla="*/ 56 w 90"/>
                <a:gd name="T25" fmla="*/ 19 h 125"/>
                <a:gd name="T26" fmla="*/ 24 w 90"/>
                <a:gd name="T27" fmla="*/ 34 h 125"/>
                <a:gd name="T28" fmla="*/ 33 w 90"/>
                <a:gd name="T29" fmla="*/ 6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25">
                  <a:moveTo>
                    <a:pt x="33" y="64"/>
                  </a:moveTo>
                  <a:cubicBezTo>
                    <a:pt x="45" y="54"/>
                    <a:pt x="56" y="47"/>
                    <a:pt x="50" y="31"/>
                  </a:cubicBezTo>
                  <a:cubicBezTo>
                    <a:pt x="51" y="31"/>
                    <a:pt x="52" y="30"/>
                    <a:pt x="54" y="30"/>
                  </a:cubicBezTo>
                  <a:cubicBezTo>
                    <a:pt x="58" y="39"/>
                    <a:pt x="63" y="48"/>
                    <a:pt x="68" y="57"/>
                  </a:cubicBezTo>
                  <a:cubicBezTo>
                    <a:pt x="61" y="58"/>
                    <a:pt x="54" y="57"/>
                    <a:pt x="51" y="59"/>
                  </a:cubicBezTo>
                  <a:cubicBezTo>
                    <a:pt x="36" y="73"/>
                    <a:pt x="38" y="68"/>
                    <a:pt x="46" y="85"/>
                  </a:cubicBezTo>
                  <a:cubicBezTo>
                    <a:pt x="48" y="90"/>
                    <a:pt x="51" y="95"/>
                    <a:pt x="54" y="100"/>
                  </a:cubicBezTo>
                  <a:cubicBezTo>
                    <a:pt x="70" y="91"/>
                    <a:pt x="75" y="84"/>
                    <a:pt x="78" y="58"/>
                  </a:cubicBezTo>
                  <a:cubicBezTo>
                    <a:pt x="86" y="63"/>
                    <a:pt x="90" y="76"/>
                    <a:pt x="84" y="82"/>
                  </a:cubicBezTo>
                  <a:cubicBezTo>
                    <a:pt x="71" y="97"/>
                    <a:pt x="57" y="110"/>
                    <a:pt x="42" y="125"/>
                  </a:cubicBezTo>
                  <a:cubicBezTo>
                    <a:pt x="42" y="103"/>
                    <a:pt x="14" y="48"/>
                    <a:pt x="0" y="44"/>
                  </a:cubicBezTo>
                  <a:cubicBezTo>
                    <a:pt x="16" y="30"/>
                    <a:pt x="30" y="15"/>
                    <a:pt x="46" y="0"/>
                  </a:cubicBezTo>
                  <a:cubicBezTo>
                    <a:pt x="50" y="7"/>
                    <a:pt x="53" y="13"/>
                    <a:pt x="56" y="19"/>
                  </a:cubicBezTo>
                  <a:cubicBezTo>
                    <a:pt x="40" y="12"/>
                    <a:pt x="29" y="23"/>
                    <a:pt x="24" y="34"/>
                  </a:cubicBezTo>
                  <a:cubicBezTo>
                    <a:pt x="21" y="41"/>
                    <a:pt x="29" y="52"/>
                    <a:pt x="33" y="64"/>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66" name="Freeform 30"/>
            <p:cNvSpPr/>
            <p:nvPr/>
          </p:nvSpPr>
          <p:spPr bwMode="auto">
            <a:xfrm>
              <a:off x="13584440" y="5738017"/>
              <a:ext cx="246900" cy="445112"/>
            </a:xfrm>
            <a:custGeom>
              <a:avLst/>
              <a:gdLst>
                <a:gd name="T0" fmla="*/ 22 w 62"/>
                <a:gd name="T1" fmla="*/ 110 h 110"/>
                <a:gd name="T2" fmla="*/ 12 w 62"/>
                <a:gd name="T3" fmla="*/ 85 h 110"/>
                <a:gd name="T4" fmla="*/ 15 w 62"/>
                <a:gd name="T5" fmla="*/ 83 h 110"/>
                <a:gd name="T6" fmla="*/ 25 w 62"/>
                <a:gd name="T7" fmla="*/ 92 h 110"/>
                <a:gd name="T8" fmla="*/ 42 w 62"/>
                <a:gd name="T9" fmla="*/ 93 h 110"/>
                <a:gd name="T10" fmla="*/ 48 w 62"/>
                <a:gd name="T11" fmla="*/ 79 h 110"/>
                <a:gd name="T12" fmla="*/ 40 w 62"/>
                <a:gd name="T13" fmla="*/ 66 h 110"/>
                <a:gd name="T14" fmla="*/ 24 w 62"/>
                <a:gd name="T15" fmla="*/ 61 h 110"/>
                <a:gd name="T16" fmla="*/ 1 w 62"/>
                <a:gd name="T17" fmla="*/ 36 h 110"/>
                <a:gd name="T18" fmla="*/ 20 w 62"/>
                <a:gd name="T19" fmla="*/ 6 h 110"/>
                <a:gd name="T20" fmla="*/ 35 w 62"/>
                <a:gd name="T21" fmla="*/ 0 h 110"/>
                <a:gd name="T22" fmla="*/ 45 w 62"/>
                <a:gd name="T23" fmla="*/ 24 h 110"/>
                <a:gd name="T24" fmla="*/ 42 w 62"/>
                <a:gd name="T25" fmla="*/ 26 h 110"/>
                <a:gd name="T26" fmla="*/ 34 w 62"/>
                <a:gd name="T27" fmla="*/ 19 h 110"/>
                <a:gd name="T28" fmla="*/ 20 w 62"/>
                <a:gd name="T29" fmla="*/ 17 h 110"/>
                <a:gd name="T30" fmla="*/ 13 w 62"/>
                <a:gd name="T31" fmla="*/ 29 h 110"/>
                <a:gd name="T32" fmla="*/ 21 w 62"/>
                <a:gd name="T33" fmla="*/ 41 h 110"/>
                <a:gd name="T34" fmla="*/ 39 w 62"/>
                <a:gd name="T35" fmla="*/ 46 h 110"/>
                <a:gd name="T36" fmla="*/ 61 w 62"/>
                <a:gd name="T37" fmla="*/ 71 h 110"/>
                <a:gd name="T38" fmla="*/ 41 w 62"/>
                <a:gd name="T39" fmla="*/ 103 h 110"/>
                <a:gd name="T40" fmla="*/ 22 w 62"/>
                <a:gd name="T4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0">
                  <a:moveTo>
                    <a:pt x="22" y="110"/>
                  </a:moveTo>
                  <a:cubicBezTo>
                    <a:pt x="19" y="101"/>
                    <a:pt x="15" y="93"/>
                    <a:pt x="12" y="85"/>
                  </a:cubicBezTo>
                  <a:cubicBezTo>
                    <a:pt x="13" y="84"/>
                    <a:pt x="14" y="84"/>
                    <a:pt x="15" y="83"/>
                  </a:cubicBezTo>
                  <a:cubicBezTo>
                    <a:pt x="19" y="86"/>
                    <a:pt x="21" y="91"/>
                    <a:pt x="25" y="92"/>
                  </a:cubicBezTo>
                  <a:cubicBezTo>
                    <a:pt x="30" y="94"/>
                    <a:pt x="37" y="96"/>
                    <a:pt x="42" y="93"/>
                  </a:cubicBezTo>
                  <a:cubicBezTo>
                    <a:pt x="45" y="92"/>
                    <a:pt x="48" y="84"/>
                    <a:pt x="48" y="79"/>
                  </a:cubicBezTo>
                  <a:cubicBezTo>
                    <a:pt x="48" y="75"/>
                    <a:pt x="44" y="69"/>
                    <a:pt x="40" y="66"/>
                  </a:cubicBezTo>
                  <a:cubicBezTo>
                    <a:pt x="36" y="63"/>
                    <a:pt x="30" y="63"/>
                    <a:pt x="24" y="61"/>
                  </a:cubicBezTo>
                  <a:cubicBezTo>
                    <a:pt x="10" y="57"/>
                    <a:pt x="2" y="48"/>
                    <a:pt x="1" y="36"/>
                  </a:cubicBezTo>
                  <a:cubicBezTo>
                    <a:pt x="0" y="21"/>
                    <a:pt x="6" y="13"/>
                    <a:pt x="20" y="6"/>
                  </a:cubicBezTo>
                  <a:cubicBezTo>
                    <a:pt x="25" y="5"/>
                    <a:pt x="30" y="3"/>
                    <a:pt x="35" y="0"/>
                  </a:cubicBezTo>
                  <a:cubicBezTo>
                    <a:pt x="39" y="9"/>
                    <a:pt x="42" y="17"/>
                    <a:pt x="45" y="24"/>
                  </a:cubicBezTo>
                  <a:cubicBezTo>
                    <a:pt x="44" y="25"/>
                    <a:pt x="43" y="26"/>
                    <a:pt x="42" y="26"/>
                  </a:cubicBezTo>
                  <a:cubicBezTo>
                    <a:pt x="39" y="24"/>
                    <a:pt x="37" y="21"/>
                    <a:pt x="34" y="19"/>
                  </a:cubicBezTo>
                  <a:cubicBezTo>
                    <a:pt x="30" y="17"/>
                    <a:pt x="23" y="15"/>
                    <a:pt x="20" y="17"/>
                  </a:cubicBezTo>
                  <a:cubicBezTo>
                    <a:pt x="16" y="19"/>
                    <a:pt x="13" y="25"/>
                    <a:pt x="13" y="29"/>
                  </a:cubicBezTo>
                  <a:cubicBezTo>
                    <a:pt x="12" y="33"/>
                    <a:pt x="17" y="38"/>
                    <a:pt x="21" y="41"/>
                  </a:cubicBezTo>
                  <a:cubicBezTo>
                    <a:pt x="26" y="44"/>
                    <a:pt x="33" y="44"/>
                    <a:pt x="39" y="46"/>
                  </a:cubicBezTo>
                  <a:cubicBezTo>
                    <a:pt x="52" y="50"/>
                    <a:pt x="60" y="59"/>
                    <a:pt x="61" y="71"/>
                  </a:cubicBezTo>
                  <a:cubicBezTo>
                    <a:pt x="62" y="86"/>
                    <a:pt x="55" y="98"/>
                    <a:pt x="41" y="103"/>
                  </a:cubicBezTo>
                  <a:cubicBezTo>
                    <a:pt x="36" y="106"/>
                    <a:pt x="30" y="107"/>
                    <a:pt x="22" y="11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67" name="Freeform 31"/>
            <p:cNvSpPr/>
            <p:nvPr/>
          </p:nvSpPr>
          <p:spPr bwMode="auto">
            <a:xfrm>
              <a:off x="13191488" y="5904934"/>
              <a:ext cx="243421" cy="465977"/>
            </a:xfrm>
            <a:custGeom>
              <a:avLst/>
              <a:gdLst>
                <a:gd name="T0" fmla="*/ 52 w 60"/>
                <a:gd name="T1" fmla="*/ 33 h 116"/>
                <a:gd name="T2" fmla="*/ 60 w 60"/>
                <a:gd name="T3" fmla="*/ 65 h 116"/>
                <a:gd name="T4" fmla="*/ 45 w 60"/>
                <a:gd name="T5" fmla="*/ 58 h 116"/>
                <a:gd name="T6" fmla="*/ 31 w 60"/>
                <a:gd name="T7" fmla="*/ 75 h 116"/>
                <a:gd name="T8" fmla="*/ 49 w 60"/>
                <a:gd name="T9" fmla="*/ 105 h 116"/>
                <a:gd name="T10" fmla="*/ 18 w 60"/>
                <a:gd name="T11" fmla="*/ 116 h 116"/>
                <a:gd name="T12" fmla="*/ 16 w 60"/>
                <a:gd name="T13" fmla="*/ 114 h 116"/>
                <a:gd name="T14" fmla="*/ 18 w 60"/>
                <a:gd name="T15" fmla="*/ 79 h 116"/>
                <a:gd name="T16" fmla="*/ 9 w 60"/>
                <a:gd name="T17" fmla="*/ 39 h 116"/>
                <a:gd name="T18" fmla="*/ 0 w 60"/>
                <a:gd name="T19" fmla="*/ 22 h 116"/>
                <a:gd name="T20" fmla="*/ 53 w 60"/>
                <a:gd name="T21" fmla="*/ 0 h 116"/>
                <a:gd name="T22" fmla="*/ 58 w 60"/>
                <a:gd name="T23" fmla="*/ 22 h 116"/>
                <a:gd name="T24" fmla="*/ 55 w 60"/>
                <a:gd name="T25" fmla="*/ 23 h 116"/>
                <a:gd name="T26" fmla="*/ 26 w 60"/>
                <a:gd name="T27" fmla="*/ 21 h 116"/>
                <a:gd name="T28" fmla="*/ 22 w 60"/>
                <a:gd name="T29" fmla="*/ 28 h 116"/>
                <a:gd name="T30" fmla="*/ 27 w 60"/>
                <a:gd name="T31" fmla="*/ 52 h 116"/>
                <a:gd name="T32" fmla="*/ 49 w 60"/>
                <a:gd name="T33" fmla="*/ 34 h 116"/>
                <a:gd name="T34" fmla="*/ 52 w 60"/>
                <a:gd name="T35" fmla="*/ 3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16">
                  <a:moveTo>
                    <a:pt x="52" y="33"/>
                  </a:moveTo>
                  <a:cubicBezTo>
                    <a:pt x="54" y="43"/>
                    <a:pt x="57" y="53"/>
                    <a:pt x="60" y="65"/>
                  </a:cubicBezTo>
                  <a:cubicBezTo>
                    <a:pt x="53" y="62"/>
                    <a:pt x="49" y="58"/>
                    <a:pt x="45" y="58"/>
                  </a:cubicBezTo>
                  <a:cubicBezTo>
                    <a:pt x="33" y="58"/>
                    <a:pt x="28" y="63"/>
                    <a:pt x="31" y="75"/>
                  </a:cubicBezTo>
                  <a:cubicBezTo>
                    <a:pt x="34" y="86"/>
                    <a:pt x="33" y="98"/>
                    <a:pt x="49" y="105"/>
                  </a:cubicBezTo>
                  <a:cubicBezTo>
                    <a:pt x="37" y="109"/>
                    <a:pt x="28" y="113"/>
                    <a:pt x="18" y="116"/>
                  </a:cubicBezTo>
                  <a:cubicBezTo>
                    <a:pt x="18" y="115"/>
                    <a:pt x="17" y="115"/>
                    <a:pt x="16" y="114"/>
                  </a:cubicBezTo>
                  <a:cubicBezTo>
                    <a:pt x="28" y="102"/>
                    <a:pt x="20" y="90"/>
                    <a:pt x="18" y="79"/>
                  </a:cubicBezTo>
                  <a:cubicBezTo>
                    <a:pt x="16" y="65"/>
                    <a:pt x="13" y="52"/>
                    <a:pt x="9" y="39"/>
                  </a:cubicBezTo>
                  <a:cubicBezTo>
                    <a:pt x="8" y="34"/>
                    <a:pt x="4" y="29"/>
                    <a:pt x="0" y="22"/>
                  </a:cubicBezTo>
                  <a:cubicBezTo>
                    <a:pt x="16" y="16"/>
                    <a:pt x="34" y="8"/>
                    <a:pt x="53" y="0"/>
                  </a:cubicBezTo>
                  <a:cubicBezTo>
                    <a:pt x="55" y="9"/>
                    <a:pt x="56" y="15"/>
                    <a:pt x="58" y="22"/>
                  </a:cubicBezTo>
                  <a:cubicBezTo>
                    <a:pt x="56" y="22"/>
                    <a:pt x="56" y="23"/>
                    <a:pt x="55" y="23"/>
                  </a:cubicBezTo>
                  <a:cubicBezTo>
                    <a:pt x="45" y="14"/>
                    <a:pt x="38" y="13"/>
                    <a:pt x="26" y="21"/>
                  </a:cubicBezTo>
                  <a:cubicBezTo>
                    <a:pt x="24" y="22"/>
                    <a:pt x="22" y="26"/>
                    <a:pt x="22" y="28"/>
                  </a:cubicBezTo>
                  <a:cubicBezTo>
                    <a:pt x="23" y="36"/>
                    <a:pt x="25" y="44"/>
                    <a:pt x="27" y="52"/>
                  </a:cubicBezTo>
                  <a:cubicBezTo>
                    <a:pt x="41" y="53"/>
                    <a:pt x="46" y="49"/>
                    <a:pt x="49" y="34"/>
                  </a:cubicBezTo>
                  <a:cubicBezTo>
                    <a:pt x="50" y="34"/>
                    <a:pt x="51" y="33"/>
                    <a:pt x="52" y="3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68" name="Freeform 32"/>
            <p:cNvSpPr/>
            <p:nvPr/>
          </p:nvSpPr>
          <p:spPr bwMode="auto">
            <a:xfrm>
              <a:off x="14495527" y="4799109"/>
              <a:ext cx="344267" cy="459022"/>
            </a:xfrm>
            <a:custGeom>
              <a:avLst/>
              <a:gdLst>
                <a:gd name="T0" fmla="*/ 37 w 86"/>
                <a:gd name="T1" fmla="*/ 0 h 114"/>
                <a:gd name="T2" fmla="*/ 54 w 86"/>
                <a:gd name="T3" fmla="*/ 20 h 114"/>
                <a:gd name="T4" fmla="*/ 52 w 86"/>
                <a:gd name="T5" fmla="*/ 23 h 114"/>
                <a:gd name="T6" fmla="*/ 44 w 86"/>
                <a:gd name="T7" fmla="*/ 21 h 114"/>
                <a:gd name="T8" fmla="*/ 23 w 86"/>
                <a:gd name="T9" fmla="*/ 30 h 114"/>
                <a:gd name="T10" fmla="*/ 47 w 86"/>
                <a:gd name="T11" fmla="*/ 95 h 114"/>
                <a:gd name="T12" fmla="*/ 67 w 86"/>
                <a:gd name="T13" fmla="*/ 87 h 114"/>
                <a:gd name="T14" fmla="*/ 74 w 86"/>
                <a:gd name="T15" fmla="*/ 65 h 114"/>
                <a:gd name="T16" fmla="*/ 79 w 86"/>
                <a:gd name="T17" fmla="*/ 52 h 114"/>
                <a:gd name="T18" fmla="*/ 82 w 86"/>
                <a:gd name="T19" fmla="*/ 54 h 114"/>
                <a:gd name="T20" fmla="*/ 59 w 86"/>
                <a:gd name="T21" fmla="*/ 108 h 114"/>
                <a:gd name="T22" fmla="*/ 30 w 86"/>
                <a:gd name="T23" fmla="*/ 106 h 114"/>
                <a:gd name="T24" fmla="*/ 15 w 86"/>
                <a:gd name="T25" fmla="*/ 28 h 114"/>
                <a:gd name="T26" fmla="*/ 37 w 86"/>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114">
                  <a:moveTo>
                    <a:pt x="37" y="0"/>
                  </a:moveTo>
                  <a:cubicBezTo>
                    <a:pt x="43" y="8"/>
                    <a:pt x="49" y="14"/>
                    <a:pt x="54" y="20"/>
                  </a:cubicBezTo>
                  <a:cubicBezTo>
                    <a:pt x="54" y="21"/>
                    <a:pt x="53" y="22"/>
                    <a:pt x="52" y="23"/>
                  </a:cubicBezTo>
                  <a:cubicBezTo>
                    <a:pt x="50" y="22"/>
                    <a:pt x="47" y="22"/>
                    <a:pt x="44" y="21"/>
                  </a:cubicBezTo>
                  <a:cubicBezTo>
                    <a:pt x="35" y="19"/>
                    <a:pt x="28" y="22"/>
                    <a:pt x="23" y="30"/>
                  </a:cubicBezTo>
                  <a:cubicBezTo>
                    <a:pt x="10" y="52"/>
                    <a:pt x="23" y="87"/>
                    <a:pt x="47" y="95"/>
                  </a:cubicBezTo>
                  <a:cubicBezTo>
                    <a:pt x="56" y="98"/>
                    <a:pt x="63" y="95"/>
                    <a:pt x="67" y="87"/>
                  </a:cubicBezTo>
                  <a:cubicBezTo>
                    <a:pt x="70" y="80"/>
                    <a:pt x="72" y="72"/>
                    <a:pt x="74" y="65"/>
                  </a:cubicBezTo>
                  <a:cubicBezTo>
                    <a:pt x="76" y="61"/>
                    <a:pt x="77" y="57"/>
                    <a:pt x="79" y="52"/>
                  </a:cubicBezTo>
                  <a:cubicBezTo>
                    <a:pt x="80" y="53"/>
                    <a:pt x="82" y="54"/>
                    <a:pt x="82" y="54"/>
                  </a:cubicBezTo>
                  <a:cubicBezTo>
                    <a:pt x="86" y="73"/>
                    <a:pt x="75" y="98"/>
                    <a:pt x="59" y="108"/>
                  </a:cubicBezTo>
                  <a:cubicBezTo>
                    <a:pt x="50" y="114"/>
                    <a:pt x="39" y="113"/>
                    <a:pt x="30" y="106"/>
                  </a:cubicBezTo>
                  <a:cubicBezTo>
                    <a:pt x="7" y="89"/>
                    <a:pt x="0" y="54"/>
                    <a:pt x="15" y="28"/>
                  </a:cubicBezTo>
                  <a:cubicBezTo>
                    <a:pt x="21" y="19"/>
                    <a:pt x="29" y="10"/>
                    <a:pt x="37"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69" name="Freeform 33"/>
            <p:cNvSpPr>
              <a:spLocks noEditPoints="1"/>
            </p:cNvSpPr>
            <p:nvPr/>
          </p:nvSpPr>
          <p:spPr bwMode="auto">
            <a:xfrm>
              <a:off x="10781626" y="5884069"/>
              <a:ext cx="271240" cy="441633"/>
            </a:xfrm>
            <a:custGeom>
              <a:avLst/>
              <a:gdLst>
                <a:gd name="T0" fmla="*/ 18 w 67"/>
                <a:gd name="T1" fmla="*/ 88 h 110"/>
                <a:gd name="T2" fmla="*/ 0 w 67"/>
                <a:gd name="T3" fmla="*/ 80 h 110"/>
                <a:gd name="T4" fmla="*/ 54 w 67"/>
                <a:gd name="T5" fmla="*/ 0 h 110"/>
                <a:gd name="T6" fmla="*/ 57 w 67"/>
                <a:gd name="T7" fmla="*/ 1 h 110"/>
                <a:gd name="T8" fmla="*/ 67 w 67"/>
                <a:gd name="T9" fmla="*/ 110 h 110"/>
                <a:gd name="T10" fmla="*/ 44 w 67"/>
                <a:gd name="T11" fmla="*/ 100 h 110"/>
                <a:gd name="T12" fmla="*/ 29 w 67"/>
                <a:gd name="T13" fmla="*/ 61 h 110"/>
                <a:gd name="T14" fmla="*/ 16 w 67"/>
                <a:gd name="T15" fmla="*/ 78 h 110"/>
                <a:gd name="T16" fmla="*/ 18 w 67"/>
                <a:gd name="T17" fmla="*/ 88 h 110"/>
                <a:gd name="T18" fmla="*/ 48 w 67"/>
                <a:gd name="T19" fmla="*/ 59 h 110"/>
                <a:gd name="T20" fmla="*/ 46 w 67"/>
                <a:gd name="T21" fmla="*/ 27 h 110"/>
                <a:gd name="T22" fmla="*/ 44 w 67"/>
                <a:gd name="T23" fmla="*/ 27 h 110"/>
                <a:gd name="T24" fmla="*/ 29 w 67"/>
                <a:gd name="T25" fmla="*/ 50 h 110"/>
                <a:gd name="T26" fmla="*/ 48 w 67"/>
                <a:gd name="T27"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110">
                  <a:moveTo>
                    <a:pt x="18" y="88"/>
                  </a:moveTo>
                  <a:cubicBezTo>
                    <a:pt x="11" y="85"/>
                    <a:pt x="5" y="82"/>
                    <a:pt x="0" y="80"/>
                  </a:cubicBezTo>
                  <a:cubicBezTo>
                    <a:pt x="18" y="53"/>
                    <a:pt x="36" y="27"/>
                    <a:pt x="54" y="0"/>
                  </a:cubicBezTo>
                  <a:cubicBezTo>
                    <a:pt x="55" y="0"/>
                    <a:pt x="56" y="0"/>
                    <a:pt x="57" y="1"/>
                  </a:cubicBezTo>
                  <a:cubicBezTo>
                    <a:pt x="60" y="37"/>
                    <a:pt x="63" y="72"/>
                    <a:pt x="67" y="110"/>
                  </a:cubicBezTo>
                  <a:cubicBezTo>
                    <a:pt x="59" y="106"/>
                    <a:pt x="52" y="103"/>
                    <a:pt x="44" y="100"/>
                  </a:cubicBezTo>
                  <a:cubicBezTo>
                    <a:pt x="57" y="80"/>
                    <a:pt x="51" y="67"/>
                    <a:pt x="29" y="61"/>
                  </a:cubicBezTo>
                  <a:cubicBezTo>
                    <a:pt x="24" y="59"/>
                    <a:pt x="16" y="70"/>
                    <a:pt x="16" y="78"/>
                  </a:cubicBezTo>
                  <a:cubicBezTo>
                    <a:pt x="16" y="80"/>
                    <a:pt x="17" y="83"/>
                    <a:pt x="18" y="88"/>
                  </a:cubicBezTo>
                  <a:close/>
                  <a:moveTo>
                    <a:pt x="48" y="59"/>
                  </a:moveTo>
                  <a:cubicBezTo>
                    <a:pt x="47" y="47"/>
                    <a:pt x="47" y="37"/>
                    <a:pt x="46" y="27"/>
                  </a:cubicBezTo>
                  <a:cubicBezTo>
                    <a:pt x="45" y="27"/>
                    <a:pt x="44" y="27"/>
                    <a:pt x="44" y="27"/>
                  </a:cubicBezTo>
                  <a:cubicBezTo>
                    <a:pt x="39" y="34"/>
                    <a:pt x="34" y="42"/>
                    <a:pt x="29" y="50"/>
                  </a:cubicBezTo>
                  <a:cubicBezTo>
                    <a:pt x="36" y="53"/>
                    <a:pt x="41" y="56"/>
                    <a:pt x="48" y="59"/>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70" name="Freeform 34"/>
            <p:cNvSpPr/>
            <p:nvPr/>
          </p:nvSpPr>
          <p:spPr bwMode="auto">
            <a:xfrm>
              <a:off x="9317624" y="4319223"/>
              <a:ext cx="368608" cy="417292"/>
            </a:xfrm>
            <a:custGeom>
              <a:avLst/>
              <a:gdLst>
                <a:gd name="T0" fmla="*/ 87 w 91"/>
                <a:gd name="T1" fmla="*/ 69 h 104"/>
                <a:gd name="T2" fmla="*/ 74 w 91"/>
                <a:gd name="T3" fmla="*/ 79 h 104"/>
                <a:gd name="T4" fmla="*/ 71 w 91"/>
                <a:gd name="T5" fmla="*/ 77 h 104"/>
                <a:gd name="T6" fmla="*/ 76 w 91"/>
                <a:gd name="T7" fmla="*/ 63 h 104"/>
                <a:gd name="T8" fmla="*/ 70 w 91"/>
                <a:gd name="T9" fmla="*/ 28 h 104"/>
                <a:gd name="T10" fmla="*/ 52 w 91"/>
                <a:gd name="T11" fmla="*/ 22 h 104"/>
                <a:gd name="T12" fmla="*/ 21 w 91"/>
                <a:gd name="T13" fmla="*/ 55 h 104"/>
                <a:gd name="T14" fmla="*/ 38 w 91"/>
                <a:gd name="T15" fmla="*/ 97 h 104"/>
                <a:gd name="T16" fmla="*/ 43 w 91"/>
                <a:gd name="T17" fmla="*/ 103 h 104"/>
                <a:gd name="T18" fmla="*/ 35 w 91"/>
                <a:gd name="T19" fmla="*/ 103 h 104"/>
                <a:gd name="T20" fmla="*/ 32 w 91"/>
                <a:gd name="T21" fmla="*/ 10 h 104"/>
                <a:gd name="T22" fmla="*/ 73 w 91"/>
                <a:gd name="T23" fmla="*/ 18 h 104"/>
                <a:gd name="T24" fmla="*/ 90 w 91"/>
                <a:gd name="T25" fmla="*/ 59 h 104"/>
                <a:gd name="T26" fmla="*/ 87 w 91"/>
                <a:gd name="T27" fmla="*/ 69 h 104"/>
                <a:gd name="T28" fmla="*/ 87 w 91"/>
                <a:gd name="T29" fmla="*/ 6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104">
                  <a:moveTo>
                    <a:pt x="87" y="69"/>
                  </a:moveTo>
                  <a:cubicBezTo>
                    <a:pt x="83" y="72"/>
                    <a:pt x="78" y="75"/>
                    <a:pt x="74" y="79"/>
                  </a:cubicBezTo>
                  <a:cubicBezTo>
                    <a:pt x="73" y="78"/>
                    <a:pt x="72" y="78"/>
                    <a:pt x="71" y="77"/>
                  </a:cubicBezTo>
                  <a:cubicBezTo>
                    <a:pt x="73" y="73"/>
                    <a:pt x="74" y="68"/>
                    <a:pt x="76" y="63"/>
                  </a:cubicBezTo>
                  <a:cubicBezTo>
                    <a:pt x="81" y="50"/>
                    <a:pt x="80" y="37"/>
                    <a:pt x="70" y="28"/>
                  </a:cubicBezTo>
                  <a:cubicBezTo>
                    <a:pt x="66" y="24"/>
                    <a:pt x="58" y="21"/>
                    <a:pt x="52" y="22"/>
                  </a:cubicBezTo>
                  <a:cubicBezTo>
                    <a:pt x="37" y="24"/>
                    <a:pt x="23" y="40"/>
                    <a:pt x="21" y="55"/>
                  </a:cubicBezTo>
                  <a:cubicBezTo>
                    <a:pt x="18" y="72"/>
                    <a:pt x="23" y="87"/>
                    <a:pt x="38" y="97"/>
                  </a:cubicBezTo>
                  <a:cubicBezTo>
                    <a:pt x="40" y="98"/>
                    <a:pt x="41" y="101"/>
                    <a:pt x="43" y="103"/>
                  </a:cubicBezTo>
                  <a:cubicBezTo>
                    <a:pt x="40" y="103"/>
                    <a:pt x="37" y="104"/>
                    <a:pt x="35" y="103"/>
                  </a:cubicBezTo>
                  <a:cubicBezTo>
                    <a:pt x="2" y="84"/>
                    <a:pt x="0" y="31"/>
                    <a:pt x="32" y="10"/>
                  </a:cubicBezTo>
                  <a:cubicBezTo>
                    <a:pt x="48" y="0"/>
                    <a:pt x="64" y="2"/>
                    <a:pt x="73" y="18"/>
                  </a:cubicBezTo>
                  <a:cubicBezTo>
                    <a:pt x="81" y="31"/>
                    <a:pt x="85" y="45"/>
                    <a:pt x="90" y="59"/>
                  </a:cubicBezTo>
                  <a:cubicBezTo>
                    <a:pt x="91" y="61"/>
                    <a:pt x="88" y="65"/>
                    <a:pt x="87" y="69"/>
                  </a:cubicBezTo>
                  <a:cubicBezTo>
                    <a:pt x="87" y="69"/>
                    <a:pt x="87" y="69"/>
                    <a:pt x="87" y="69"/>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71" name="Freeform 35"/>
            <p:cNvSpPr/>
            <p:nvPr/>
          </p:nvSpPr>
          <p:spPr bwMode="auto">
            <a:xfrm>
              <a:off x="11059821" y="5974483"/>
              <a:ext cx="306015" cy="424247"/>
            </a:xfrm>
            <a:custGeom>
              <a:avLst/>
              <a:gdLst>
                <a:gd name="T0" fmla="*/ 63 w 76"/>
                <a:gd name="T1" fmla="*/ 90 h 106"/>
                <a:gd name="T2" fmla="*/ 48 w 76"/>
                <a:gd name="T3" fmla="*/ 103 h 106"/>
                <a:gd name="T4" fmla="*/ 12 w 76"/>
                <a:gd name="T5" fmla="*/ 86 h 106"/>
                <a:gd name="T6" fmla="*/ 19 w 76"/>
                <a:gd name="T7" fmla="*/ 14 h 106"/>
                <a:gd name="T8" fmla="*/ 51 w 76"/>
                <a:gd name="T9" fmla="*/ 5 h 106"/>
                <a:gd name="T10" fmla="*/ 71 w 76"/>
                <a:gd name="T11" fmla="*/ 14 h 106"/>
                <a:gd name="T12" fmla="*/ 76 w 76"/>
                <a:gd name="T13" fmla="*/ 22 h 106"/>
                <a:gd name="T14" fmla="*/ 72 w 76"/>
                <a:gd name="T15" fmla="*/ 45 h 106"/>
                <a:gd name="T16" fmla="*/ 70 w 76"/>
                <a:gd name="T17" fmla="*/ 46 h 106"/>
                <a:gd name="T18" fmla="*/ 66 w 76"/>
                <a:gd name="T19" fmla="*/ 36 h 106"/>
                <a:gd name="T20" fmla="*/ 61 w 76"/>
                <a:gd name="T21" fmla="*/ 21 h 106"/>
                <a:gd name="T22" fmla="*/ 33 w 76"/>
                <a:gd name="T23" fmla="*/ 19 h 106"/>
                <a:gd name="T24" fmla="*/ 25 w 76"/>
                <a:gd name="T25" fmla="*/ 83 h 106"/>
                <a:gd name="T26" fmla="*/ 53 w 76"/>
                <a:gd name="T27" fmla="*/ 94 h 106"/>
                <a:gd name="T28" fmla="*/ 63 w 76"/>
                <a:gd name="T29"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6">
                  <a:moveTo>
                    <a:pt x="63" y="90"/>
                  </a:moveTo>
                  <a:cubicBezTo>
                    <a:pt x="61" y="100"/>
                    <a:pt x="55" y="102"/>
                    <a:pt x="48" y="103"/>
                  </a:cubicBezTo>
                  <a:cubicBezTo>
                    <a:pt x="34" y="106"/>
                    <a:pt x="19" y="98"/>
                    <a:pt x="12" y="86"/>
                  </a:cubicBezTo>
                  <a:cubicBezTo>
                    <a:pt x="0" y="64"/>
                    <a:pt x="2" y="34"/>
                    <a:pt x="19" y="14"/>
                  </a:cubicBezTo>
                  <a:cubicBezTo>
                    <a:pt x="27" y="4"/>
                    <a:pt x="39" y="0"/>
                    <a:pt x="51" y="5"/>
                  </a:cubicBezTo>
                  <a:cubicBezTo>
                    <a:pt x="58" y="7"/>
                    <a:pt x="65" y="10"/>
                    <a:pt x="71" y="14"/>
                  </a:cubicBezTo>
                  <a:cubicBezTo>
                    <a:pt x="74" y="15"/>
                    <a:pt x="76" y="19"/>
                    <a:pt x="76" y="22"/>
                  </a:cubicBezTo>
                  <a:cubicBezTo>
                    <a:pt x="75" y="30"/>
                    <a:pt x="74" y="37"/>
                    <a:pt x="72" y="45"/>
                  </a:cubicBezTo>
                  <a:cubicBezTo>
                    <a:pt x="72" y="45"/>
                    <a:pt x="71" y="45"/>
                    <a:pt x="70" y="46"/>
                  </a:cubicBezTo>
                  <a:cubicBezTo>
                    <a:pt x="69" y="42"/>
                    <a:pt x="67" y="39"/>
                    <a:pt x="66" y="36"/>
                  </a:cubicBezTo>
                  <a:cubicBezTo>
                    <a:pt x="64" y="31"/>
                    <a:pt x="63" y="26"/>
                    <a:pt x="61" y="21"/>
                  </a:cubicBezTo>
                  <a:cubicBezTo>
                    <a:pt x="55" y="11"/>
                    <a:pt x="42" y="10"/>
                    <a:pt x="33" y="19"/>
                  </a:cubicBezTo>
                  <a:cubicBezTo>
                    <a:pt x="19" y="34"/>
                    <a:pt x="15" y="64"/>
                    <a:pt x="25" y="83"/>
                  </a:cubicBezTo>
                  <a:cubicBezTo>
                    <a:pt x="30" y="94"/>
                    <a:pt x="41" y="98"/>
                    <a:pt x="53" y="94"/>
                  </a:cubicBezTo>
                  <a:cubicBezTo>
                    <a:pt x="56" y="93"/>
                    <a:pt x="59" y="92"/>
                    <a:pt x="63" y="9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72" name="Freeform 36"/>
            <p:cNvSpPr/>
            <p:nvPr/>
          </p:nvSpPr>
          <p:spPr bwMode="auto">
            <a:xfrm>
              <a:off x="13789607" y="671394"/>
              <a:ext cx="125187" cy="184304"/>
            </a:xfrm>
            <a:custGeom>
              <a:avLst/>
              <a:gdLst>
                <a:gd name="T0" fmla="*/ 30 w 31"/>
                <a:gd name="T1" fmla="*/ 0 h 46"/>
                <a:gd name="T2" fmla="*/ 24 w 31"/>
                <a:gd name="T3" fmla="*/ 41 h 46"/>
                <a:gd name="T4" fmla="*/ 10 w 31"/>
                <a:gd name="T5" fmla="*/ 43 h 46"/>
                <a:gd name="T6" fmla="*/ 3 w 31"/>
                <a:gd name="T7" fmla="*/ 26 h 46"/>
                <a:gd name="T8" fmla="*/ 30 w 31"/>
                <a:gd name="T9" fmla="*/ 0 h 46"/>
              </a:gdLst>
              <a:ahLst/>
              <a:cxnLst>
                <a:cxn ang="0">
                  <a:pos x="T0" y="T1"/>
                </a:cxn>
                <a:cxn ang="0">
                  <a:pos x="T2" y="T3"/>
                </a:cxn>
                <a:cxn ang="0">
                  <a:pos x="T4" y="T5"/>
                </a:cxn>
                <a:cxn ang="0">
                  <a:pos x="T6" y="T7"/>
                </a:cxn>
                <a:cxn ang="0">
                  <a:pos x="T8" y="T9"/>
                </a:cxn>
              </a:cxnLst>
              <a:rect l="0" t="0" r="r" b="b"/>
              <a:pathLst>
                <a:path w="31" h="46">
                  <a:moveTo>
                    <a:pt x="30" y="0"/>
                  </a:moveTo>
                  <a:cubicBezTo>
                    <a:pt x="31" y="16"/>
                    <a:pt x="29" y="29"/>
                    <a:pt x="24" y="41"/>
                  </a:cubicBezTo>
                  <a:cubicBezTo>
                    <a:pt x="22" y="46"/>
                    <a:pt x="15" y="46"/>
                    <a:pt x="10" y="43"/>
                  </a:cubicBezTo>
                  <a:cubicBezTo>
                    <a:pt x="3" y="39"/>
                    <a:pt x="0" y="33"/>
                    <a:pt x="3" y="26"/>
                  </a:cubicBezTo>
                  <a:cubicBezTo>
                    <a:pt x="8" y="14"/>
                    <a:pt x="17" y="7"/>
                    <a:pt x="30"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73" name="Freeform 37"/>
            <p:cNvSpPr/>
            <p:nvPr/>
          </p:nvSpPr>
          <p:spPr bwMode="auto">
            <a:xfrm>
              <a:off x="15020619" y="2079754"/>
              <a:ext cx="111277" cy="139097"/>
            </a:xfrm>
            <a:custGeom>
              <a:avLst/>
              <a:gdLst>
                <a:gd name="T0" fmla="*/ 19 w 27"/>
                <a:gd name="T1" fmla="*/ 0 h 35"/>
                <a:gd name="T2" fmla="*/ 26 w 27"/>
                <a:gd name="T3" fmla="*/ 22 h 35"/>
                <a:gd name="T4" fmla="*/ 22 w 27"/>
                <a:gd name="T5" fmla="*/ 33 h 35"/>
                <a:gd name="T6" fmla="*/ 11 w 27"/>
                <a:gd name="T7" fmla="*/ 32 h 35"/>
                <a:gd name="T8" fmla="*/ 1 w 27"/>
                <a:gd name="T9" fmla="*/ 24 h 35"/>
                <a:gd name="T10" fmla="*/ 2 w 27"/>
                <a:gd name="T11" fmla="*/ 15 h 35"/>
                <a:gd name="T12" fmla="*/ 19 w 2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27" h="35">
                  <a:moveTo>
                    <a:pt x="19" y="0"/>
                  </a:moveTo>
                  <a:cubicBezTo>
                    <a:pt x="22" y="7"/>
                    <a:pt x="25" y="15"/>
                    <a:pt x="26" y="22"/>
                  </a:cubicBezTo>
                  <a:cubicBezTo>
                    <a:pt x="27" y="26"/>
                    <a:pt x="25" y="31"/>
                    <a:pt x="22" y="33"/>
                  </a:cubicBezTo>
                  <a:cubicBezTo>
                    <a:pt x="20" y="35"/>
                    <a:pt x="14" y="33"/>
                    <a:pt x="11" y="32"/>
                  </a:cubicBezTo>
                  <a:cubicBezTo>
                    <a:pt x="7" y="30"/>
                    <a:pt x="3" y="28"/>
                    <a:pt x="1" y="24"/>
                  </a:cubicBezTo>
                  <a:cubicBezTo>
                    <a:pt x="0" y="22"/>
                    <a:pt x="0" y="17"/>
                    <a:pt x="2" y="15"/>
                  </a:cubicBezTo>
                  <a:cubicBezTo>
                    <a:pt x="7" y="10"/>
                    <a:pt x="13" y="6"/>
                    <a:pt x="19"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74" name="Freeform 38"/>
            <p:cNvSpPr/>
            <p:nvPr/>
          </p:nvSpPr>
          <p:spPr bwMode="auto">
            <a:xfrm>
              <a:off x="13966957" y="789626"/>
              <a:ext cx="153007" cy="107800"/>
            </a:xfrm>
            <a:custGeom>
              <a:avLst/>
              <a:gdLst>
                <a:gd name="T0" fmla="*/ 12 w 38"/>
                <a:gd name="T1" fmla="*/ 0 h 26"/>
                <a:gd name="T2" fmla="*/ 38 w 38"/>
                <a:gd name="T3" fmla="*/ 25 h 26"/>
                <a:gd name="T4" fmla="*/ 4 w 38"/>
                <a:gd name="T5" fmla="*/ 25 h 26"/>
                <a:gd name="T6" fmla="*/ 1 w 38"/>
                <a:gd name="T7" fmla="*/ 14 h 26"/>
                <a:gd name="T8" fmla="*/ 8 w 38"/>
                <a:gd name="T9" fmla="*/ 0 h 26"/>
                <a:gd name="T10" fmla="*/ 12 w 38"/>
                <a:gd name="T11" fmla="*/ 0 h 26"/>
              </a:gdLst>
              <a:ahLst/>
              <a:cxnLst>
                <a:cxn ang="0">
                  <a:pos x="T0" y="T1"/>
                </a:cxn>
                <a:cxn ang="0">
                  <a:pos x="T2" y="T3"/>
                </a:cxn>
                <a:cxn ang="0">
                  <a:pos x="T4" y="T5"/>
                </a:cxn>
                <a:cxn ang="0">
                  <a:pos x="T6" y="T7"/>
                </a:cxn>
                <a:cxn ang="0">
                  <a:pos x="T8" y="T9"/>
                </a:cxn>
                <a:cxn ang="0">
                  <a:pos x="T10" y="T11"/>
                </a:cxn>
              </a:cxnLst>
              <a:rect l="0" t="0" r="r" b="b"/>
              <a:pathLst>
                <a:path w="38" h="26">
                  <a:moveTo>
                    <a:pt x="12" y="0"/>
                  </a:moveTo>
                  <a:cubicBezTo>
                    <a:pt x="10" y="19"/>
                    <a:pt x="31" y="13"/>
                    <a:pt x="38" y="25"/>
                  </a:cubicBezTo>
                  <a:cubicBezTo>
                    <a:pt x="26" y="25"/>
                    <a:pt x="15" y="26"/>
                    <a:pt x="4" y="25"/>
                  </a:cubicBezTo>
                  <a:cubicBezTo>
                    <a:pt x="3" y="24"/>
                    <a:pt x="0" y="17"/>
                    <a:pt x="1" y="14"/>
                  </a:cubicBezTo>
                  <a:cubicBezTo>
                    <a:pt x="2" y="9"/>
                    <a:pt x="6" y="5"/>
                    <a:pt x="8" y="0"/>
                  </a:cubicBezTo>
                  <a:cubicBezTo>
                    <a:pt x="10" y="0"/>
                    <a:pt x="11" y="0"/>
                    <a:pt x="12"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75" name="Freeform 44"/>
            <p:cNvSpPr/>
            <p:nvPr/>
          </p:nvSpPr>
          <p:spPr bwMode="auto">
            <a:xfrm>
              <a:off x="12259535" y="427973"/>
              <a:ext cx="52162" cy="177349"/>
            </a:xfrm>
            <a:custGeom>
              <a:avLst/>
              <a:gdLst>
                <a:gd name="T0" fmla="*/ 11 w 13"/>
                <a:gd name="T1" fmla="*/ 0 h 44"/>
                <a:gd name="T2" fmla="*/ 11 w 13"/>
                <a:gd name="T3" fmla="*/ 34 h 44"/>
                <a:gd name="T4" fmla="*/ 2 w 13"/>
                <a:gd name="T5" fmla="*/ 44 h 44"/>
                <a:gd name="T6" fmla="*/ 0 w 13"/>
                <a:gd name="T7" fmla="*/ 42 h 44"/>
                <a:gd name="T8" fmla="*/ 5 w 13"/>
                <a:gd name="T9" fmla="*/ 34 h 44"/>
                <a:gd name="T10" fmla="*/ 8 w 13"/>
                <a:gd name="T11" fmla="*/ 11 h 44"/>
                <a:gd name="T12" fmla="*/ 7 w 13"/>
                <a:gd name="T13" fmla="*/ 0 h 44"/>
                <a:gd name="T14" fmla="*/ 11 w 13"/>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44">
                  <a:moveTo>
                    <a:pt x="11" y="0"/>
                  </a:moveTo>
                  <a:cubicBezTo>
                    <a:pt x="11" y="12"/>
                    <a:pt x="12" y="23"/>
                    <a:pt x="11" y="34"/>
                  </a:cubicBezTo>
                  <a:cubicBezTo>
                    <a:pt x="10" y="38"/>
                    <a:pt x="5" y="40"/>
                    <a:pt x="2" y="44"/>
                  </a:cubicBezTo>
                  <a:cubicBezTo>
                    <a:pt x="1" y="43"/>
                    <a:pt x="1" y="42"/>
                    <a:pt x="0" y="42"/>
                  </a:cubicBezTo>
                  <a:cubicBezTo>
                    <a:pt x="1" y="39"/>
                    <a:pt x="3" y="37"/>
                    <a:pt x="5" y="34"/>
                  </a:cubicBezTo>
                  <a:cubicBezTo>
                    <a:pt x="10" y="27"/>
                    <a:pt x="13" y="20"/>
                    <a:pt x="8" y="11"/>
                  </a:cubicBezTo>
                  <a:cubicBezTo>
                    <a:pt x="7" y="8"/>
                    <a:pt x="8" y="4"/>
                    <a:pt x="7" y="0"/>
                  </a:cubicBezTo>
                  <a:cubicBezTo>
                    <a:pt x="9" y="0"/>
                    <a:pt x="10" y="0"/>
                    <a:pt x="11"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76" name="Freeform 49"/>
            <p:cNvSpPr>
              <a:spLocks noEditPoints="1"/>
            </p:cNvSpPr>
            <p:nvPr/>
          </p:nvSpPr>
          <p:spPr bwMode="auto">
            <a:xfrm>
              <a:off x="9877492" y="1144326"/>
              <a:ext cx="4607604" cy="4590216"/>
            </a:xfrm>
            <a:custGeom>
              <a:avLst/>
              <a:gdLst>
                <a:gd name="T0" fmla="*/ 557 w 1143"/>
                <a:gd name="T1" fmla="*/ 1136 h 1141"/>
                <a:gd name="T2" fmla="*/ 3 w 1143"/>
                <a:gd name="T3" fmla="*/ 566 h 1141"/>
                <a:gd name="T4" fmla="*/ 586 w 1143"/>
                <a:gd name="T5" fmla="*/ 9 h 1141"/>
                <a:gd name="T6" fmla="*/ 1135 w 1143"/>
                <a:gd name="T7" fmla="*/ 587 h 1141"/>
                <a:gd name="T8" fmla="*/ 557 w 1143"/>
                <a:gd name="T9" fmla="*/ 1136 h 1141"/>
                <a:gd name="T10" fmla="*/ 1088 w 1143"/>
                <a:gd name="T11" fmla="*/ 392 h 1141"/>
                <a:gd name="T12" fmla="*/ 1085 w 1143"/>
                <a:gd name="T13" fmla="*/ 389 h 1141"/>
                <a:gd name="T14" fmla="*/ 951 w 1143"/>
                <a:gd name="T15" fmla="*/ 290 h 1141"/>
                <a:gd name="T16" fmla="*/ 932 w 1143"/>
                <a:gd name="T17" fmla="*/ 286 h 1141"/>
                <a:gd name="T18" fmla="*/ 727 w 1143"/>
                <a:gd name="T19" fmla="*/ 331 h 1141"/>
                <a:gd name="T20" fmla="*/ 699 w 1143"/>
                <a:gd name="T21" fmla="*/ 336 h 1141"/>
                <a:gd name="T22" fmla="*/ 703 w 1143"/>
                <a:gd name="T23" fmla="*/ 325 h 1141"/>
                <a:gd name="T24" fmla="*/ 754 w 1143"/>
                <a:gd name="T25" fmla="*/ 205 h 1141"/>
                <a:gd name="T26" fmla="*/ 753 w 1143"/>
                <a:gd name="T27" fmla="*/ 183 h 1141"/>
                <a:gd name="T28" fmla="*/ 677 w 1143"/>
                <a:gd name="T29" fmla="*/ 44 h 1141"/>
                <a:gd name="T30" fmla="*/ 659 w 1143"/>
                <a:gd name="T31" fmla="*/ 37 h 1141"/>
                <a:gd name="T32" fmla="*/ 519 w 1143"/>
                <a:gd name="T33" fmla="*/ 97 h 1141"/>
                <a:gd name="T34" fmla="*/ 500 w 1143"/>
                <a:gd name="T35" fmla="*/ 117 h 1141"/>
                <a:gd name="T36" fmla="*/ 444 w 1143"/>
                <a:gd name="T37" fmla="*/ 293 h 1141"/>
                <a:gd name="T38" fmla="*/ 428 w 1143"/>
                <a:gd name="T39" fmla="*/ 341 h 1141"/>
                <a:gd name="T40" fmla="*/ 420 w 1143"/>
                <a:gd name="T41" fmla="*/ 332 h 1141"/>
                <a:gd name="T42" fmla="*/ 343 w 1143"/>
                <a:gd name="T43" fmla="*/ 231 h 1141"/>
                <a:gd name="T44" fmla="*/ 319 w 1143"/>
                <a:gd name="T45" fmla="*/ 218 h 1141"/>
                <a:gd name="T46" fmla="*/ 166 w 1143"/>
                <a:gd name="T47" fmla="*/ 215 h 1141"/>
                <a:gd name="T48" fmla="*/ 148 w 1143"/>
                <a:gd name="T49" fmla="*/ 230 h 1141"/>
                <a:gd name="T50" fmla="*/ 146 w 1143"/>
                <a:gd name="T51" fmla="*/ 240 h 1141"/>
                <a:gd name="T52" fmla="*/ 130 w 1143"/>
                <a:gd name="T53" fmla="*/ 375 h 1141"/>
                <a:gd name="T54" fmla="*/ 139 w 1143"/>
                <a:gd name="T55" fmla="*/ 405 h 1141"/>
                <a:gd name="T56" fmla="*/ 288 w 1143"/>
                <a:gd name="T57" fmla="*/ 568 h 1141"/>
                <a:gd name="T58" fmla="*/ 296 w 1143"/>
                <a:gd name="T59" fmla="*/ 577 h 1141"/>
                <a:gd name="T60" fmla="*/ 286 w 1143"/>
                <a:gd name="T61" fmla="*/ 579 h 1141"/>
                <a:gd name="T62" fmla="*/ 165 w 1143"/>
                <a:gd name="T63" fmla="*/ 594 h 1141"/>
                <a:gd name="T64" fmla="*/ 129 w 1143"/>
                <a:gd name="T65" fmla="*/ 617 h 1141"/>
                <a:gd name="T66" fmla="*/ 84 w 1143"/>
                <a:gd name="T67" fmla="*/ 692 h 1141"/>
                <a:gd name="T68" fmla="*/ 47 w 1143"/>
                <a:gd name="T69" fmla="*/ 753 h 1141"/>
                <a:gd name="T70" fmla="*/ 50 w 1143"/>
                <a:gd name="T71" fmla="*/ 756 h 1141"/>
                <a:gd name="T72" fmla="*/ 182 w 1143"/>
                <a:gd name="T73" fmla="*/ 855 h 1141"/>
                <a:gd name="T74" fmla="*/ 201 w 1143"/>
                <a:gd name="T75" fmla="*/ 859 h 1141"/>
                <a:gd name="T76" fmla="*/ 400 w 1143"/>
                <a:gd name="T77" fmla="*/ 816 h 1141"/>
                <a:gd name="T78" fmla="*/ 436 w 1143"/>
                <a:gd name="T79" fmla="*/ 809 h 1141"/>
                <a:gd name="T80" fmla="*/ 430 w 1143"/>
                <a:gd name="T81" fmla="*/ 825 h 1141"/>
                <a:gd name="T82" fmla="*/ 383 w 1143"/>
                <a:gd name="T83" fmla="*/ 937 h 1141"/>
                <a:gd name="T84" fmla="*/ 384 w 1143"/>
                <a:gd name="T85" fmla="*/ 967 h 1141"/>
                <a:gd name="T86" fmla="*/ 458 w 1143"/>
                <a:gd name="T87" fmla="*/ 1103 h 1141"/>
                <a:gd name="T88" fmla="*/ 475 w 1143"/>
                <a:gd name="T89" fmla="*/ 1109 h 1141"/>
                <a:gd name="T90" fmla="*/ 615 w 1143"/>
                <a:gd name="T91" fmla="*/ 1049 h 1141"/>
                <a:gd name="T92" fmla="*/ 636 w 1143"/>
                <a:gd name="T93" fmla="*/ 1027 h 1141"/>
                <a:gd name="T94" fmla="*/ 701 w 1143"/>
                <a:gd name="T95" fmla="*/ 821 h 1141"/>
                <a:gd name="T96" fmla="*/ 707 w 1143"/>
                <a:gd name="T97" fmla="*/ 805 h 1141"/>
                <a:gd name="T98" fmla="*/ 713 w 1143"/>
                <a:gd name="T99" fmla="*/ 812 h 1141"/>
                <a:gd name="T100" fmla="*/ 793 w 1143"/>
                <a:gd name="T101" fmla="*/ 916 h 1141"/>
                <a:gd name="T102" fmla="*/ 816 w 1143"/>
                <a:gd name="T103" fmla="*/ 929 h 1141"/>
                <a:gd name="T104" fmla="*/ 975 w 1143"/>
                <a:gd name="T105" fmla="*/ 932 h 1141"/>
                <a:gd name="T106" fmla="*/ 987 w 1143"/>
                <a:gd name="T107" fmla="*/ 921 h 1141"/>
                <a:gd name="T108" fmla="*/ 1006 w 1143"/>
                <a:gd name="T109" fmla="*/ 768 h 1141"/>
                <a:gd name="T110" fmla="*/ 998 w 1143"/>
                <a:gd name="T111" fmla="*/ 744 h 1141"/>
                <a:gd name="T112" fmla="*/ 867 w 1143"/>
                <a:gd name="T113" fmla="*/ 600 h 1141"/>
                <a:gd name="T114" fmla="*/ 839 w 1143"/>
                <a:gd name="T115" fmla="*/ 569 h 1141"/>
                <a:gd name="T116" fmla="*/ 845 w 1143"/>
                <a:gd name="T117" fmla="*/ 567 h 1141"/>
                <a:gd name="T118" fmla="*/ 978 w 1143"/>
                <a:gd name="T119" fmla="*/ 550 h 1141"/>
                <a:gd name="T120" fmla="*/ 1000 w 1143"/>
                <a:gd name="T121" fmla="*/ 536 h 1141"/>
                <a:gd name="T122" fmla="*/ 1019 w 1143"/>
                <a:gd name="T123" fmla="*/ 505 h 1141"/>
                <a:gd name="T124" fmla="*/ 1088 w 1143"/>
                <a:gd name="T125" fmla="*/ 392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3" h="1141">
                  <a:moveTo>
                    <a:pt x="557" y="1136"/>
                  </a:moveTo>
                  <a:cubicBezTo>
                    <a:pt x="245" y="1129"/>
                    <a:pt x="0" y="873"/>
                    <a:pt x="3" y="566"/>
                  </a:cubicBezTo>
                  <a:cubicBezTo>
                    <a:pt x="6" y="251"/>
                    <a:pt x="272" y="0"/>
                    <a:pt x="586" y="9"/>
                  </a:cubicBezTo>
                  <a:cubicBezTo>
                    <a:pt x="891" y="18"/>
                    <a:pt x="1143" y="272"/>
                    <a:pt x="1135" y="587"/>
                  </a:cubicBezTo>
                  <a:cubicBezTo>
                    <a:pt x="1128" y="892"/>
                    <a:pt x="873" y="1141"/>
                    <a:pt x="557" y="1136"/>
                  </a:cubicBezTo>
                  <a:close/>
                  <a:moveTo>
                    <a:pt x="1088" y="392"/>
                  </a:moveTo>
                  <a:cubicBezTo>
                    <a:pt x="1087" y="391"/>
                    <a:pt x="1086" y="390"/>
                    <a:pt x="1085" y="389"/>
                  </a:cubicBezTo>
                  <a:cubicBezTo>
                    <a:pt x="1041" y="356"/>
                    <a:pt x="996" y="322"/>
                    <a:pt x="951" y="290"/>
                  </a:cubicBezTo>
                  <a:cubicBezTo>
                    <a:pt x="947" y="286"/>
                    <a:pt x="938" y="285"/>
                    <a:pt x="932" y="286"/>
                  </a:cubicBezTo>
                  <a:cubicBezTo>
                    <a:pt x="864" y="301"/>
                    <a:pt x="796" y="316"/>
                    <a:pt x="727" y="331"/>
                  </a:cubicBezTo>
                  <a:cubicBezTo>
                    <a:pt x="719" y="333"/>
                    <a:pt x="710" y="334"/>
                    <a:pt x="699" y="336"/>
                  </a:cubicBezTo>
                  <a:cubicBezTo>
                    <a:pt x="701" y="331"/>
                    <a:pt x="702" y="328"/>
                    <a:pt x="703" y="325"/>
                  </a:cubicBezTo>
                  <a:cubicBezTo>
                    <a:pt x="720" y="285"/>
                    <a:pt x="737" y="245"/>
                    <a:pt x="754" y="205"/>
                  </a:cubicBezTo>
                  <a:cubicBezTo>
                    <a:pt x="757" y="197"/>
                    <a:pt x="757" y="191"/>
                    <a:pt x="753" y="183"/>
                  </a:cubicBezTo>
                  <a:cubicBezTo>
                    <a:pt x="727" y="137"/>
                    <a:pt x="702" y="90"/>
                    <a:pt x="677" y="44"/>
                  </a:cubicBezTo>
                  <a:cubicBezTo>
                    <a:pt x="671" y="32"/>
                    <a:pt x="671" y="32"/>
                    <a:pt x="659" y="37"/>
                  </a:cubicBezTo>
                  <a:cubicBezTo>
                    <a:pt x="612" y="57"/>
                    <a:pt x="565" y="77"/>
                    <a:pt x="519" y="97"/>
                  </a:cubicBezTo>
                  <a:cubicBezTo>
                    <a:pt x="509" y="101"/>
                    <a:pt x="503" y="107"/>
                    <a:pt x="500" y="117"/>
                  </a:cubicBezTo>
                  <a:cubicBezTo>
                    <a:pt x="481" y="176"/>
                    <a:pt x="463" y="235"/>
                    <a:pt x="444" y="293"/>
                  </a:cubicBezTo>
                  <a:cubicBezTo>
                    <a:pt x="439" y="309"/>
                    <a:pt x="434" y="324"/>
                    <a:pt x="428" y="341"/>
                  </a:cubicBezTo>
                  <a:cubicBezTo>
                    <a:pt x="425" y="337"/>
                    <a:pt x="423" y="335"/>
                    <a:pt x="420" y="332"/>
                  </a:cubicBezTo>
                  <a:cubicBezTo>
                    <a:pt x="395" y="298"/>
                    <a:pt x="368" y="265"/>
                    <a:pt x="343" y="231"/>
                  </a:cubicBezTo>
                  <a:cubicBezTo>
                    <a:pt x="337" y="222"/>
                    <a:pt x="330" y="218"/>
                    <a:pt x="319" y="218"/>
                  </a:cubicBezTo>
                  <a:cubicBezTo>
                    <a:pt x="268" y="217"/>
                    <a:pt x="217" y="216"/>
                    <a:pt x="166" y="215"/>
                  </a:cubicBezTo>
                  <a:cubicBezTo>
                    <a:pt x="150" y="215"/>
                    <a:pt x="150" y="215"/>
                    <a:pt x="148" y="230"/>
                  </a:cubicBezTo>
                  <a:cubicBezTo>
                    <a:pt x="147" y="233"/>
                    <a:pt x="147" y="237"/>
                    <a:pt x="146" y="240"/>
                  </a:cubicBezTo>
                  <a:cubicBezTo>
                    <a:pt x="141" y="285"/>
                    <a:pt x="136" y="330"/>
                    <a:pt x="130" y="375"/>
                  </a:cubicBezTo>
                  <a:cubicBezTo>
                    <a:pt x="128" y="387"/>
                    <a:pt x="131" y="396"/>
                    <a:pt x="139" y="405"/>
                  </a:cubicBezTo>
                  <a:cubicBezTo>
                    <a:pt x="189" y="459"/>
                    <a:pt x="239" y="514"/>
                    <a:pt x="288" y="568"/>
                  </a:cubicBezTo>
                  <a:cubicBezTo>
                    <a:pt x="291" y="571"/>
                    <a:pt x="293" y="573"/>
                    <a:pt x="296" y="577"/>
                  </a:cubicBezTo>
                  <a:cubicBezTo>
                    <a:pt x="292" y="578"/>
                    <a:pt x="289" y="579"/>
                    <a:pt x="286" y="579"/>
                  </a:cubicBezTo>
                  <a:cubicBezTo>
                    <a:pt x="246" y="584"/>
                    <a:pt x="206" y="590"/>
                    <a:pt x="165" y="594"/>
                  </a:cubicBezTo>
                  <a:cubicBezTo>
                    <a:pt x="149" y="596"/>
                    <a:pt x="138" y="603"/>
                    <a:pt x="129" y="617"/>
                  </a:cubicBezTo>
                  <a:cubicBezTo>
                    <a:pt x="115" y="643"/>
                    <a:pt x="99" y="667"/>
                    <a:pt x="84" y="692"/>
                  </a:cubicBezTo>
                  <a:cubicBezTo>
                    <a:pt x="72" y="713"/>
                    <a:pt x="60" y="733"/>
                    <a:pt x="47" y="753"/>
                  </a:cubicBezTo>
                  <a:cubicBezTo>
                    <a:pt x="49" y="755"/>
                    <a:pt x="49" y="756"/>
                    <a:pt x="50" y="756"/>
                  </a:cubicBezTo>
                  <a:cubicBezTo>
                    <a:pt x="94" y="789"/>
                    <a:pt x="138" y="823"/>
                    <a:pt x="182" y="855"/>
                  </a:cubicBezTo>
                  <a:cubicBezTo>
                    <a:pt x="187" y="859"/>
                    <a:pt x="195" y="861"/>
                    <a:pt x="201" y="859"/>
                  </a:cubicBezTo>
                  <a:cubicBezTo>
                    <a:pt x="268" y="845"/>
                    <a:pt x="334" y="831"/>
                    <a:pt x="400" y="816"/>
                  </a:cubicBezTo>
                  <a:cubicBezTo>
                    <a:pt x="411" y="814"/>
                    <a:pt x="423" y="812"/>
                    <a:pt x="436" y="809"/>
                  </a:cubicBezTo>
                  <a:cubicBezTo>
                    <a:pt x="433" y="815"/>
                    <a:pt x="432" y="820"/>
                    <a:pt x="430" y="825"/>
                  </a:cubicBezTo>
                  <a:cubicBezTo>
                    <a:pt x="414" y="862"/>
                    <a:pt x="399" y="900"/>
                    <a:pt x="383" y="937"/>
                  </a:cubicBezTo>
                  <a:cubicBezTo>
                    <a:pt x="378" y="948"/>
                    <a:pt x="378" y="957"/>
                    <a:pt x="384" y="967"/>
                  </a:cubicBezTo>
                  <a:cubicBezTo>
                    <a:pt x="409" y="1012"/>
                    <a:pt x="434" y="1058"/>
                    <a:pt x="458" y="1103"/>
                  </a:cubicBezTo>
                  <a:cubicBezTo>
                    <a:pt x="463" y="1112"/>
                    <a:pt x="467" y="1112"/>
                    <a:pt x="475" y="1109"/>
                  </a:cubicBezTo>
                  <a:cubicBezTo>
                    <a:pt x="522" y="1089"/>
                    <a:pt x="569" y="1069"/>
                    <a:pt x="615" y="1049"/>
                  </a:cubicBezTo>
                  <a:cubicBezTo>
                    <a:pt x="626" y="1045"/>
                    <a:pt x="632" y="1038"/>
                    <a:pt x="636" y="1027"/>
                  </a:cubicBezTo>
                  <a:cubicBezTo>
                    <a:pt x="657" y="958"/>
                    <a:pt x="679" y="889"/>
                    <a:pt x="701" y="821"/>
                  </a:cubicBezTo>
                  <a:cubicBezTo>
                    <a:pt x="703" y="816"/>
                    <a:pt x="705" y="811"/>
                    <a:pt x="707" y="805"/>
                  </a:cubicBezTo>
                  <a:cubicBezTo>
                    <a:pt x="710" y="808"/>
                    <a:pt x="711" y="810"/>
                    <a:pt x="713" y="812"/>
                  </a:cubicBezTo>
                  <a:cubicBezTo>
                    <a:pt x="740" y="847"/>
                    <a:pt x="766" y="881"/>
                    <a:pt x="793" y="916"/>
                  </a:cubicBezTo>
                  <a:cubicBezTo>
                    <a:pt x="799" y="925"/>
                    <a:pt x="806" y="928"/>
                    <a:pt x="816" y="929"/>
                  </a:cubicBezTo>
                  <a:cubicBezTo>
                    <a:pt x="869" y="929"/>
                    <a:pt x="922" y="930"/>
                    <a:pt x="975" y="932"/>
                  </a:cubicBezTo>
                  <a:cubicBezTo>
                    <a:pt x="983" y="932"/>
                    <a:pt x="986" y="929"/>
                    <a:pt x="987" y="921"/>
                  </a:cubicBezTo>
                  <a:cubicBezTo>
                    <a:pt x="993" y="870"/>
                    <a:pt x="999" y="819"/>
                    <a:pt x="1006" y="768"/>
                  </a:cubicBezTo>
                  <a:cubicBezTo>
                    <a:pt x="1007" y="759"/>
                    <a:pt x="1005" y="751"/>
                    <a:pt x="998" y="744"/>
                  </a:cubicBezTo>
                  <a:cubicBezTo>
                    <a:pt x="954" y="696"/>
                    <a:pt x="911" y="648"/>
                    <a:pt x="867" y="600"/>
                  </a:cubicBezTo>
                  <a:cubicBezTo>
                    <a:pt x="858" y="590"/>
                    <a:pt x="849" y="580"/>
                    <a:pt x="839" y="569"/>
                  </a:cubicBezTo>
                  <a:cubicBezTo>
                    <a:pt x="842" y="568"/>
                    <a:pt x="844" y="568"/>
                    <a:pt x="845" y="567"/>
                  </a:cubicBezTo>
                  <a:cubicBezTo>
                    <a:pt x="890" y="562"/>
                    <a:pt x="934" y="556"/>
                    <a:pt x="978" y="550"/>
                  </a:cubicBezTo>
                  <a:cubicBezTo>
                    <a:pt x="988" y="549"/>
                    <a:pt x="996" y="545"/>
                    <a:pt x="1000" y="536"/>
                  </a:cubicBezTo>
                  <a:cubicBezTo>
                    <a:pt x="1006" y="525"/>
                    <a:pt x="1013" y="515"/>
                    <a:pt x="1019" y="505"/>
                  </a:cubicBezTo>
                  <a:cubicBezTo>
                    <a:pt x="1042" y="467"/>
                    <a:pt x="1065" y="430"/>
                    <a:pt x="1088" y="392"/>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77" name="Freeform 50"/>
            <p:cNvSpPr/>
            <p:nvPr/>
          </p:nvSpPr>
          <p:spPr bwMode="auto">
            <a:xfrm>
              <a:off x="10520818" y="918291"/>
              <a:ext cx="93892" cy="93890"/>
            </a:xfrm>
            <a:custGeom>
              <a:avLst/>
              <a:gdLst>
                <a:gd name="T0" fmla="*/ 0 w 24"/>
                <a:gd name="T1" fmla="*/ 3 h 23"/>
                <a:gd name="T2" fmla="*/ 23 w 24"/>
                <a:gd name="T3" fmla="*/ 10 h 23"/>
                <a:gd name="T4" fmla="*/ 13 w 24"/>
                <a:gd name="T5" fmla="*/ 23 h 23"/>
                <a:gd name="T6" fmla="*/ 0 w 24"/>
                <a:gd name="T7" fmla="*/ 3 h 23"/>
              </a:gdLst>
              <a:ahLst/>
              <a:cxnLst>
                <a:cxn ang="0">
                  <a:pos x="T0" y="T1"/>
                </a:cxn>
                <a:cxn ang="0">
                  <a:pos x="T2" y="T3"/>
                </a:cxn>
                <a:cxn ang="0">
                  <a:pos x="T4" y="T5"/>
                </a:cxn>
                <a:cxn ang="0">
                  <a:pos x="T6" y="T7"/>
                </a:cxn>
              </a:cxnLst>
              <a:rect l="0" t="0" r="r" b="b"/>
              <a:pathLst>
                <a:path w="24" h="23">
                  <a:moveTo>
                    <a:pt x="0" y="3"/>
                  </a:moveTo>
                  <a:cubicBezTo>
                    <a:pt x="13" y="0"/>
                    <a:pt x="22" y="3"/>
                    <a:pt x="23" y="10"/>
                  </a:cubicBezTo>
                  <a:cubicBezTo>
                    <a:pt x="24" y="16"/>
                    <a:pt x="19" y="22"/>
                    <a:pt x="13" y="23"/>
                  </a:cubicBezTo>
                  <a:cubicBezTo>
                    <a:pt x="6" y="23"/>
                    <a:pt x="1" y="16"/>
                    <a:pt x="0" y="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78" name="Freeform 52"/>
            <p:cNvSpPr>
              <a:spLocks noEditPoints="1"/>
            </p:cNvSpPr>
            <p:nvPr/>
          </p:nvSpPr>
          <p:spPr bwMode="auto">
            <a:xfrm>
              <a:off x="11696191" y="2994321"/>
              <a:ext cx="952817" cy="907610"/>
            </a:xfrm>
            <a:custGeom>
              <a:avLst/>
              <a:gdLst>
                <a:gd name="T0" fmla="*/ 1 w 236"/>
                <a:gd name="T1" fmla="*/ 133 h 225"/>
                <a:gd name="T2" fmla="*/ 23 w 236"/>
                <a:gd name="T3" fmla="*/ 133 h 225"/>
                <a:gd name="T4" fmla="*/ 39 w 236"/>
                <a:gd name="T5" fmla="*/ 23 h 225"/>
                <a:gd name="T6" fmla="*/ 41 w 236"/>
                <a:gd name="T7" fmla="*/ 22 h 225"/>
                <a:gd name="T8" fmla="*/ 53 w 236"/>
                <a:gd name="T9" fmla="*/ 42 h 225"/>
                <a:gd name="T10" fmla="*/ 156 w 236"/>
                <a:gd name="T11" fmla="*/ 0 h 225"/>
                <a:gd name="T12" fmla="*/ 158 w 236"/>
                <a:gd name="T13" fmla="*/ 4 h 225"/>
                <a:gd name="T14" fmla="*/ 146 w 236"/>
                <a:gd name="T15" fmla="*/ 22 h 225"/>
                <a:gd name="T16" fmla="*/ 236 w 236"/>
                <a:gd name="T17" fmla="*/ 92 h 225"/>
                <a:gd name="T18" fmla="*/ 211 w 236"/>
                <a:gd name="T19" fmla="*/ 92 h 225"/>
                <a:gd name="T20" fmla="*/ 195 w 236"/>
                <a:gd name="T21" fmla="*/ 203 h 225"/>
                <a:gd name="T22" fmla="*/ 192 w 236"/>
                <a:gd name="T23" fmla="*/ 204 h 225"/>
                <a:gd name="T24" fmla="*/ 186 w 236"/>
                <a:gd name="T25" fmla="*/ 192 h 225"/>
                <a:gd name="T26" fmla="*/ 173 w 236"/>
                <a:gd name="T27" fmla="*/ 187 h 225"/>
                <a:gd name="T28" fmla="*/ 86 w 236"/>
                <a:gd name="T29" fmla="*/ 222 h 225"/>
                <a:gd name="T30" fmla="*/ 76 w 236"/>
                <a:gd name="T31" fmla="*/ 225 h 225"/>
                <a:gd name="T32" fmla="*/ 75 w 236"/>
                <a:gd name="T33" fmla="*/ 223 h 225"/>
                <a:gd name="T34" fmla="*/ 88 w 236"/>
                <a:gd name="T35" fmla="*/ 204 h 225"/>
                <a:gd name="T36" fmla="*/ 0 w 236"/>
                <a:gd name="T37" fmla="*/ 135 h 225"/>
                <a:gd name="T38" fmla="*/ 1 w 236"/>
                <a:gd name="T39" fmla="*/ 133 h 225"/>
                <a:gd name="T40" fmla="*/ 171 w 236"/>
                <a:gd name="T41" fmla="*/ 113 h 225"/>
                <a:gd name="T42" fmla="*/ 118 w 236"/>
                <a:gd name="T43" fmla="*/ 60 h 225"/>
                <a:gd name="T44" fmla="*/ 64 w 236"/>
                <a:gd name="T45" fmla="*/ 114 h 225"/>
                <a:gd name="T46" fmla="*/ 118 w 236"/>
                <a:gd name="T47" fmla="*/ 167 h 225"/>
                <a:gd name="T48" fmla="*/ 171 w 236"/>
                <a:gd name="T49" fmla="*/ 11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25">
                  <a:moveTo>
                    <a:pt x="1" y="133"/>
                  </a:moveTo>
                  <a:cubicBezTo>
                    <a:pt x="8" y="133"/>
                    <a:pt x="15" y="133"/>
                    <a:pt x="23" y="133"/>
                  </a:cubicBezTo>
                  <a:cubicBezTo>
                    <a:pt x="28" y="96"/>
                    <a:pt x="34" y="59"/>
                    <a:pt x="39" y="23"/>
                  </a:cubicBezTo>
                  <a:cubicBezTo>
                    <a:pt x="40" y="23"/>
                    <a:pt x="41" y="22"/>
                    <a:pt x="41" y="22"/>
                  </a:cubicBezTo>
                  <a:cubicBezTo>
                    <a:pt x="45" y="29"/>
                    <a:pt x="49" y="35"/>
                    <a:pt x="53" y="42"/>
                  </a:cubicBezTo>
                  <a:cubicBezTo>
                    <a:pt x="87" y="28"/>
                    <a:pt x="122" y="14"/>
                    <a:pt x="156" y="0"/>
                  </a:cubicBezTo>
                  <a:cubicBezTo>
                    <a:pt x="157" y="2"/>
                    <a:pt x="157" y="3"/>
                    <a:pt x="158" y="4"/>
                  </a:cubicBezTo>
                  <a:cubicBezTo>
                    <a:pt x="154" y="10"/>
                    <a:pt x="151" y="16"/>
                    <a:pt x="146" y="22"/>
                  </a:cubicBezTo>
                  <a:cubicBezTo>
                    <a:pt x="176" y="45"/>
                    <a:pt x="205" y="68"/>
                    <a:pt x="236" y="92"/>
                  </a:cubicBezTo>
                  <a:cubicBezTo>
                    <a:pt x="227" y="92"/>
                    <a:pt x="220" y="92"/>
                    <a:pt x="211" y="92"/>
                  </a:cubicBezTo>
                  <a:cubicBezTo>
                    <a:pt x="206" y="130"/>
                    <a:pt x="200" y="167"/>
                    <a:pt x="195" y="203"/>
                  </a:cubicBezTo>
                  <a:cubicBezTo>
                    <a:pt x="194" y="204"/>
                    <a:pt x="193" y="204"/>
                    <a:pt x="192" y="204"/>
                  </a:cubicBezTo>
                  <a:cubicBezTo>
                    <a:pt x="190" y="200"/>
                    <a:pt x="187" y="196"/>
                    <a:pt x="186" y="192"/>
                  </a:cubicBezTo>
                  <a:cubicBezTo>
                    <a:pt x="183" y="185"/>
                    <a:pt x="180" y="184"/>
                    <a:pt x="173" y="187"/>
                  </a:cubicBezTo>
                  <a:cubicBezTo>
                    <a:pt x="144" y="199"/>
                    <a:pt x="115" y="210"/>
                    <a:pt x="86" y="222"/>
                  </a:cubicBezTo>
                  <a:cubicBezTo>
                    <a:pt x="83" y="223"/>
                    <a:pt x="79" y="224"/>
                    <a:pt x="76" y="225"/>
                  </a:cubicBezTo>
                  <a:cubicBezTo>
                    <a:pt x="76" y="225"/>
                    <a:pt x="75" y="224"/>
                    <a:pt x="75" y="223"/>
                  </a:cubicBezTo>
                  <a:cubicBezTo>
                    <a:pt x="79" y="217"/>
                    <a:pt x="83" y="211"/>
                    <a:pt x="88" y="204"/>
                  </a:cubicBezTo>
                  <a:cubicBezTo>
                    <a:pt x="59" y="181"/>
                    <a:pt x="29" y="158"/>
                    <a:pt x="0" y="135"/>
                  </a:cubicBezTo>
                  <a:cubicBezTo>
                    <a:pt x="0" y="135"/>
                    <a:pt x="1" y="134"/>
                    <a:pt x="1" y="133"/>
                  </a:cubicBezTo>
                  <a:close/>
                  <a:moveTo>
                    <a:pt x="171" y="113"/>
                  </a:moveTo>
                  <a:cubicBezTo>
                    <a:pt x="171" y="84"/>
                    <a:pt x="147" y="60"/>
                    <a:pt x="118" y="60"/>
                  </a:cubicBezTo>
                  <a:cubicBezTo>
                    <a:pt x="88" y="60"/>
                    <a:pt x="64" y="85"/>
                    <a:pt x="64" y="114"/>
                  </a:cubicBezTo>
                  <a:cubicBezTo>
                    <a:pt x="65" y="143"/>
                    <a:pt x="89" y="167"/>
                    <a:pt x="118" y="167"/>
                  </a:cubicBezTo>
                  <a:cubicBezTo>
                    <a:pt x="147" y="166"/>
                    <a:pt x="171" y="142"/>
                    <a:pt x="171" y="11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79" name="Freeform 53"/>
            <p:cNvSpPr/>
            <p:nvPr/>
          </p:nvSpPr>
          <p:spPr bwMode="auto">
            <a:xfrm>
              <a:off x="11390177" y="3731537"/>
              <a:ext cx="299060" cy="302536"/>
            </a:xfrm>
            <a:custGeom>
              <a:avLst/>
              <a:gdLst>
                <a:gd name="T0" fmla="*/ 73 w 74"/>
                <a:gd name="T1" fmla="*/ 38 h 75"/>
                <a:gd name="T2" fmla="*/ 37 w 74"/>
                <a:gd name="T3" fmla="*/ 75 h 75"/>
                <a:gd name="T4" fmla="*/ 0 w 74"/>
                <a:gd name="T5" fmla="*/ 36 h 75"/>
                <a:gd name="T6" fmla="*/ 39 w 74"/>
                <a:gd name="T7" fmla="*/ 1 h 75"/>
                <a:gd name="T8" fmla="*/ 73 w 74"/>
                <a:gd name="T9" fmla="*/ 38 h 75"/>
              </a:gdLst>
              <a:ahLst/>
              <a:cxnLst>
                <a:cxn ang="0">
                  <a:pos x="T0" y="T1"/>
                </a:cxn>
                <a:cxn ang="0">
                  <a:pos x="T2" y="T3"/>
                </a:cxn>
                <a:cxn ang="0">
                  <a:pos x="T4" y="T5"/>
                </a:cxn>
                <a:cxn ang="0">
                  <a:pos x="T6" y="T7"/>
                </a:cxn>
                <a:cxn ang="0">
                  <a:pos x="T8" y="T9"/>
                </a:cxn>
              </a:cxnLst>
              <a:rect l="0" t="0" r="r" b="b"/>
              <a:pathLst>
                <a:path w="74" h="75">
                  <a:moveTo>
                    <a:pt x="73" y="38"/>
                  </a:moveTo>
                  <a:cubicBezTo>
                    <a:pt x="73" y="59"/>
                    <a:pt x="56" y="75"/>
                    <a:pt x="37" y="75"/>
                  </a:cubicBezTo>
                  <a:cubicBezTo>
                    <a:pt x="17" y="74"/>
                    <a:pt x="0" y="56"/>
                    <a:pt x="0" y="36"/>
                  </a:cubicBezTo>
                  <a:cubicBezTo>
                    <a:pt x="0" y="15"/>
                    <a:pt x="17" y="0"/>
                    <a:pt x="39" y="1"/>
                  </a:cubicBezTo>
                  <a:cubicBezTo>
                    <a:pt x="59" y="1"/>
                    <a:pt x="74" y="17"/>
                    <a:pt x="73" y="38"/>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80" name="Freeform 54"/>
            <p:cNvSpPr/>
            <p:nvPr/>
          </p:nvSpPr>
          <p:spPr bwMode="auto">
            <a:xfrm>
              <a:off x="11957000" y="2545731"/>
              <a:ext cx="299060" cy="302536"/>
            </a:xfrm>
            <a:custGeom>
              <a:avLst/>
              <a:gdLst>
                <a:gd name="T0" fmla="*/ 37 w 74"/>
                <a:gd name="T1" fmla="*/ 1 h 75"/>
                <a:gd name="T2" fmla="*/ 74 w 74"/>
                <a:gd name="T3" fmla="*/ 38 h 75"/>
                <a:gd name="T4" fmla="*/ 37 w 74"/>
                <a:gd name="T5" fmla="*/ 74 h 75"/>
                <a:gd name="T6" fmla="*/ 0 w 74"/>
                <a:gd name="T7" fmla="*/ 36 h 75"/>
                <a:gd name="T8" fmla="*/ 37 w 74"/>
                <a:gd name="T9" fmla="*/ 1 h 75"/>
              </a:gdLst>
              <a:ahLst/>
              <a:cxnLst>
                <a:cxn ang="0">
                  <a:pos x="T0" y="T1"/>
                </a:cxn>
                <a:cxn ang="0">
                  <a:pos x="T2" y="T3"/>
                </a:cxn>
                <a:cxn ang="0">
                  <a:pos x="T4" y="T5"/>
                </a:cxn>
                <a:cxn ang="0">
                  <a:pos x="T6" y="T7"/>
                </a:cxn>
                <a:cxn ang="0">
                  <a:pos x="T8" y="T9"/>
                </a:cxn>
              </a:cxnLst>
              <a:rect l="0" t="0" r="r" b="b"/>
              <a:pathLst>
                <a:path w="74" h="75">
                  <a:moveTo>
                    <a:pt x="37" y="1"/>
                  </a:moveTo>
                  <a:cubicBezTo>
                    <a:pt x="58" y="1"/>
                    <a:pt x="74" y="17"/>
                    <a:pt x="74" y="38"/>
                  </a:cubicBezTo>
                  <a:cubicBezTo>
                    <a:pt x="74" y="58"/>
                    <a:pt x="56" y="75"/>
                    <a:pt x="37" y="74"/>
                  </a:cubicBezTo>
                  <a:cubicBezTo>
                    <a:pt x="17" y="73"/>
                    <a:pt x="0" y="56"/>
                    <a:pt x="0" y="36"/>
                  </a:cubicBezTo>
                  <a:cubicBezTo>
                    <a:pt x="1" y="16"/>
                    <a:pt x="17" y="0"/>
                    <a:pt x="37" y="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81" name="Freeform 55"/>
            <p:cNvSpPr/>
            <p:nvPr/>
          </p:nvSpPr>
          <p:spPr bwMode="auto">
            <a:xfrm>
              <a:off x="12649009" y="2872610"/>
              <a:ext cx="292105" cy="295581"/>
            </a:xfrm>
            <a:custGeom>
              <a:avLst/>
              <a:gdLst>
                <a:gd name="T0" fmla="*/ 0 w 73"/>
                <a:gd name="T1" fmla="*/ 36 h 74"/>
                <a:gd name="T2" fmla="*/ 36 w 73"/>
                <a:gd name="T3" fmla="*/ 0 h 74"/>
                <a:gd name="T4" fmla="*/ 73 w 73"/>
                <a:gd name="T5" fmla="*/ 37 h 74"/>
                <a:gd name="T6" fmla="*/ 36 w 73"/>
                <a:gd name="T7" fmla="*/ 74 h 74"/>
                <a:gd name="T8" fmla="*/ 0 w 73"/>
                <a:gd name="T9" fmla="*/ 36 h 74"/>
              </a:gdLst>
              <a:ahLst/>
              <a:cxnLst>
                <a:cxn ang="0">
                  <a:pos x="T0" y="T1"/>
                </a:cxn>
                <a:cxn ang="0">
                  <a:pos x="T2" y="T3"/>
                </a:cxn>
                <a:cxn ang="0">
                  <a:pos x="T4" y="T5"/>
                </a:cxn>
                <a:cxn ang="0">
                  <a:pos x="T6" y="T7"/>
                </a:cxn>
                <a:cxn ang="0">
                  <a:pos x="T8" y="T9"/>
                </a:cxn>
              </a:cxnLst>
              <a:rect l="0" t="0" r="r" b="b"/>
              <a:pathLst>
                <a:path w="73" h="74">
                  <a:moveTo>
                    <a:pt x="0" y="36"/>
                  </a:moveTo>
                  <a:cubicBezTo>
                    <a:pt x="0" y="17"/>
                    <a:pt x="17" y="0"/>
                    <a:pt x="36" y="0"/>
                  </a:cubicBezTo>
                  <a:cubicBezTo>
                    <a:pt x="56" y="0"/>
                    <a:pt x="73" y="18"/>
                    <a:pt x="73" y="37"/>
                  </a:cubicBezTo>
                  <a:cubicBezTo>
                    <a:pt x="73" y="58"/>
                    <a:pt x="56" y="74"/>
                    <a:pt x="36" y="74"/>
                  </a:cubicBezTo>
                  <a:cubicBezTo>
                    <a:pt x="16" y="73"/>
                    <a:pt x="0" y="56"/>
                    <a:pt x="0" y="3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82" name="Freeform 56"/>
            <p:cNvSpPr/>
            <p:nvPr/>
          </p:nvSpPr>
          <p:spPr bwMode="auto">
            <a:xfrm>
              <a:off x="12708126" y="3627215"/>
              <a:ext cx="288628" cy="299060"/>
            </a:xfrm>
            <a:custGeom>
              <a:avLst/>
              <a:gdLst>
                <a:gd name="T0" fmla="*/ 72 w 72"/>
                <a:gd name="T1" fmla="*/ 37 h 74"/>
                <a:gd name="T2" fmla="*/ 37 w 72"/>
                <a:gd name="T3" fmla="*/ 74 h 74"/>
                <a:gd name="T4" fmla="*/ 0 w 72"/>
                <a:gd name="T5" fmla="*/ 36 h 74"/>
                <a:gd name="T6" fmla="*/ 36 w 72"/>
                <a:gd name="T7" fmla="*/ 0 h 74"/>
                <a:gd name="T8" fmla="*/ 72 w 72"/>
                <a:gd name="T9" fmla="*/ 37 h 74"/>
              </a:gdLst>
              <a:ahLst/>
              <a:cxnLst>
                <a:cxn ang="0">
                  <a:pos x="T0" y="T1"/>
                </a:cxn>
                <a:cxn ang="0">
                  <a:pos x="T2" y="T3"/>
                </a:cxn>
                <a:cxn ang="0">
                  <a:pos x="T4" y="T5"/>
                </a:cxn>
                <a:cxn ang="0">
                  <a:pos x="T6" y="T7"/>
                </a:cxn>
                <a:cxn ang="0">
                  <a:pos x="T8" y="T9"/>
                </a:cxn>
              </a:cxnLst>
              <a:rect l="0" t="0" r="r" b="b"/>
              <a:pathLst>
                <a:path w="72" h="74">
                  <a:moveTo>
                    <a:pt x="72" y="37"/>
                  </a:moveTo>
                  <a:cubicBezTo>
                    <a:pt x="72" y="58"/>
                    <a:pt x="57" y="74"/>
                    <a:pt x="37" y="74"/>
                  </a:cubicBezTo>
                  <a:cubicBezTo>
                    <a:pt x="17" y="74"/>
                    <a:pt x="0" y="56"/>
                    <a:pt x="0" y="36"/>
                  </a:cubicBezTo>
                  <a:cubicBezTo>
                    <a:pt x="0" y="17"/>
                    <a:pt x="17" y="1"/>
                    <a:pt x="36" y="0"/>
                  </a:cubicBezTo>
                  <a:cubicBezTo>
                    <a:pt x="56" y="0"/>
                    <a:pt x="72" y="17"/>
                    <a:pt x="72" y="37"/>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83" name="Freeform 57"/>
            <p:cNvSpPr/>
            <p:nvPr/>
          </p:nvSpPr>
          <p:spPr bwMode="auto">
            <a:xfrm>
              <a:off x="12078708" y="4061893"/>
              <a:ext cx="295583" cy="288626"/>
            </a:xfrm>
            <a:custGeom>
              <a:avLst/>
              <a:gdLst>
                <a:gd name="T0" fmla="*/ 36 w 73"/>
                <a:gd name="T1" fmla="*/ 0 h 72"/>
                <a:gd name="T2" fmla="*/ 73 w 73"/>
                <a:gd name="T3" fmla="*/ 36 h 72"/>
                <a:gd name="T4" fmla="*/ 37 w 73"/>
                <a:gd name="T5" fmla="*/ 72 h 72"/>
                <a:gd name="T6" fmla="*/ 0 w 73"/>
                <a:gd name="T7" fmla="*/ 35 h 72"/>
                <a:gd name="T8" fmla="*/ 36 w 73"/>
                <a:gd name="T9" fmla="*/ 0 h 72"/>
              </a:gdLst>
              <a:ahLst/>
              <a:cxnLst>
                <a:cxn ang="0">
                  <a:pos x="T0" y="T1"/>
                </a:cxn>
                <a:cxn ang="0">
                  <a:pos x="T2" y="T3"/>
                </a:cxn>
                <a:cxn ang="0">
                  <a:pos x="T4" y="T5"/>
                </a:cxn>
                <a:cxn ang="0">
                  <a:pos x="T6" y="T7"/>
                </a:cxn>
                <a:cxn ang="0">
                  <a:pos x="T8" y="T9"/>
                </a:cxn>
              </a:cxnLst>
              <a:rect l="0" t="0" r="r" b="b"/>
              <a:pathLst>
                <a:path w="73" h="72">
                  <a:moveTo>
                    <a:pt x="36" y="0"/>
                  </a:moveTo>
                  <a:cubicBezTo>
                    <a:pt x="57" y="0"/>
                    <a:pt x="73" y="16"/>
                    <a:pt x="73" y="36"/>
                  </a:cubicBezTo>
                  <a:cubicBezTo>
                    <a:pt x="73" y="57"/>
                    <a:pt x="58" y="72"/>
                    <a:pt x="37" y="72"/>
                  </a:cubicBezTo>
                  <a:cubicBezTo>
                    <a:pt x="16" y="72"/>
                    <a:pt x="0" y="56"/>
                    <a:pt x="0" y="35"/>
                  </a:cubicBezTo>
                  <a:cubicBezTo>
                    <a:pt x="0" y="16"/>
                    <a:pt x="16" y="0"/>
                    <a:pt x="36"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84" name="Freeform 58"/>
            <p:cNvSpPr/>
            <p:nvPr/>
          </p:nvSpPr>
          <p:spPr bwMode="auto">
            <a:xfrm>
              <a:off x="11334537" y="2976933"/>
              <a:ext cx="292105" cy="292105"/>
            </a:xfrm>
            <a:custGeom>
              <a:avLst/>
              <a:gdLst>
                <a:gd name="T0" fmla="*/ 36 w 73"/>
                <a:gd name="T1" fmla="*/ 73 h 73"/>
                <a:gd name="T2" fmla="*/ 0 w 73"/>
                <a:gd name="T3" fmla="*/ 36 h 73"/>
                <a:gd name="T4" fmla="*/ 36 w 73"/>
                <a:gd name="T5" fmla="*/ 1 h 73"/>
                <a:gd name="T6" fmla="*/ 73 w 73"/>
                <a:gd name="T7" fmla="*/ 37 h 73"/>
                <a:gd name="T8" fmla="*/ 36 w 73"/>
                <a:gd name="T9" fmla="*/ 73 h 73"/>
              </a:gdLst>
              <a:ahLst/>
              <a:cxnLst>
                <a:cxn ang="0">
                  <a:pos x="T0" y="T1"/>
                </a:cxn>
                <a:cxn ang="0">
                  <a:pos x="T2" y="T3"/>
                </a:cxn>
                <a:cxn ang="0">
                  <a:pos x="T4" y="T5"/>
                </a:cxn>
                <a:cxn ang="0">
                  <a:pos x="T6" y="T7"/>
                </a:cxn>
                <a:cxn ang="0">
                  <a:pos x="T8" y="T9"/>
                </a:cxn>
              </a:cxnLst>
              <a:rect l="0" t="0" r="r" b="b"/>
              <a:pathLst>
                <a:path w="73" h="73">
                  <a:moveTo>
                    <a:pt x="36" y="73"/>
                  </a:moveTo>
                  <a:cubicBezTo>
                    <a:pt x="15" y="73"/>
                    <a:pt x="0" y="57"/>
                    <a:pt x="0" y="36"/>
                  </a:cubicBezTo>
                  <a:cubicBezTo>
                    <a:pt x="0" y="16"/>
                    <a:pt x="16" y="0"/>
                    <a:pt x="36" y="1"/>
                  </a:cubicBezTo>
                  <a:cubicBezTo>
                    <a:pt x="56" y="1"/>
                    <a:pt x="72" y="17"/>
                    <a:pt x="73" y="37"/>
                  </a:cubicBezTo>
                  <a:cubicBezTo>
                    <a:pt x="73" y="56"/>
                    <a:pt x="56" y="73"/>
                    <a:pt x="36" y="7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grpSp>
      <p:sp>
        <p:nvSpPr>
          <p:cNvPr id="85" name="任意多边形: 形状 84"/>
          <p:cNvSpPr/>
          <p:nvPr userDrawn="1"/>
        </p:nvSpPr>
        <p:spPr bwMode="auto">
          <a:xfrm rot="5400000">
            <a:off x="4539448" y="-380490"/>
            <a:ext cx="3113105" cy="2609911"/>
          </a:xfrm>
          <a:custGeom>
            <a:avLst/>
            <a:gdLst>
              <a:gd name="connsiteX0" fmla="*/ 0 w 3113105"/>
              <a:gd name="connsiteY0" fmla="*/ 2609911 h 2609911"/>
              <a:gd name="connsiteX1" fmla="*/ 0 w 3113105"/>
              <a:gd name="connsiteY1" fmla="*/ 0 h 2609911"/>
              <a:gd name="connsiteX2" fmla="*/ 2301594 w 3113105"/>
              <a:gd name="connsiteY2" fmla="*/ 0 h 2609911"/>
              <a:gd name="connsiteX3" fmla="*/ 3113105 w 3113105"/>
              <a:gd name="connsiteY3" fmla="*/ 1304956 h 2609911"/>
              <a:gd name="connsiteX4" fmla="*/ 2301594 w 3113105"/>
              <a:gd name="connsiteY4" fmla="*/ 2609910 h 2609911"/>
              <a:gd name="connsiteX5" fmla="*/ 2301594 w 3113105"/>
              <a:gd name="connsiteY5" fmla="*/ 2609911 h 260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105" h="2609911">
                <a:moveTo>
                  <a:pt x="0" y="2609911"/>
                </a:moveTo>
                <a:lnTo>
                  <a:pt x="0" y="0"/>
                </a:lnTo>
                <a:lnTo>
                  <a:pt x="2301594" y="0"/>
                </a:lnTo>
                <a:lnTo>
                  <a:pt x="3113105" y="1304956"/>
                </a:lnTo>
                <a:lnTo>
                  <a:pt x="2301594" y="2609910"/>
                </a:lnTo>
                <a:lnTo>
                  <a:pt x="2301594" y="2609911"/>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dirty="0">
              <a:solidFill>
                <a:schemeClr val="bg1"/>
              </a:solidFill>
              <a:cs typeface="+mn-ea"/>
              <a:sym typeface="+mn-lt"/>
            </a:endParaRPr>
          </a:p>
        </p:txBody>
      </p:sp>
      <p:sp>
        <p:nvSpPr>
          <p:cNvPr id="86" name="文本框 85"/>
          <p:cNvSpPr txBox="1"/>
          <p:nvPr userDrawn="1"/>
        </p:nvSpPr>
        <p:spPr>
          <a:xfrm>
            <a:off x="5127626" y="543216"/>
            <a:ext cx="1936749" cy="1174168"/>
          </a:xfrm>
          <a:prstGeom prst="rect">
            <a:avLst/>
          </a:prstGeom>
          <a:noFill/>
        </p:spPr>
        <p:txBody>
          <a:bodyPr wrap="none" rtlCol="0">
            <a:spAutoFit/>
          </a:bodyPr>
          <a:lstStyle/>
          <a:p>
            <a:pPr>
              <a:lnSpc>
                <a:spcPct val="130000"/>
              </a:lnSpc>
            </a:pPr>
            <a:r>
              <a:rPr lang="zh-CN" altLang="en-US" sz="6000" dirty="0">
                <a:solidFill>
                  <a:schemeClr val="bg1"/>
                </a:solidFill>
                <a:cs typeface="+mn-ea"/>
                <a:sym typeface="+mn-lt"/>
              </a:rPr>
              <a:t>目 录</a:t>
            </a:r>
          </a:p>
        </p:txBody>
      </p:sp>
      <p:sp>
        <p:nvSpPr>
          <p:cNvPr id="87" name="任意多边形: 形状 86"/>
          <p:cNvSpPr/>
          <p:nvPr userDrawn="1"/>
        </p:nvSpPr>
        <p:spPr bwMode="auto">
          <a:xfrm rot="5400000">
            <a:off x="4384812" y="-485285"/>
            <a:ext cx="3422377" cy="3128773"/>
          </a:xfrm>
          <a:custGeom>
            <a:avLst/>
            <a:gdLst>
              <a:gd name="connsiteX0" fmla="*/ 0 w 3422377"/>
              <a:gd name="connsiteY0" fmla="*/ 3128773 h 3128773"/>
              <a:gd name="connsiteX1" fmla="*/ 0 w 3422377"/>
              <a:gd name="connsiteY1" fmla="*/ 0 h 3128773"/>
              <a:gd name="connsiteX2" fmla="*/ 2449535 w 3422377"/>
              <a:gd name="connsiteY2" fmla="*/ 0 h 3128773"/>
              <a:gd name="connsiteX3" fmla="*/ 3422377 w 3422377"/>
              <a:gd name="connsiteY3" fmla="*/ 1564387 h 3128773"/>
              <a:gd name="connsiteX4" fmla="*/ 2449535 w 3422377"/>
              <a:gd name="connsiteY4" fmla="*/ 3128772 h 3128773"/>
              <a:gd name="connsiteX5" fmla="*/ 2449535 w 3422377"/>
              <a:gd name="connsiteY5" fmla="*/ 3128773 h 31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2377" h="3128773">
                <a:moveTo>
                  <a:pt x="0" y="3128773"/>
                </a:moveTo>
                <a:lnTo>
                  <a:pt x="0" y="0"/>
                </a:lnTo>
                <a:lnTo>
                  <a:pt x="2449535" y="0"/>
                </a:lnTo>
                <a:lnTo>
                  <a:pt x="3422377" y="1564387"/>
                </a:lnTo>
                <a:lnTo>
                  <a:pt x="2449535" y="3128772"/>
                </a:lnTo>
                <a:lnTo>
                  <a:pt x="2449535" y="3128773"/>
                </a:lnTo>
                <a:close/>
              </a:path>
            </a:pathLst>
          </a:custGeom>
          <a:noFill/>
          <a:ln w="12700">
            <a:solidFill>
              <a:schemeClr val="accent1"/>
            </a:solidFill>
            <a:prstDash val="lgDash"/>
          </a:ln>
          <a:effectLst/>
        </p:spPr>
        <p:txBody>
          <a:bodyPr vert="horz" wrap="square" lIns="91440" tIns="45720" rIns="91440" bIns="45720" numCol="1" anchor="ctr" anchorCtr="0" compatLnSpc="1">
            <a:noAutofit/>
          </a:bodyPr>
          <a:lstStyle/>
          <a:p>
            <a:pPr algn="ctr">
              <a:lnSpc>
                <a:spcPct val="130000"/>
              </a:lnSpc>
            </a:pPr>
            <a:endParaRPr lang="en-US" sz="4000" dirty="0">
              <a:solidFill>
                <a:schemeClr val="bg1"/>
              </a:solidFill>
              <a:cs typeface="+mn-ea"/>
              <a:sym typeface="+mn-l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525"/>
            <a:ext cx="10363200" cy="1470093"/>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1" y="3886380"/>
            <a:ext cx="8534401" cy="1752681"/>
          </a:xfrm>
          <a:prstGeom prst="rect">
            <a:avLst/>
          </a:prstGeom>
        </p:spPr>
        <p:txBody>
          <a:bodyPr/>
          <a:lstStyle>
            <a:lvl1pPr marL="0" indent="0" algn="ctr">
              <a:buNone/>
              <a:defRPr>
                <a:solidFill>
                  <a:schemeClr val="tx1">
                    <a:tint val="75000"/>
                  </a:schemeClr>
                </a:solidFill>
              </a:defRPr>
            </a:lvl1pPr>
            <a:lvl2pPr marL="475615" indent="0" algn="ctr">
              <a:buNone/>
              <a:defRPr>
                <a:solidFill>
                  <a:schemeClr val="tx1">
                    <a:tint val="75000"/>
                  </a:schemeClr>
                </a:solidFill>
              </a:defRPr>
            </a:lvl2pPr>
            <a:lvl3pPr marL="951865" indent="0" algn="ctr">
              <a:buNone/>
              <a:defRPr>
                <a:solidFill>
                  <a:schemeClr val="tx1">
                    <a:tint val="75000"/>
                  </a:schemeClr>
                </a:solidFill>
              </a:defRPr>
            </a:lvl3pPr>
            <a:lvl4pPr marL="1427480" indent="0" algn="ctr">
              <a:buNone/>
              <a:defRPr>
                <a:solidFill>
                  <a:schemeClr val="tx1">
                    <a:tint val="75000"/>
                  </a:schemeClr>
                </a:solidFill>
              </a:defRPr>
            </a:lvl4pPr>
            <a:lvl5pPr marL="1903095" indent="0" algn="ctr">
              <a:buNone/>
              <a:defRPr>
                <a:solidFill>
                  <a:schemeClr val="tx1">
                    <a:tint val="75000"/>
                  </a:schemeClr>
                </a:solidFill>
              </a:defRPr>
            </a:lvl5pPr>
            <a:lvl6pPr marL="2378710" indent="0" algn="ctr">
              <a:buNone/>
              <a:defRPr>
                <a:solidFill>
                  <a:schemeClr val="tx1">
                    <a:tint val="75000"/>
                  </a:schemeClr>
                </a:solidFill>
              </a:defRPr>
            </a:lvl6pPr>
            <a:lvl7pPr marL="2854960" indent="0" algn="ctr">
              <a:buNone/>
              <a:defRPr>
                <a:solidFill>
                  <a:schemeClr val="tx1">
                    <a:tint val="75000"/>
                  </a:schemeClr>
                </a:solidFill>
              </a:defRPr>
            </a:lvl7pPr>
            <a:lvl8pPr marL="3330575" indent="0" algn="ctr">
              <a:buNone/>
              <a:defRPr>
                <a:solidFill>
                  <a:schemeClr val="tx1">
                    <a:tint val="75000"/>
                  </a:schemeClr>
                </a:solidFill>
              </a:defRPr>
            </a:lvl8pPr>
            <a:lvl9pPr marL="380682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01" y="6356646"/>
            <a:ext cx="2844800" cy="365142"/>
          </a:xfrm>
          <a:prstGeom prst="rect">
            <a:avLst/>
          </a:prstGeom>
        </p:spPr>
        <p:txBody>
          <a:bodyPr/>
          <a:lstStyle/>
          <a:p>
            <a:fld id="{EB13A585-CCD5-4E06-BCB4-AD2A7BDD6554}" type="datetimeFigureOut">
              <a:rPr lang="zh-CN" altLang="en-US" smtClean="0"/>
              <a:t>2024/3/13</a:t>
            </a:fld>
            <a:endParaRPr lang="zh-CN" altLang="en-US"/>
          </a:p>
        </p:txBody>
      </p:sp>
      <p:sp>
        <p:nvSpPr>
          <p:cNvPr id="5" name="页脚占位符 4"/>
          <p:cNvSpPr>
            <a:spLocks noGrp="1"/>
          </p:cNvSpPr>
          <p:nvPr>
            <p:ph type="ftr" sz="quarter" idx="11"/>
          </p:nvPr>
        </p:nvSpPr>
        <p:spPr>
          <a:xfrm>
            <a:off x="4165600" y="6356646"/>
            <a:ext cx="3860801" cy="36514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1" y="6356646"/>
            <a:ext cx="2844800" cy="365142"/>
          </a:xfrm>
          <a:prstGeom prst="rect">
            <a:avLst/>
          </a:prstGeom>
        </p:spPr>
        <p:txBody>
          <a:bodyPr/>
          <a:lstStyle/>
          <a:p>
            <a:fld id="{E1D4E539-7ADC-4EAE-B951-4D0795672B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pitchFamily="3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短标题1">
    <p:spTree>
      <p:nvGrpSpPr>
        <p:cNvPr id="1" name=""/>
        <p:cNvGrpSpPr/>
        <p:nvPr/>
      </p:nvGrpSpPr>
      <p:grpSpPr>
        <a:xfrm>
          <a:off x="0" y="0"/>
          <a:ext cx="0" cy="0"/>
          <a:chOff x="0" y="0"/>
          <a:chExt cx="0" cy="0"/>
        </a:xfrm>
      </p:grpSpPr>
      <p:sp>
        <p:nvSpPr>
          <p:cNvPr id="6" name="椭圆 5"/>
          <p:cNvSpPr/>
          <p:nvPr userDrawn="1"/>
        </p:nvSpPr>
        <p:spPr>
          <a:xfrm>
            <a:off x="3997387" y="1330387"/>
            <a:ext cx="4197226" cy="41972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userDrawn="1"/>
        </p:nvSpPr>
        <p:spPr>
          <a:xfrm>
            <a:off x="5093161" y="3044279"/>
            <a:ext cx="2005677" cy="769441"/>
          </a:xfrm>
          <a:prstGeom prst="rect">
            <a:avLst/>
          </a:prstGeom>
          <a:noFill/>
        </p:spPr>
        <p:txBody>
          <a:bodyPr wrap="none" rtlCol="0">
            <a:spAutoFit/>
          </a:bodyPr>
          <a:lstStyle/>
          <a:p>
            <a:r>
              <a:rPr lang="en-US" altLang="zh-CN" sz="4400" dirty="0">
                <a:solidFill>
                  <a:schemeClr val="bg1"/>
                </a:solidFill>
                <a:latin typeface="Arial" panose="020B0604020202020204" pitchFamily="34" charset="0"/>
                <a:cs typeface="Arial" panose="020B0604020202020204" pitchFamily="34" charset="0"/>
              </a:rPr>
              <a:t>Part 01</a:t>
            </a:r>
            <a:endParaRPr lang="zh-CN" altLang="en-US" sz="4400" dirty="0">
              <a:solidFill>
                <a:schemeClr val="bg1"/>
              </a:solidFill>
              <a:latin typeface="Arial" panose="020B0604020202020204" pitchFamily="34" charset="0"/>
              <a:cs typeface="Arial" panose="020B0604020202020204" pitchFamily="34" charset="0"/>
            </a:endParaRPr>
          </a:p>
        </p:txBody>
      </p:sp>
      <p:cxnSp>
        <p:nvCxnSpPr>
          <p:cNvPr id="8" name="直接连接符 7"/>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椭圆 9"/>
          <p:cNvSpPr/>
          <p:nvPr userDrawn="1"/>
        </p:nvSpPr>
        <p:spPr>
          <a:xfrm>
            <a:off x="3775702" y="1108702"/>
            <a:ext cx="4640596" cy="4640596"/>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9613900" y="5273613"/>
            <a:ext cx="764381" cy="76438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nvSpPr>
        <p:spPr>
          <a:xfrm>
            <a:off x="2209800" y="6134100"/>
            <a:ext cx="1130300" cy="11303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0818188" y="-911691"/>
            <a:ext cx="2092326" cy="2092326"/>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1048048" y="-250249"/>
            <a:ext cx="2861767" cy="286176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p:cNvSpPr>
            <a:spLocks noGrp="1"/>
          </p:cNvSpPr>
          <p:nvPr>
            <p:ph type="body" sz="quarter" idx="10" hasCustomPrompt="1"/>
          </p:nvPr>
        </p:nvSpPr>
        <p:spPr>
          <a:xfrm>
            <a:off x="4098000" y="3951320"/>
            <a:ext cx="3996000" cy="914400"/>
          </a:xfrm>
        </p:spPr>
        <p:txBody>
          <a:bodyPr anchor="ctr" anchorCtr="0">
            <a:normAutofit/>
          </a:bodyPr>
          <a:lstStyle>
            <a:lvl1pPr marL="0" indent="0" algn="ctr">
              <a:buNone/>
              <a:defRPr sz="2800">
                <a:solidFill>
                  <a:schemeClr val="bg1"/>
                </a:solidFill>
              </a:defRPr>
            </a:lvl1pPr>
          </a:lstStyle>
          <a:p>
            <a:pPr lvl="0"/>
            <a:r>
              <a:rPr lang="zh-CN" altLang="en-US" dirty="0"/>
              <a:t>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短标题2">
    <p:spTree>
      <p:nvGrpSpPr>
        <p:cNvPr id="1" name=""/>
        <p:cNvGrpSpPr/>
        <p:nvPr/>
      </p:nvGrpSpPr>
      <p:grpSpPr>
        <a:xfrm>
          <a:off x="0" y="0"/>
          <a:ext cx="0" cy="0"/>
          <a:chOff x="0" y="0"/>
          <a:chExt cx="0" cy="0"/>
        </a:xfrm>
      </p:grpSpPr>
      <p:sp>
        <p:nvSpPr>
          <p:cNvPr id="6" name="等腰三角形 5"/>
          <p:cNvSpPr/>
          <p:nvPr userDrawn="1"/>
        </p:nvSpPr>
        <p:spPr>
          <a:xfrm>
            <a:off x="4000500" y="1050677"/>
            <a:ext cx="4191000" cy="409786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02</a:t>
            </a:r>
            <a:endParaRPr lang="zh-CN" altLang="en-US" sz="4400" dirty="0">
              <a:solidFill>
                <a:schemeClr val="bg1"/>
              </a:solidFill>
              <a:latin typeface="+mj-lt"/>
              <a:cs typeface="Segoe UI" panose="020B0502040204020203" pitchFamily="34" charset="0"/>
            </a:endParaRPr>
          </a:p>
        </p:txBody>
      </p:sp>
      <p:cxnSp>
        <p:nvCxnSpPr>
          <p:cNvPr id="8" name="直接连接符 7"/>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等腰三角形 8"/>
          <p:cNvSpPr/>
          <p:nvPr userDrawn="1"/>
        </p:nvSpPr>
        <p:spPr>
          <a:xfrm>
            <a:off x="3564087" y="505131"/>
            <a:ext cx="5063826" cy="4951296"/>
          </a:xfrm>
          <a:prstGeom prst="triangle">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nvSpPr>
        <p:spPr>
          <a:xfrm rot="10800000">
            <a:off x="1390650" y="6496115"/>
            <a:ext cx="1493560" cy="146037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nvSpPr>
        <p:spPr>
          <a:xfrm>
            <a:off x="11153775" y="1013971"/>
            <a:ext cx="2076450" cy="2030307"/>
          </a:xfrm>
          <a:prstGeom prs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userDrawn="1"/>
        </p:nvSpPr>
        <p:spPr>
          <a:xfrm rot="10800000">
            <a:off x="-414337" y="-187450"/>
            <a:ext cx="2386788" cy="233374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userDrawn="1"/>
        </p:nvSpPr>
        <p:spPr>
          <a:xfrm rot="5400000">
            <a:off x="9449232" y="5270665"/>
            <a:ext cx="883117" cy="863492"/>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17"/>
          <p:cNvSpPr>
            <a:spLocks noGrp="1"/>
          </p:cNvSpPr>
          <p:nvPr>
            <p:ph type="body" sz="quarter" idx="11" hasCustomPrompt="1"/>
          </p:nvPr>
        </p:nvSpPr>
        <p:spPr>
          <a:xfrm>
            <a:off x="4098000" y="3959372"/>
            <a:ext cx="3996000" cy="914400"/>
          </a:xfrm>
        </p:spPr>
        <p:txBody>
          <a:bodyPr anchor="ctr" anchorCtr="0"/>
          <a:lstStyle>
            <a:lvl1pPr marL="0" indent="0" algn="ctr">
              <a:buNone/>
              <a:defRPr>
                <a:solidFill>
                  <a:schemeClr val="bg1"/>
                </a:solidFill>
              </a:defRPr>
            </a:lvl1pPr>
            <a:lvl3pPr marL="914400" indent="0">
              <a:buNone/>
              <a:defRPr/>
            </a:lvl3pPr>
          </a:lstStyle>
          <a:p>
            <a:pPr lvl="0"/>
            <a:r>
              <a:rPr lang="zh-CN" altLang="en-US" dirty="0"/>
              <a:t>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转场-短标题3">
    <p:spTree>
      <p:nvGrpSpPr>
        <p:cNvPr id="1" name=""/>
        <p:cNvGrpSpPr/>
        <p:nvPr/>
      </p:nvGrpSpPr>
      <p:grpSpPr>
        <a:xfrm>
          <a:off x="0" y="0"/>
          <a:ext cx="0" cy="0"/>
          <a:chOff x="0" y="0"/>
          <a:chExt cx="0" cy="0"/>
        </a:xfrm>
      </p:grpSpPr>
      <p:sp>
        <p:nvSpPr>
          <p:cNvPr id="6" name="矩形 5"/>
          <p:cNvSpPr/>
          <p:nvPr userDrawn="1"/>
        </p:nvSpPr>
        <p:spPr>
          <a:xfrm rot="18893364">
            <a:off x="4380710" y="1706822"/>
            <a:ext cx="3444573" cy="3444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rot="18893364">
            <a:off x="4161891" y="1495013"/>
            <a:ext cx="3868219" cy="3868219"/>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03</a:t>
            </a:r>
            <a:endParaRPr lang="zh-CN" altLang="en-US" sz="4400" dirty="0">
              <a:solidFill>
                <a:schemeClr val="bg1"/>
              </a:solidFill>
              <a:latin typeface="+mj-lt"/>
              <a:cs typeface="Segoe UI" panose="020B0502040204020203" pitchFamily="34" charset="0"/>
            </a:endParaRPr>
          </a:p>
        </p:txBody>
      </p:sp>
      <p:cxnSp>
        <p:nvCxnSpPr>
          <p:cNvPr id="9" name="直接连接符 8"/>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p:cNvSpPr/>
          <p:nvPr userDrawn="1"/>
        </p:nvSpPr>
        <p:spPr>
          <a:xfrm rot="18893364">
            <a:off x="-897505" y="-513190"/>
            <a:ext cx="2663805" cy="266380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rot="18893364">
            <a:off x="725976" y="6497388"/>
            <a:ext cx="1300124" cy="13001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rot="18893364">
            <a:off x="11407699" y="1261300"/>
            <a:ext cx="1568601" cy="15686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rot="18893364">
            <a:off x="9270159" y="5188596"/>
            <a:ext cx="861175" cy="86117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p:cNvSpPr>
            <a:spLocks noGrp="1"/>
          </p:cNvSpPr>
          <p:nvPr userDrawn="1">
            <p:ph type="body" sz="quarter" idx="10" hasCustomPrompt="1"/>
          </p:nvPr>
        </p:nvSpPr>
        <p:spPr>
          <a:xfrm>
            <a:off x="4098000" y="3947897"/>
            <a:ext cx="3996000" cy="914400"/>
          </a:xfrm>
        </p:spPr>
        <p:txBody>
          <a:bodyPr anchor="ctr" anchorCtr="0"/>
          <a:lstStyle>
            <a:lvl1pPr marL="0" indent="0" algn="ctr">
              <a:buNone/>
              <a:defRPr>
                <a:solidFill>
                  <a:schemeClr val="bg1"/>
                </a:solidFill>
              </a:defRPr>
            </a:lvl1pPr>
            <a:lvl2pPr marL="457200" indent="0">
              <a:buNone/>
              <a:defRPr/>
            </a:lvl2pPr>
          </a:lstStyle>
          <a:p>
            <a:pPr lvl="0"/>
            <a:r>
              <a:rPr lang="zh-CN" altLang="en-US" dirty="0"/>
              <a:t>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转场-短标题4">
    <p:spTree>
      <p:nvGrpSpPr>
        <p:cNvPr id="1" name=""/>
        <p:cNvGrpSpPr/>
        <p:nvPr/>
      </p:nvGrpSpPr>
      <p:grpSpPr>
        <a:xfrm>
          <a:off x="0" y="0"/>
          <a:ext cx="0" cy="0"/>
          <a:chOff x="0" y="0"/>
          <a:chExt cx="0" cy="0"/>
        </a:xfrm>
      </p:grpSpPr>
      <p:sp>
        <p:nvSpPr>
          <p:cNvPr id="6" name="五边形 5"/>
          <p:cNvSpPr>
            <a:spLocks noChangeAspect="1"/>
          </p:cNvSpPr>
          <p:nvPr userDrawn="1"/>
        </p:nvSpPr>
        <p:spPr>
          <a:xfrm>
            <a:off x="3870642" y="1106412"/>
            <a:ext cx="4450715" cy="4238776"/>
          </a:xfrm>
          <a:prstGeom prst="pen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04</a:t>
            </a:r>
            <a:endParaRPr lang="zh-CN" altLang="en-US" sz="4400" dirty="0">
              <a:solidFill>
                <a:schemeClr val="bg1"/>
              </a:solidFill>
              <a:latin typeface="+mj-lt"/>
              <a:cs typeface="Segoe UI" panose="020B0502040204020203" pitchFamily="34" charset="0"/>
            </a:endParaRPr>
          </a:p>
        </p:txBody>
      </p:sp>
      <p:cxnSp>
        <p:nvCxnSpPr>
          <p:cNvPr id="8" name="直接连接符 7"/>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五边形 8"/>
          <p:cNvSpPr>
            <a:spLocks noChangeAspect="1"/>
          </p:cNvSpPr>
          <p:nvPr userDrawn="1"/>
        </p:nvSpPr>
        <p:spPr>
          <a:xfrm>
            <a:off x="3575685" y="806045"/>
            <a:ext cx="5040628" cy="4800598"/>
          </a:xfrm>
          <a:prstGeom prst="pentagon">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边形 9"/>
          <p:cNvSpPr>
            <a:spLocks noChangeAspect="1"/>
          </p:cNvSpPr>
          <p:nvPr userDrawn="1"/>
        </p:nvSpPr>
        <p:spPr>
          <a:xfrm rot="18978551">
            <a:off x="1298461" y="5176957"/>
            <a:ext cx="1114961" cy="1061868"/>
          </a:xfrm>
          <a:prstGeom prst="pent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p:cNvSpPr>
            <a:spLocks noChangeAspect="1"/>
          </p:cNvSpPr>
          <p:nvPr userDrawn="1"/>
        </p:nvSpPr>
        <p:spPr>
          <a:xfrm>
            <a:off x="-1122630" y="516786"/>
            <a:ext cx="2245259" cy="2138343"/>
          </a:xfrm>
          <a:prstGeom prst="pent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p:cNvSpPr>
            <a:spLocks noChangeAspect="1"/>
          </p:cNvSpPr>
          <p:nvPr userDrawn="1"/>
        </p:nvSpPr>
        <p:spPr>
          <a:xfrm rot="6589711">
            <a:off x="10153440" y="4944146"/>
            <a:ext cx="2774574" cy="2642453"/>
          </a:xfrm>
          <a:prstGeom prst="pentagon">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五边形 12"/>
          <p:cNvSpPr>
            <a:spLocks noChangeAspect="1"/>
          </p:cNvSpPr>
          <p:nvPr userDrawn="1"/>
        </p:nvSpPr>
        <p:spPr>
          <a:xfrm rot="10800000">
            <a:off x="9654125" y="-530934"/>
            <a:ext cx="1114961" cy="1061868"/>
          </a:xfrm>
          <a:prstGeom prst="pent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p:cNvSpPr>
            <a:spLocks noGrp="1"/>
          </p:cNvSpPr>
          <p:nvPr>
            <p:ph type="body" sz="quarter" idx="10" hasCustomPrompt="1"/>
          </p:nvPr>
        </p:nvSpPr>
        <p:spPr>
          <a:xfrm>
            <a:off x="4098000" y="3947897"/>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转场-短标题5">
    <p:spTree>
      <p:nvGrpSpPr>
        <p:cNvPr id="1" name=""/>
        <p:cNvGrpSpPr/>
        <p:nvPr/>
      </p:nvGrpSpPr>
      <p:grpSpPr>
        <a:xfrm>
          <a:off x="0" y="0"/>
          <a:ext cx="0" cy="0"/>
          <a:chOff x="0" y="0"/>
          <a:chExt cx="0" cy="0"/>
        </a:xfrm>
      </p:grpSpPr>
      <p:sp>
        <p:nvSpPr>
          <p:cNvPr id="6" name="六边形 5"/>
          <p:cNvSpPr>
            <a:spLocks noChangeAspect="1"/>
          </p:cNvSpPr>
          <p:nvPr userDrawn="1"/>
        </p:nvSpPr>
        <p:spPr>
          <a:xfrm rot="16200000">
            <a:off x="3978962" y="1603967"/>
            <a:ext cx="4234076" cy="365006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05</a:t>
            </a:r>
            <a:endParaRPr lang="zh-CN" altLang="en-US" sz="4400" dirty="0">
              <a:solidFill>
                <a:schemeClr val="bg1"/>
              </a:solidFill>
              <a:latin typeface="+mj-lt"/>
              <a:cs typeface="Segoe UI" panose="020B0502040204020203" pitchFamily="34" charset="0"/>
            </a:endParaRPr>
          </a:p>
        </p:txBody>
      </p:sp>
      <p:cxnSp>
        <p:nvCxnSpPr>
          <p:cNvPr id="9" name="直接连接符 8"/>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六边形 9"/>
          <p:cNvSpPr/>
          <p:nvPr userDrawn="1"/>
        </p:nvSpPr>
        <p:spPr>
          <a:xfrm rot="16200000">
            <a:off x="3695701" y="1359776"/>
            <a:ext cx="4800598" cy="4138446"/>
          </a:xfrm>
          <a:prstGeom prst="hex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p:cNvSpPr>
            <a:spLocks noChangeAspect="1"/>
          </p:cNvSpPr>
          <p:nvPr userDrawn="1"/>
        </p:nvSpPr>
        <p:spPr>
          <a:xfrm rot="16200000">
            <a:off x="-687663" y="4872077"/>
            <a:ext cx="2798353" cy="2412373"/>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六边形 11"/>
          <p:cNvSpPr>
            <a:spLocks noChangeAspect="1"/>
          </p:cNvSpPr>
          <p:nvPr userDrawn="1"/>
        </p:nvSpPr>
        <p:spPr>
          <a:xfrm rot="16200000">
            <a:off x="9480973" y="5159003"/>
            <a:ext cx="1015781" cy="875673"/>
          </a:xfrm>
          <a:prstGeom prst="hex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六边形 12"/>
          <p:cNvSpPr>
            <a:spLocks noChangeAspect="1"/>
          </p:cNvSpPr>
          <p:nvPr userDrawn="1"/>
        </p:nvSpPr>
        <p:spPr>
          <a:xfrm rot="16200000">
            <a:off x="11493500" y="210644"/>
            <a:ext cx="1397000" cy="1204310"/>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13"/>
          <p:cNvSpPr>
            <a:spLocks noChangeAspect="1"/>
          </p:cNvSpPr>
          <p:nvPr userDrawn="1"/>
        </p:nvSpPr>
        <p:spPr>
          <a:xfrm rot="16200000">
            <a:off x="641459" y="-437837"/>
            <a:ext cx="1015781" cy="875673"/>
          </a:xfrm>
          <a:prstGeom prst="hexagon">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p:cNvSpPr>
            <a:spLocks noGrp="1"/>
          </p:cNvSpPr>
          <p:nvPr>
            <p:ph type="body" sz="quarter" idx="10" hasCustomPrompt="1"/>
          </p:nvPr>
        </p:nvSpPr>
        <p:spPr>
          <a:xfrm>
            <a:off x="4098000" y="3947897"/>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转场-短标题6">
    <p:spTree>
      <p:nvGrpSpPr>
        <p:cNvPr id="1" name=""/>
        <p:cNvGrpSpPr/>
        <p:nvPr/>
      </p:nvGrpSpPr>
      <p:grpSpPr>
        <a:xfrm>
          <a:off x="0" y="0"/>
          <a:ext cx="0" cy="0"/>
          <a:chOff x="0" y="0"/>
          <a:chExt cx="0" cy="0"/>
        </a:xfrm>
      </p:grpSpPr>
      <p:sp>
        <p:nvSpPr>
          <p:cNvPr id="6" name="七边形 5"/>
          <p:cNvSpPr>
            <a:spLocks noChangeAspect="1"/>
          </p:cNvSpPr>
          <p:nvPr userDrawn="1"/>
        </p:nvSpPr>
        <p:spPr>
          <a:xfrm>
            <a:off x="3972000" y="1047224"/>
            <a:ext cx="4248000" cy="4248000"/>
          </a:xfrm>
          <a:prstGeom prst="hep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5093161"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06</a:t>
            </a:r>
            <a:endParaRPr lang="zh-CN" altLang="en-US" sz="4400" dirty="0">
              <a:solidFill>
                <a:schemeClr val="bg1"/>
              </a:solidFill>
              <a:latin typeface="+mj-lt"/>
              <a:cs typeface="Segoe UI" panose="020B0502040204020203" pitchFamily="34" charset="0"/>
            </a:endParaRPr>
          </a:p>
        </p:txBody>
      </p:sp>
      <p:cxnSp>
        <p:nvCxnSpPr>
          <p:cNvPr id="9" name="直接连接符 8"/>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七边形 9"/>
          <p:cNvSpPr/>
          <p:nvPr userDrawn="1"/>
        </p:nvSpPr>
        <p:spPr>
          <a:xfrm rot="1563509">
            <a:off x="10682028" y="-776191"/>
            <a:ext cx="3268663" cy="3268663"/>
          </a:xfrm>
          <a:prstGeom prst="hept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七边形 10"/>
          <p:cNvSpPr/>
          <p:nvPr userDrawn="1"/>
        </p:nvSpPr>
        <p:spPr>
          <a:xfrm>
            <a:off x="1384129" y="5078241"/>
            <a:ext cx="1047921" cy="1047921"/>
          </a:xfrm>
          <a:prstGeom prst="hept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七边形 11"/>
          <p:cNvSpPr/>
          <p:nvPr userDrawn="1"/>
        </p:nvSpPr>
        <p:spPr>
          <a:xfrm rot="20151602">
            <a:off x="-1111336" y="360448"/>
            <a:ext cx="2222671" cy="2222671"/>
          </a:xfrm>
          <a:prstGeom prst="hept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七边形 12"/>
          <p:cNvSpPr/>
          <p:nvPr userDrawn="1"/>
        </p:nvSpPr>
        <p:spPr>
          <a:xfrm rot="20592885">
            <a:off x="8879510" y="6235700"/>
            <a:ext cx="2222671" cy="2222671"/>
          </a:xfrm>
          <a:prstGeom prst="hept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七边形 13"/>
          <p:cNvSpPr>
            <a:spLocks noChangeAspect="1"/>
          </p:cNvSpPr>
          <p:nvPr userDrawn="1"/>
        </p:nvSpPr>
        <p:spPr>
          <a:xfrm>
            <a:off x="3683000" y="774700"/>
            <a:ext cx="4826000" cy="4826000"/>
          </a:xfrm>
          <a:prstGeom prst="hept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p:cNvSpPr>
            <a:spLocks noGrp="1"/>
          </p:cNvSpPr>
          <p:nvPr>
            <p:ph type="body" sz="quarter" idx="10" hasCustomPrompt="1"/>
          </p:nvPr>
        </p:nvSpPr>
        <p:spPr>
          <a:xfrm>
            <a:off x="4098000" y="3966909"/>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长标题">
    <p:bg>
      <p:bgPr>
        <a:solidFill>
          <a:schemeClr val="bg1"/>
        </a:solidFill>
        <a:effectLst/>
      </p:bgPr>
    </p:bg>
    <p:spTree>
      <p:nvGrpSpPr>
        <p:cNvPr id="1" name=""/>
        <p:cNvGrpSpPr/>
        <p:nvPr/>
      </p:nvGrpSpPr>
      <p:grpSpPr>
        <a:xfrm>
          <a:off x="0" y="0"/>
          <a:ext cx="0" cy="0"/>
          <a:chOff x="0" y="0"/>
          <a:chExt cx="0" cy="0"/>
        </a:xfrm>
      </p:grpSpPr>
      <p:grpSp>
        <p:nvGrpSpPr>
          <p:cNvPr id="4" name="组合 3"/>
          <p:cNvGrpSpPr/>
          <p:nvPr userDrawn="1"/>
        </p:nvGrpSpPr>
        <p:grpSpPr>
          <a:xfrm>
            <a:off x="6869410" y="38346"/>
            <a:ext cx="6808698" cy="6781308"/>
            <a:chOff x="6096000" y="-3125727"/>
            <a:chExt cx="4645623" cy="4626936"/>
          </a:xfrm>
        </p:grpSpPr>
        <p:sp>
          <p:nvSpPr>
            <p:cNvPr id="55" name="Freeform 8"/>
            <p:cNvSpPr>
              <a:spLocks noEditPoints="1"/>
            </p:cNvSpPr>
            <p:nvPr/>
          </p:nvSpPr>
          <p:spPr bwMode="auto">
            <a:xfrm>
              <a:off x="6096000" y="-3125727"/>
              <a:ext cx="4645623" cy="4626936"/>
            </a:xfrm>
            <a:custGeom>
              <a:avLst/>
              <a:gdLst>
                <a:gd name="T0" fmla="*/ 858 w 1717"/>
                <a:gd name="T1" fmla="*/ 2 h 1713"/>
                <a:gd name="T2" fmla="*/ 1715 w 1717"/>
                <a:gd name="T3" fmla="*/ 860 h 1713"/>
                <a:gd name="T4" fmla="*/ 857 w 1717"/>
                <a:gd name="T5" fmla="*/ 1713 h 1713"/>
                <a:gd name="T6" fmla="*/ 1 w 1717"/>
                <a:gd name="T7" fmla="*/ 856 h 1713"/>
                <a:gd name="T8" fmla="*/ 858 w 1717"/>
                <a:gd name="T9" fmla="*/ 2 h 1713"/>
                <a:gd name="T10" fmla="*/ 1693 w 1717"/>
                <a:gd name="T11" fmla="*/ 857 h 1713"/>
                <a:gd name="T12" fmla="*/ 1687 w 1717"/>
                <a:gd name="T13" fmla="*/ 764 h 1713"/>
                <a:gd name="T14" fmla="*/ 1610 w 1717"/>
                <a:gd name="T15" fmla="*/ 503 h 1713"/>
                <a:gd name="T16" fmla="*/ 1250 w 1717"/>
                <a:gd name="T17" fmla="*/ 130 h 1713"/>
                <a:gd name="T18" fmla="*/ 727 w 1717"/>
                <a:gd name="T19" fmla="*/ 43 h 1713"/>
                <a:gd name="T20" fmla="*/ 414 w 1717"/>
                <a:gd name="T21" fmla="*/ 162 h 1713"/>
                <a:gd name="T22" fmla="*/ 165 w 1717"/>
                <a:gd name="T23" fmla="*/ 404 h 1713"/>
                <a:gd name="T24" fmla="*/ 27 w 1717"/>
                <a:gd name="T25" fmla="*/ 911 h 1713"/>
                <a:gd name="T26" fmla="*/ 59 w 1717"/>
                <a:gd name="T27" fmla="*/ 1097 h 1713"/>
                <a:gd name="T28" fmla="*/ 297 w 1717"/>
                <a:gd name="T29" fmla="*/ 1474 h 1713"/>
                <a:gd name="T30" fmla="*/ 831 w 1717"/>
                <a:gd name="T31" fmla="*/ 1691 h 1713"/>
                <a:gd name="T32" fmla="*/ 1144 w 1717"/>
                <a:gd name="T33" fmla="*/ 1642 h 1713"/>
                <a:gd name="T34" fmla="*/ 1414 w 1717"/>
                <a:gd name="T35" fmla="*/ 1482 h 1713"/>
                <a:gd name="T36" fmla="*/ 1626 w 1717"/>
                <a:gd name="T37" fmla="*/ 1191 h 1713"/>
                <a:gd name="T38" fmla="*/ 1693 w 1717"/>
                <a:gd name="T39" fmla="*/ 857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7" h="1713">
                  <a:moveTo>
                    <a:pt x="858" y="2"/>
                  </a:moveTo>
                  <a:cubicBezTo>
                    <a:pt x="1334" y="4"/>
                    <a:pt x="1717" y="388"/>
                    <a:pt x="1715" y="860"/>
                  </a:cubicBezTo>
                  <a:cubicBezTo>
                    <a:pt x="1713" y="1330"/>
                    <a:pt x="1332" y="1713"/>
                    <a:pt x="857" y="1713"/>
                  </a:cubicBezTo>
                  <a:cubicBezTo>
                    <a:pt x="383" y="1712"/>
                    <a:pt x="0" y="1328"/>
                    <a:pt x="1" y="856"/>
                  </a:cubicBezTo>
                  <a:cubicBezTo>
                    <a:pt x="2" y="384"/>
                    <a:pt x="387" y="0"/>
                    <a:pt x="858" y="2"/>
                  </a:cubicBezTo>
                  <a:close/>
                  <a:moveTo>
                    <a:pt x="1693" y="857"/>
                  </a:moveTo>
                  <a:cubicBezTo>
                    <a:pt x="1691" y="826"/>
                    <a:pt x="1691" y="795"/>
                    <a:pt x="1687" y="764"/>
                  </a:cubicBezTo>
                  <a:cubicBezTo>
                    <a:pt x="1677" y="672"/>
                    <a:pt x="1651" y="586"/>
                    <a:pt x="1610" y="503"/>
                  </a:cubicBezTo>
                  <a:cubicBezTo>
                    <a:pt x="1531" y="340"/>
                    <a:pt x="1411" y="216"/>
                    <a:pt x="1250" y="130"/>
                  </a:cubicBezTo>
                  <a:cubicBezTo>
                    <a:pt x="1086" y="42"/>
                    <a:pt x="911" y="15"/>
                    <a:pt x="727" y="43"/>
                  </a:cubicBezTo>
                  <a:cubicBezTo>
                    <a:pt x="615" y="61"/>
                    <a:pt x="510" y="101"/>
                    <a:pt x="414" y="162"/>
                  </a:cubicBezTo>
                  <a:cubicBezTo>
                    <a:pt x="315" y="226"/>
                    <a:pt x="229" y="305"/>
                    <a:pt x="165" y="404"/>
                  </a:cubicBezTo>
                  <a:cubicBezTo>
                    <a:pt x="65" y="558"/>
                    <a:pt x="16" y="726"/>
                    <a:pt x="27" y="911"/>
                  </a:cubicBezTo>
                  <a:cubicBezTo>
                    <a:pt x="31" y="974"/>
                    <a:pt x="42" y="1036"/>
                    <a:pt x="59" y="1097"/>
                  </a:cubicBezTo>
                  <a:cubicBezTo>
                    <a:pt x="103" y="1245"/>
                    <a:pt x="184" y="1371"/>
                    <a:pt x="297" y="1474"/>
                  </a:cubicBezTo>
                  <a:cubicBezTo>
                    <a:pt x="448" y="1612"/>
                    <a:pt x="627" y="1682"/>
                    <a:pt x="831" y="1691"/>
                  </a:cubicBezTo>
                  <a:cubicBezTo>
                    <a:pt x="938" y="1696"/>
                    <a:pt x="1042" y="1678"/>
                    <a:pt x="1144" y="1642"/>
                  </a:cubicBezTo>
                  <a:cubicBezTo>
                    <a:pt x="1244" y="1607"/>
                    <a:pt x="1335" y="1553"/>
                    <a:pt x="1414" y="1482"/>
                  </a:cubicBezTo>
                  <a:cubicBezTo>
                    <a:pt x="1504" y="1399"/>
                    <a:pt x="1577" y="1303"/>
                    <a:pt x="1626" y="1191"/>
                  </a:cubicBezTo>
                  <a:cubicBezTo>
                    <a:pt x="1672" y="1085"/>
                    <a:pt x="1692" y="973"/>
                    <a:pt x="1693" y="857"/>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6" name="Freeform 10"/>
            <p:cNvSpPr>
              <a:spLocks noEditPoints="1"/>
            </p:cNvSpPr>
            <p:nvPr/>
          </p:nvSpPr>
          <p:spPr bwMode="auto">
            <a:xfrm>
              <a:off x="6796346" y="-2404375"/>
              <a:ext cx="3251937" cy="3226250"/>
            </a:xfrm>
            <a:custGeom>
              <a:avLst/>
              <a:gdLst>
                <a:gd name="T0" fmla="*/ 598 w 1201"/>
                <a:gd name="T1" fmla="*/ 1191 h 1195"/>
                <a:gd name="T2" fmla="*/ 2 w 1201"/>
                <a:gd name="T3" fmla="*/ 593 h 1195"/>
                <a:gd name="T4" fmla="*/ 599 w 1201"/>
                <a:gd name="T5" fmla="*/ 0 h 1195"/>
                <a:gd name="T6" fmla="*/ 1199 w 1201"/>
                <a:gd name="T7" fmla="*/ 597 h 1195"/>
                <a:gd name="T8" fmla="*/ 598 w 1201"/>
                <a:gd name="T9" fmla="*/ 1191 h 1195"/>
                <a:gd name="T10" fmla="*/ 597 w 1201"/>
                <a:gd name="T11" fmla="*/ 1171 h 1195"/>
                <a:gd name="T12" fmla="*/ 1179 w 1201"/>
                <a:gd name="T13" fmla="*/ 596 h 1195"/>
                <a:gd name="T14" fmla="*/ 601 w 1201"/>
                <a:gd name="T15" fmla="*/ 18 h 1195"/>
                <a:gd name="T16" fmla="*/ 21 w 1201"/>
                <a:gd name="T17" fmla="*/ 593 h 1195"/>
                <a:gd name="T18" fmla="*/ 597 w 1201"/>
                <a:gd name="T19" fmla="*/ 117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1" h="1195">
                  <a:moveTo>
                    <a:pt x="598" y="1191"/>
                  </a:moveTo>
                  <a:cubicBezTo>
                    <a:pt x="286" y="1195"/>
                    <a:pt x="0" y="930"/>
                    <a:pt x="2" y="593"/>
                  </a:cubicBezTo>
                  <a:cubicBezTo>
                    <a:pt x="4" y="268"/>
                    <a:pt x="272" y="0"/>
                    <a:pt x="599" y="0"/>
                  </a:cubicBezTo>
                  <a:cubicBezTo>
                    <a:pt x="930" y="0"/>
                    <a:pt x="1197" y="267"/>
                    <a:pt x="1199" y="597"/>
                  </a:cubicBezTo>
                  <a:cubicBezTo>
                    <a:pt x="1201" y="913"/>
                    <a:pt x="933" y="1195"/>
                    <a:pt x="598" y="1191"/>
                  </a:cubicBezTo>
                  <a:close/>
                  <a:moveTo>
                    <a:pt x="597" y="1171"/>
                  </a:moveTo>
                  <a:cubicBezTo>
                    <a:pt x="919" y="1171"/>
                    <a:pt x="1179" y="914"/>
                    <a:pt x="1179" y="596"/>
                  </a:cubicBezTo>
                  <a:cubicBezTo>
                    <a:pt x="1179" y="276"/>
                    <a:pt x="921" y="18"/>
                    <a:pt x="601" y="18"/>
                  </a:cubicBezTo>
                  <a:cubicBezTo>
                    <a:pt x="282" y="18"/>
                    <a:pt x="21" y="277"/>
                    <a:pt x="21" y="593"/>
                  </a:cubicBezTo>
                  <a:cubicBezTo>
                    <a:pt x="21" y="911"/>
                    <a:pt x="281" y="1171"/>
                    <a:pt x="597" y="117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7" name="Freeform 11"/>
            <p:cNvSpPr>
              <a:spLocks noEditPoints="1"/>
            </p:cNvSpPr>
            <p:nvPr/>
          </p:nvSpPr>
          <p:spPr bwMode="auto">
            <a:xfrm>
              <a:off x="7144184" y="-2623816"/>
              <a:ext cx="457560" cy="536931"/>
            </a:xfrm>
            <a:custGeom>
              <a:avLst/>
              <a:gdLst>
                <a:gd name="T0" fmla="*/ 61 w 169"/>
                <a:gd name="T1" fmla="*/ 174 h 199"/>
                <a:gd name="T2" fmla="*/ 30 w 169"/>
                <a:gd name="T3" fmla="*/ 124 h 199"/>
                <a:gd name="T4" fmla="*/ 47 w 169"/>
                <a:gd name="T5" fmla="*/ 13 h 199"/>
                <a:gd name="T6" fmla="*/ 92 w 169"/>
                <a:gd name="T7" fmla="*/ 19 h 199"/>
                <a:gd name="T8" fmla="*/ 161 w 169"/>
                <a:gd name="T9" fmla="*/ 114 h 199"/>
                <a:gd name="T10" fmla="*/ 157 w 169"/>
                <a:gd name="T11" fmla="*/ 139 h 199"/>
                <a:gd name="T12" fmla="*/ 114 w 169"/>
                <a:gd name="T13" fmla="*/ 162 h 199"/>
                <a:gd name="T14" fmla="*/ 63 w 169"/>
                <a:gd name="T15" fmla="*/ 152 h 199"/>
                <a:gd name="T16" fmla="*/ 68 w 169"/>
                <a:gd name="T17" fmla="*/ 199 h 199"/>
                <a:gd name="T18" fmla="*/ 53 w 169"/>
                <a:gd name="T19" fmla="*/ 185 h 199"/>
                <a:gd name="T20" fmla="*/ 3 w 169"/>
                <a:gd name="T21" fmla="*/ 101 h 199"/>
                <a:gd name="T22" fmla="*/ 1 w 169"/>
                <a:gd name="T23" fmla="*/ 93 h 199"/>
                <a:gd name="T24" fmla="*/ 3 w 169"/>
                <a:gd name="T25" fmla="*/ 91 h 199"/>
                <a:gd name="T26" fmla="*/ 15 w 169"/>
                <a:gd name="T27" fmla="*/ 105 h 199"/>
                <a:gd name="T28" fmla="*/ 52 w 169"/>
                <a:gd name="T29" fmla="*/ 167 h 199"/>
                <a:gd name="T30" fmla="*/ 57 w 169"/>
                <a:gd name="T31" fmla="*/ 176 h 199"/>
                <a:gd name="T32" fmla="*/ 61 w 169"/>
                <a:gd name="T33" fmla="*/ 174 h 199"/>
                <a:gd name="T34" fmla="*/ 95 w 169"/>
                <a:gd name="T35" fmla="*/ 150 h 199"/>
                <a:gd name="T36" fmla="*/ 97 w 169"/>
                <a:gd name="T37" fmla="*/ 153 h 199"/>
                <a:gd name="T38" fmla="*/ 107 w 169"/>
                <a:gd name="T39" fmla="*/ 152 h 199"/>
                <a:gd name="T40" fmla="*/ 143 w 169"/>
                <a:gd name="T41" fmla="*/ 128 h 199"/>
                <a:gd name="T42" fmla="*/ 144 w 169"/>
                <a:gd name="T43" fmla="*/ 111 h 199"/>
                <a:gd name="T44" fmla="*/ 124 w 169"/>
                <a:gd name="T45" fmla="*/ 82 h 199"/>
                <a:gd name="T46" fmla="*/ 85 w 169"/>
                <a:gd name="T47" fmla="*/ 26 h 199"/>
                <a:gd name="T48" fmla="*/ 48 w 169"/>
                <a:gd name="T49" fmla="*/ 25 h 199"/>
                <a:gd name="T50" fmla="*/ 29 w 169"/>
                <a:gd name="T51" fmla="*/ 63 h 199"/>
                <a:gd name="T52" fmla="*/ 88 w 169"/>
                <a:gd name="T53" fmla="*/ 107 h 199"/>
                <a:gd name="T54" fmla="*/ 91 w 169"/>
                <a:gd name="T55" fmla="*/ 94 h 199"/>
                <a:gd name="T56" fmla="*/ 99 w 169"/>
                <a:gd name="T57" fmla="*/ 76 h 199"/>
                <a:gd name="T58" fmla="*/ 109 w 169"/>
                <a:gd name="T59" fmla="*/ 73 h 199"/>
                <a:gd name="T60" fmla="*/ 109 w 169"/>
                <a:gd name="T61" fmla="*/ 84 h 199"/>
                <a:gd name="T62" fmla="*/ 113 w 169"/>
                <a:gd name="T63" fmla="*/ 114 h 199"/>
                <a:gd name="T64" fmla="*/ 111 w 169"/>
                <a:gd name="T65" fmla="*/ 135 h 199"/>
                <a:gd name="T66" fmla="*/ 95 w 169"/>
                <a:gd name="T67" fmla="*/ 150 h 199"/>
                <a:gd name="T68" fmla="*/ 83 w 169"/>
                <a:gd name="T69" fmla="*/ 121 h 199"/>
                <a:gd name="T70" fmla="*/ 73 w 169"/>
                <a:gd name="T71" fmla="*/ 132 h 199"/>
                <a:gd name="T72" fmla="*/ 59 w 169"/>
                <a:gd name="T73" fmla="*/ 132 h 199"/>
                <a:gd name="T74" fmla="*/ 44 w 169"/>
                <a:gd name="T75" fmla="*/ 109 h 199"/>
                <a:gd name="T76" fmla="*/ 43 w 169"/>
                <a:gd name="T77" fmla="*/ 105 h 199"/>
                <a:gd name="T78" fmla="*/ 29 w 169"/>
                <a:gd name="T79" fmla="*/ 89 h 199"/>
                <a:gd name="T80" fmla="*/ 80 w 169"/>
                <a:gd name="T81" fmla="*/ 148 h 199"/>
                <a:gd name="T82" fmla="*/ 83 w 169"/>
                <a:gd name="T83" fmla="*/ 12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99">
                  <a:moveTo>
                    <a:pt x="61" y="174"/>
                  </a:moveTo>
                  <a:cubicBezTo>
                    <a:pt x="51" y="157"/>
                    <a:pt x="42" y="139"/>
                    <a:pt x="30" y="124"/>
                  </a:cubicBezTo>
                  <a:cubicBezTo>
                    <a:pt x="0" y="86"/>
                    <a:pt x="20" y="32"/>
                    <a:pt x="47" y="13"/>
                  </a:cubicBezTo>
                  <a:cubicBezTo>
                    <a:pt x="64" y="0"/>
                    <a:pt x="79" y="1"/>
                    <a:pt x="92" y="19"/>
                  </a:cubicBezTo>
                  <a:cubicBezTo>
                    <a:pt x="115" y="50"/>
                    <a:pt x="138" y="82"/>
                    <a:pt x="161" y="114"/>
                  </a:cubicBezTo>
                  <a:cubicBezTo>
                    <a:pt x="169" y="127"/>
                    <a:pt x="169" y="131"/>
                    <a:pt x="157" y="139"/>
                  </a:cubicBezTo>
                  <a:cubicBezTo>
                    <a:pt x="143" y="148"/>
                    <a:pt x="129" y="156"/>
                    <a:pt x="114" y="162"/>
                  </a:cubicBezTo>
                  <a:cubicBezTo>
                    <a:pt x="97" y="168"/>
                    <a:pt x="80" y="165"/>
                    <a:pt x="63" y="152"/>
                  </a:cubicBezTo>
                  <a:cubicBezTo>
                    <a:pt x="66" y="168"/>
                    <a:pt x="76" y="182"/>
                    <a:pt x="68" y="199"/>
                  </a:cubicBezTo>
                  <a:cubicBezTo>
                    <a:pt x="62" y="194"/>
                    <a:pt x="56" y="190"/>
                    <a:pt x="53" y="185"/>
                  </a:cubicBezTo>
                  <a:cubicBezTo>
                    <a:pt x="36" y="157"/>
                    <a:pt x="20" y="129"/>
                    <a:pt x="3" y="101"/>
                  </a:cubicBezTo>
                  <a:cubicBezTo>
                    <a:pt x="2" y="98"/>
                    <a:pt x="2" y="95"/>
                    <a:pt x="1" y="93"/>
                  </a:cubicBezTo>
                  <a:cubicBezTo>
                    <a:pt x="2" y="92"/>
                    <a:pt x="3" y="92"/>
                    <a:pt x="3" y="91"/>
                  </a:cubicBezTo>
                  <a:cubicBezTo>
                    <a:pt x="7" y="96"/>
                    <a:pt x="12" y="100"/>
                    <a:pt x="15" y="105"/>
                  </a:cubicBezTo>
                  <a:cubicBezTo>
                    <a:pt x="27" y="125"/>
                    <a:pt x="39" y="146"/>
                    <a:pt x="52" y="167"/>
                  </a:cubicBezTo>
                  <a:cubicBezTo>
                    <a:pt x="53" y="170"/>
                    <a:pt x="55" y="173"/>
                    <a:pt x="57" y="176"/>
                  </a:cubicBezTo>
                  <a:cubicBezTo>
                    <a:pt x="58" y="175"/>
                    <a:pt x="59" y="174"/>
                    <a:pt x="61" y="174"/>
                  </a:cubicBezTo>
                  <a:close/>
                  <a:moveTo>
                    <a:pt x="95" y="150"/>
                  </a:moveTo>
                  <a:cubicBezTo>
                    <a:pt x="96" y="151"/>
                    <a:pt x="96" y="152"/>
                    <a:pt x="97" y="153"/>
                  </a:cubicBezTo>
                  <a:cubicBezTo>
                    <a:pt x="100" y="152"/>
                    <a:pt x="103" y="153"/>
                    <a:pt x="107" y="152"/>
                  </a:cubicBezTo>
                  <a:cubicBezTo>
                    <a:pt x="121" y="148"/>
                    <a:pt x="133" y="140"/>
                    <a:pt x="143" y="128"/>
                  </a:cubicBezTo>
                  <a:cubicBezTo>
                    <a:pt x="148" y="123"/>
                    <a:pt x="149" y="118"/>
                    <a:pt x="144" y="111"/>
                  </a:cubicBezTo>
                  <a:cubicBezTo>
                    <a:pt x="137" y="102"/>
                    <a:pt x="131" y="92"/>
                    <a:pt x="124" y="82"/>
                  </a:cubicBezTo>
                  <a:cubicBezTo>
                    <a:pt x="111" y="63"/>
                    <a:pt x="99" y="44"/>
                    <a:pt x="85" y="26"/>
                  </a:cubicBezTo>
                  <a:cubicBezTo>
                    <a:pt x="75" y="12"/>
                    <a:pt x="57" y="11"/>
                    <a:pt x="48" y="25"/>
                  </a:cubicBezTo>
                  <a:cubicBezTo>
                    <a:pt x="40" y="36"/>
                    <a:pt x="36" y="49"/>
                    <a:pt x="29" y="63"/>
                  </a:cubicBezTo>
                  <a:cubicBezTo>
                    <a:pt x="66" y="59"/>
                    <a:pt x="81" y="77"/>
                    <a:pt x="88" y="107"/>
                  </a:cubicBezTo>
                  <a:cubicBezTo>
                    <a:pt x="90" y="103"/>
                    <a:pt x="91" y="98"/>
                    <a:pt x="91" y="94"/>
                  </a:cubicBezTo>
                  <a:cubicBezTo>
                    <a:pt x="89" y="85"/>
                    <a:pt x="92" y="80"/>
                    <a:pt x="99" y="76"/>
                  </a:cubicBezTo>
                  <a:cubicBezTo>
                    <a:pt x="102" y="74"/>
                    <a:pt x="106" y="74"/>
                    <a:pt x="109" y="73"/>
                  </a:cubicBezTo>
                  <a:cubicBezTo>
                    <a:pt x="109" y="77"/>
                    <a:pt x="110" y="81"/>
                    <a:pt x="109" y="84"/>
                  </a:cubicBezTo>
                  <a:cubicBezTo>
                    <a:pt x="103" y="95"/>
                    <a:pt x="104" y="104"/>
                    <a:pt x="113" y="114"/>
                  </a:cubicBezTo>
                  <a:cubicBezTo>
                    <a:pt x="121" y="123"/>
                    <a:pt x="119" y="127"/>
                    <a:pt x="111" y="135"/>
                  </a:cubicBezTo>
                  <a:cubicBezTo>
                    <a:pt x="105" y="140"/>
                    <a:pt x="100" y="145"/>
                    <a:pt x="95" y="150"/>
                  </a:cubicBezTo>
                  <a:close/>
                  <a:moveTo>
                    <a:pt x="83" y="121"/>
                  </a:moveTo>
                  <a:cubicBezTo>
                    <a:pt x="79" y="126"/>
                    <a:pt x="76" y="129"/>
                    <a:pt x="73" y="132"/>
                  </a:cubicBezTo>
                  <a:cubicBezTo>
                    <a:pt x="68" y="138"/>
                    <a:pt x="63" y="138"/>
                    <a:pt x="59" y="132"/>
                  </a:cubicBezTo>
                  <a:cubicBezTo>
                    <a:pt x="54" y="124"/>
                    <a:pt x="49" y="117"/>
                    <a:pt x="44" y="109"/>
                  </a:cubicBezTo>
                  <a:cubicBezTo>
                    <a:pt x="43" y="108"/>
                    <a:pt x="43" y="106"/>
                    <a:pt x="43" y="105"/>
                  </a:cubicBezTo>
                  <a:cubicBezTo>
                    <a:pt x="43" y="91"/>
                    <a:pt x="43" y="91"/>
                    <a:pt x="29" y="89"/>
                  </a:cubicBezTo>
                  <a:cubicBezTo>
                    <a:pt x="26" y="115"/>
                    <a:pt x="54" y="147"/>
                    <a:pt x="80" y="148"/>
                  </a:cubicBezTo>
                  <a:cubicBezTo>
                    <a:pt x="81" y="139"/>
                    <a:pt x="82" y="131"/>
                    <a:pt x="83" y="12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8" name="Freeform 12"/>
            <p:cNvSpPr/>
            <p:nvPr/>
          </p:nvSpPr>
          <p:spPr bwMode="auto">
            <a:xfrm>
              <a:off x="8239057" y="992293"/>
              <a:ext cx="590625" cy="291808"/>
            </a:xfrm>
            <a:custGeom>
              <a:avLst/>
              <a:gdLst>
                <a:gd name="T0" fmla="*/ 200 w 218"/>
                <a:gd name="T1" fmla="*/ 100 h 108"/>
                <a:gd name="T2" fmla="*/ 169 w 218"/>
                <a:gd name="T3" fmla="*/ 104 h 108"/>
                <a:gd name="T4" fmla="*/ 174 w 218"/>
                <a:gd name="T5" fmla="*/ 60 h 108"/>
                <a:gd name="T6" fmla="*/ 148 w 218"/>
                <a:gd name="T7" fmla="*/ 13 h 108"/>
                <a:gd name="T8" fmla="*/ 144 w 218"/>
                <a:gd name="T9" fmla="*/ 13 h 108"/>
                <a:gd name="T10" fmla="*/ 140 w 218"/>
                <a:gd name="T11" fmla="*/ 24 h 108"/>
                <a:gd name="T12" fmla="*/ 140 w 218"/>
                <a:gd name="T13" fmla="*/ 92 h 108"/>
                <a:gd name="T14" fmla="*/ 144 w 218"/>
                <a:gd name="T15" fmla="*/ 106 h 108"/>
                <a:gd name="T16" fmla="*/ 124 w 218"/>
                <a:gd name="T17" fmla="*/ 106 h 108"/>
                <a:gd name="T18" fmla="*/ 124 w 218"/>
                <a:gd name="T19" fmla="*/ 37 h 108"/>
                <a:gd name="T20" fmla="*/ 102 w 218"/>
                <a:gd name="T21" fmla="*/ 108 h 108"/>
                <a:gd name="T22" fmla="*/ 99 w 218"/>
                <a:gd name="T23" fmla="*/ 108 h 108"/>
                <a:gd name="T24" fmla="*/ 76 w 218"/>
                <a:gd name="T25" fmla="*/ 45 h 108"/>
                <a:gd name="T26" fmla="*/ 80 w 218"/>
                <a:gd name="T27" fmla="*/ 107 h 108"/>
                <a:gd name="T28" fmla="*/ 58 w 218"/>
                <a:gd name="T29" fmla="*/ 107 h 108"/>
                <a:gd name="T30" fmla="*/ 66 w 218"/>
                <a:gd name="T31" fmla="*/ 78 h 108"/>
                <a:gd name="T32" fmla="*/ 65 w 218"/>
                <a:gd name="T33" fmla="*/ 47 h 108"/>
                <a:gd name="T34" fmla="*/ 59 w 218"/>
                <a:gd name="T35" fmla="*/ 18 h 108"/>
                <a:gd name="T36" fmla="*/ 57 w 218"/>
                <a:gd name="T37" fmla="*/ 34 h 108"/>
                <a:gd name="T38" fmla="*/ 21 w 218"/>
                <a:gd name="T39" fmla="*/ 18 h 108"/>
                <a:gd name="T40" fmla="*/ 21 w 218"/>
                <a:gd name="T41" fmla="*/ 50 h 108"/>
                <a:gd name="T42" fmla="*/ 50 w 218"/>
                <a:gd name="T43" fmla="*/ 42 h 108"/>
                <a:gd name="T44" fmla="*/ 50 w 218"/>
                <a:gd name="T45" fmla="*/ 72 h 108"/>
                <a:gd name="T46" fmla="*/ 19 w 218"/>
                <a:gd name="T47" fmla="*/ 61 h 108"/>
                <a:gd name="T48" fmla="*/ 19 w 218"/>
                <a:gd name="T49" fmla="*/ 92 h 108"/>
                <a:gd name="T50" fmla="*/ 24 w 218"/>
                <a:gd name="T51" fmla="*/ 98 h 108"/>
                <a:gd name="T52" fmla="*/ 54 w 218"/>
                <a:gd name="T53" fmla="*/ 88 h 108"/>
                <a:gd name="T54" fmla="*/ 57 w 218"/>
                <a:gd name="T55" fmla="*/ 83 h 108"/>
                <a:gd name="T56" fmla="*/ 60 w 218"/>
                <a:gd name="T57" fmla="*/ 84 h 108"/>
                <a:gd name="T58" fmla="*/ 56 w 218"/>
                <a:gd name="T59" fmla="*/ 105 h 108"/>
                <a:gd name="T60" fmla="*/ 52 w 218"/>
                <a:gd name="T61" fmla="*/ 108 h 108"/>
                <a:gd name="T62" fmla="*/ 0 w 218"/>
                <a:gd name="T63" fmla="*/ 105 h 108"/>
                <a:gd name="T64" fmla="*/ 5 w 218"/>
                <a:gd name="T65" fmla="*/ 86 h 108"/>
                <a:gd name="T66" fmla="*/ 8 w 218"/>
                <a:gd name="T67" fmla="*/ 27 h 108"/>
                <a:gd name="T68" fmla="*/ 4 w 218"/>
                <a:gd name="T69" fmla="*/ 10 h 108"/>
                <a:gd name="T70" fmla="*/ 45 w 218"/>
                <a:gd name="T71" fmla="*/ 10 h 108"/>
                <a:gd name="T72" fmla="*/ 66 w 218"/>
                <a:gd name="T73" fmla="*/ 11 h 108"/>
                <a:gd name="T74" fmla="*/ 83 w 218"/>
                <a:gd name="T75" fmla="*/ 23 h 108"/>
                <a:gd name="T76" fmla="*/ 103 w 218"/>
                <a:gd name="T77" fmla="*/ 80 h 108"/>
                <a:gd name="T78" fmla="*/ 116 w 218"/>
                <a:gd name="T79" fmla="*/ 40 h 108"/>
                <a:gd name="T80" fmla="*/ 151 w 218"/>
                <a:gd name="T81" fmla="*/ 8 h 108"/>
                <a:gd name="T82" fmla="*/ 169 w 218"/>
                <a:gd name="T83" fmla="*/ 6 h 108"/>
                <a:gd name="T84" fmla="*/ 187 w 218"/>
                <a:gd name="T85" fmla="*/ 47 h 108"/>
                <a:gd name="T86" fmla="*/ 193 w 218"/>
                <a:gd name="T87" fmla="*/ 3 h 108"/>
                <a:gd name="T88" fmla="*/ 218 w 218"/>
                <a:gd name="T89" fmla="*/ 0 h 108"/>
                <a:gd name="T90" fmla="*/ 211 w 218"/>
                <a:gd name="T91" fmla="*/ 9 h 108"/>
                <a:gd name="T92" fmla="*/ 192 w 218"/>
                <a:gd name="T93" fmla="*/ 81 h 108"/>
                <a:gd name="T94" fmla="*/ 200 w 218"/>
                <a:gd name="T95" fmla="*/ 10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8" h="108">
                  <a:moveTo>
                    <a:pt x="200" y="100"/>
                  </a:moveTo>
                  <a:cubicBezTo>
                    <a:pt x="191" y="101"/>
                    <a:pt x="180" y="103"/>
                    <a:pt x="169" y="104"/>
                  </a:cubicBezTo>
                  <a:cubicBezTo>
                    <a:pt x="184" y="90"/>
                    <a:pt x="179" y="74"/>
                    <a:pt x="174" y="60"/>
                  </a:cubicBezTo>
                  <a:cubicBezTo>
                    <a:pt x="167" y="44"/>
                    <a:pt x="157" y="29"/>
                    <a:pt x="148" y="13"/>
                  </a:cubicBezTo>
                  <a:cubicBezTo>
                    <a:pt x="146" y="13"/>
                    <a:pt x="145" y="13"/>
                    <a:pt x="144" y="13"/>
                  </a:cubicBezTo>
                  <a:cubicBezTo>
                    <a:pt x="142" y="17"/>
                    <a:pt x="140" y="20"/>
                    <a:pt x="140" y="24"/>
                  </a:cubicBezTo>
                  <a:cubicBezTo>
                    <a:pt x="140" y="46"/>
                    <a:pt x="140" y="69"/>
                    <a:pt x="140" y="92"/>
                  </a:cubicBezTo>
                  <a:cubicBezTo>
                    <a:pt x="140" y="96"/>
                    <a:pt x="143" y="101"/>
                    <a:pt x="144" y="106"/>
                  </a:cubicBezTo>
                  <a:cubicBezTo>
                    <a:pt x="137" y="106"/>
                    <a:pt x="130" y="106"/>
                    <a:pt x="124" y="106"/>
                  </a:cubicBezTo>
                  <a:cubicBezTo>
                    <a:pt x="124" y="83"/>
                    <a:pt x="124" y="60"/>
                    <a:pt x="124" y="37"/>
                  </a:cubicBezTo>
                  <a:cubicBezTo>
                    <a:pt x="117" y="61"/>
                    <a:pt x="109" y="84"/>
                    <a:pt x="102" y="108"/>
                  </a:cubicBezTo>
                  <a:cubicBezTo>
                    <a:pt x="101" y="108"/>
                    <a:pt x="100" y="108"/>
                    <a:pt x="99" y="108"/>
                  </a:cubicBezTo>
                  <a:cubicBezTo>
                    <a:pt x="91" y="87"/>
                    <a:pt x="84" y="66"/>
                    <a:pt x="76" y="45"/>
                  </a:cubicBezTo>
                  <a:cubicBezTo>
                    <a:pt x="77" y="66"/>
                    <a:pt x="67" y="87"/>
                    <a:pt x="80" y="107"/>
                  </a:cubicBezTo>
                  <a:cubicBezTo>
                    <a:pt x="73" y="107"/>
                    <a:pt x="67" y="107"/>
                    <a:pt x="58" y="107"/>
                  </a:cubicBezTo>
                  <a:cubicBezTo>
                    <a:pt x="68" y="99"/>
                    <a:pt x="66" y="88"/>
                    <a:pt x="66" y="78"/>
                  </a:cubicBezTo>
                  <a:cubicBezTo>
                    <a:pt x="66" y="68"/>
                    <a:pt x="66" y="57"/>
                    <a:pt x="65" y="47"/>
                  </a:cubicBezTo>
                  <a:cubicBezTo>
                    <a:pt x="64" y="37"/>
                    <a:pt x="69" y="27"/>
                    <a:pt x="59" y="18"/>
                  </a:cubicBezTo>
                  <a:cubicBezTo>
                    <a:pt x="58" y="23"/>
                    <a:pt x="57" y="29"/>
                    <a:pt x="57" y="34"/>
                  </a:cubicBezTo>
                  <a:cubicBezTo>
                    <a:pt x="51" y="16"/>
                    <a:pt x="36" y="18"/>
                    <a:pt x="21" y="18"/>
                  </a:cubicBezTo>
                  <a:cubicBezTo>
                    <a:pt x="21" y="29"/>
                    <a:pt x="21" y="40"/>
                    <a:pt x="21" y="50"/>
                  </a:cubicBezTo>
                  <a:cubicBezTo>
                    <a:pt x="33" y="56"/>
                    <a:pt x="42" y="53"/>
                    <a:pt x="50" y="42"/>
                  </a:cubicBezTo>
                  <a:cubicBezTo>
                    <a:pt x="50" y="51"/>
                    <a:pt x="50" y="61"/>
                    <a:pt x="50" y="72"/>
                  </a:cubicBezTo>
                  <a:cubicBezTo>
                    <a:pt x="40" y="63"/>
                    <a:pt x="32" y="58"/>
                    <a:pt x="19" y="61"/>
                  </a:cubicBezTo>
                  <a:cubicBezTo>
                    <a:pt x="19" y="71"/>
                    <a:pt x="19" y="82"/>
                    <a:pt x="19" y="92"/>
                  </a:cubicBezTo>
                  <a:cubicBezTo>
                    <a:pt x="19" y="94"/>
                    <a:pt x="22" y="97"/>
                    <a:pt x="24" y="98"/>
                  </a:cubicBezTo>
                  <a:cubicBezTo>
                    <a:pt x="35" y="104"/>
                    <a:pt x="48" y="99"/>
                    <a:pt x="54" y="88"/>
                  </a:cubicBezTo>
                  <a:cubicBezTo>
                    <a:pt x="55" y="86"/>
                    <a:pt x="56" y="85"/>
                    <a:pt x="57" y="83"/>
                  </a:cubicBezTo>
                  <a:cubicBezTo>
                    <a:pt x="58" y="83"/>
                    <a:pt x="59" y="84"/>
                    <a:pt x="60" y="84"/>
                  </a:cubicBezTo>
                  <a:cubicBezTo>
                    <a:pt x="59" y="91"/>
                    <a:pt x="57" y="98"/>
                    <a:pt x="56" y="105"/>
                  </a:cubicBezTo>
                  <a:cubicBezTo>
                    <a:pt x="55" y="106"/>
                    <a:pt x="53" y="108"/>
                    <a:pt x="52" y="108"/>
                  </a:cubicBezTo>
                  <a:cubicBezTo>
                    <a:pt x="34" y="107"/>
                    <a:pt x="16" y="106"/>
                    <a:pt x="0" y="105"/>
                  </a:cubicBezTo>
                  <a:cubicBezTo>
                    <a:pt x="2" y="97"/>
                    <a:pt x="5" y="92"/>
                    <a:pt x="5" y="86"/>
                  </a:cubicBezTo>
                  <a:cubicBezTo>
                    <a:pt x="7" y="66"/>
                    <a:pt x="8" y="47"/>
                    <a:pt x="8" y="27"/>
                  </a:cubicBezTo>
                  <a:cubicBezTo>
                    <a:pt x="8" y="21"/>
                    <a:pt x="5" y="15"/>
                    <a:pt x="4" y="10"/>
                  </a:cubicBezTo>
                  <a:cubicBezTo>
                    <a:pt x="17" y="10"/>
                    <a:pt x="31" y="10"/>
                    <a:pt x="45" y="10"/>
                  </a:cubicBezTo>
                  <a:cubicBezTo>
                    <a:pt x="52" y="10"/>
                    <a:pt x="59" y="11"/>
                    <a:pt x="66" y="11"/>
                  </a:cubicBezTo>
                  <a:cubicBezTo>
                    <a:pt x="75" y="11"/>
                    <a:pt x="80" y="14"/>
                    <a:pt x="83" y="23"/>
                  </a:cubicBezTo>
                  <a:cubicBezTo>
                    <a:pt x="89" y="41"/>
                    <a:pt x="96" y="59"/>
                    <a:pt x="103" y="80"/>
                  </a:cubicBezTo>
                  <a:cubicBezTo>
                    <a:pt x="108" y="65"/>
                    <a:pt x="112" y="52"/>
                    <a:pt x="116" y="40"/>
                  </a:cubicBezTo>
                  <a:cubicBezTo>
                    <a:pt x="126" y="6"/>
                    <a:pt x="122" y="12"/>
                    <a:pt x="151" y="8"/>
                  </a:cubicBezTo>
                  <a:cubicBezTo>
                    <a:pt x="157" y="8"/>
                    <a:pt x="163" y="7"/>
                    <a:pt x="169" y="6"/>
                  </a:cubicBezTo>
                  <a:cubicBezTo>
                    <a:pt x="166" y="18"/>
                    <a:pt x="170" y="27"/>
                    <a:pt x="187" y="47"/>
                  </a:cubicBezTo>
                  <a:cubicBezTo>
                    <a:pt x="188" y="32"/>
                    <a:pt x="203" y="20"/>
                    <a:pt x="193" y="3"/>
                  </a:cubicBezTo>
                  <a:cubicBezTo>
                    <a:pt x="200" y="2"/>
                    <a:pt x="208" y="2"/>
                    <a:pt x="218" y="0"/>
                  </a:cubicBezTo>
                  <a:cubicBezTo>
                    <a:pt x="215" y="5"/>
                    <a:pt x="213" y="7"/>
                    <a:pt x="211" y="9"/>
                  </a:cubicBezTo>
                  <a:cubicBezTo>
                    <a:pt x="196" y="31"/>
                    <a:pt x="188" y="54"/>
                    <a:pt x="192" y="81"/>
                  </a:cubicBezTo>
                  <a:cubicBezTo>
                    <a:pt x="193" y="87"/>
                    <a:pt x="197" y="93"/>
                    <a:pt x="200" y="10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9" name="Freeform 13"/>
            <p:cNvSpPr>
              <a:spLocks noEditPoints="1"/>
            </p:cNvSpPr>
            <p:nvPr/>
          </p:nvSpPr>
          <p:spPr bwMode="auto">
            <a:xfrm>
              <a:off x="6425163" y="-1746052"/>
              <a:ext cx="448221" cy="354843"/>
            </a:xfrm>
            <a:custGeom>
              <a:avLst/>
              <a:gdLst>
                <a:gd name="T0" fmla="*/ 92 w 165"/>
                <a:gd name="T1" fmla="*/ 106 h 131"/>
                <a:gd name="T2" fmla="*/ 75 w 165"/>
                <a:gd name="T3" fmla="*/ 84 h 131"/>
                <a:gd name="T4" fmla="*/ 82 w 165"/>
                <a:gd name="T5" fmla="*/ 109 h 131"/>
                <a:gd name="T6" fmla="*/ 90 w 165"/>
                <a:gd name="T7" fmla="*/ 123 h 131"/>
                <a:gd name="T8" fmla="*/ 74 w 165"/>
                <a:gd name="T9" fmla="*/ 131 h 131"/>
                <a:gd name="T10" fmla="*/ 46 w 165"/>
                <a:gd name="T11" fmla="*/ 127 h 131"/>
                <a:gd name="T12" fmla="*/ 30 w 165"/>
                <a:gd name="T13" fmla="*/ 117 h 131"/>
                <a:gd name="T14" fmla="*/ 31 w 165"/>
                <a:gd name="T15" fmla="*/ 112 h 131"/>
                <a:gd name="T16" fmla="*/ 54 w 165"/>
                <a:gd name="T17" fmla="*/ 114 h 131"/>
                <a:gd name="T18" fmla="*/ 61 w 165"/>
                <a:gd name="T19" fmla="*/ 105 h 131"/>
                <a:gd name="T20" fmla="*/ 55 w 165"/>
                <a:gd name="T21" fmla="*/ 87 h 131"/>
                <a:gd name="T22" fmla="*/ 16 w 165"/>
                <a:gd name="T23" fmla="*/ 58 h 131"/>
                <a:gd name="T24" fmla="*/ 2 w 165"/>
                <a:gd name="T25" fmla="*/ 50 h 131"/>
                <a:gd name="T26" fmla="*/ 10 w 165"/>
                <a:gd name="T27" fmla="*/ 36 h 131"/>
                <a:gd name="T28" fmla="*/ 46 w 165"/>
                <a:gd name="T29" fmla="*/ 35 h 131"/>
                <a:gd name="T30" fmla="*/ 53 w 165"/>
                <a:gd name="T31" fmla="*/ 16 h 131"/>
                <a:gd name="T32" fmla="*/ 67 w 165"/>
                <a:gd name="T33" fmla="*/ 0 h 131"/>
                <a:gd name="T34" fmla="*/ 79 w 165"/>
                <a:gd name="T35" fmla="*/ 17 h 131"/>
                <a:gd name="T36" fmla="*/ 89 w 165"/>
                <a:gd name="T37" fmla="*/ 47 h 131"/>
                <a:gd name="T38" fmla="*/ 99 w 165"/>
                <a:gd name="T39" fmla="*/ 29 h 131"/>
                <a:gd name="T40" fmla="*/ 102 w 165"/>
                <a:gd name="T41" fmla="*/ 29 h 131"/>
                <a:gd name="T42" fmla="*/ 105 w 165"/>
                <a:gd name="T43" fmla="*/ 48 h 131"/>
                <a:gd name="T44" fmla="*/ 121 w 165"/>
                <a:gd name="T45" fmla="*/ 76 h 131"/>
                <a:gd name="T46" fmla="*/ 165 w 165"/>
                <a:gd name="T47" fmla="*/ 105 h 131"/>
                <a:gd name="T48" fmla="*/ 107 w 165"/>
                <a:gd name="T49" fmla="*/ 96 h 131"/>
                <a:gd name="T50" fmla="*/ 92 w 165"/>
                <a:gd name="T51" fmla="*/ 106 h 131"/>
                <a:gd name="T52" fmla="*/ 64 w 165"/>
                <a:gd name="T53" fmla="*/ 26 h 131"/>
                <a:gd name="T54" fmla="*/ 74 w 165"/>
                <a:gd name="T55" fmla="*/ 45 h 131"/>
                <a:gd name="T56" fmla="*/ 64 w 165"/>
                <a:gd name="T57" fmla="*/ 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5" h="131">
                  <a:moveTo>
                    <a:pt x="92" y="106"/>
                  </a:moveTo>
                  <a:cubicBezTo>
                    <a:pt x="90" y="87"/>
                    <a:pt x="90" y="87"/>
                    <a:pt x="75" y="84"/>
                  </a:cubicBezTo>
                  <a:cubicBezTo>
                    <a:pt x="70" y="96"/>
                    <a:pt x="72" y="101"/>
                    <a:pt x="82" y="109"/>
                  </a:cubicBezTo>
                  <a:cubicBezTo>
                    <a:pt x="87" y="112"/>
                    <a:pt x="92" y="116"/>
                    <a:pt x="90" y="123"/>
                  </a:cubicBezTo>
                  <a:cubicBezTo>
                    <a:pt x="87" y="131"/>
                    <a:pt x="80" y="131"/>
                    <a:pt x="74" y="131"/>
                  </a:cubicBezTo>
                  <a:cubicBezTo>
                    <a:pt x="64" y="130"/>
                    <a:pt x="55" y="129"/>
                    <a:pt x="46" y="127"/>
                  </a:cubicBezTo>
                  <a:cubicBezTo>
                    <a:pt x="40" y="125"/>
                    <a:pt x="35" y="120"/>
                    <a:pt x="30" y="117"/>
                  </a:cubicBezTo>
                  <a:cubicBezTo>
                    <a:pt x="30" y="115"/>
                    <a:pt x="30" y="114"/>
                    <a:pt x="31" y="112"/>
                  </a:cubicBezTo>
                  <a:cubicBezTo>
                    <a:pt x="39" y="113"/>
                    <a:pt x="46" y="113"/>
                    <a:pt x="54" y="114"/>
                  </a:cubicBezTo>
                  <a:cubicBezTo>
                    <a:pt x="62" y="115"/>
                    <a:pt x="64" y="113"/>
                    <a:pt x="61" y="105"/>
                  </a:cubicBezTo>
                  <a:cubicBezTo>
                    <a:pt x="59" y="99"/>
                    <a:pt x="56" y="93"/>
                    <a:pt x="55" y="87"/>
                  </a:cubicBezTo>
                  <a:cubicBezTo>
                    <a:pt x="50" y="67"/>
                    <a:pt x="35" y="60"/>
                    <a:pt x="16" y="58"/>
                  </a:cubicBezTo>
                  <a:cubicBezTo>
                    <a:pt x="9" y="58"/>
                    <a:pt x="3" y="58"/>
                    <a:pt x="2" y="50"/>
                  </a:cubicBezTo>
                  <a:cubicBezTo>
                    <a:pt x="0" y="43"/>
                    <a:pt x="5" y="40"/>
                    <a:pt x="10" y="36"/>
                  </a:cubicBezTo>
                  <a:cubicBezTo>
                    <a:pt x="21" y="28"/>
                    <a:pt x="33" y="26"/>
                    <a:pt x="46" y="35"/>
                  </a:cubicBezTo>
                  <a:cubicBezTo>
                    <a:pt x="49" y="28"/>
                    <a:pt x="50" y="22"/>
                    <a:pt x="53" y="16"/>
                  </a:cubicBezTo>
                  <a:cubicBezTo>
                    <a:pt x="57" y="10"/>
                    <a:pt x="62" y="5"/>
                    <a:pt x="67" y="0"/>
                  </a:cubicBezTo>
                  <a:cubicBezTo>
                    <a:pt x="71" y="6"/>
                    <a:pt x="76" y="11"/>
                    <a:pt x="79" y="17"/>
                  </a:cubicBezTo>
                  <a:cubicBezTo>
                    <a:pt x="83" y="26"/>
                    <a:pt x="85" y="36"/>
                    <a:pt x="89" y="47"/>
                  </a:cubicBezTo>
                  <a:cubicBezTo>
                    <a:pt x="93" y="40"/>
                    <a:pt x="96" y="34"/>
                    <a:pt x="99" y="29"/>
                  </a:cubicBezTo>
                  <a:cubicBezTo>
                    <a:pt x="100" y="29"/>
                    <a:pt x="101" y="29"/>
                    <a:pt x="102" y="29"/>
                  </a:cubicBezTo>
                  <a:cubicBezTo>
                    <a:pt x="103" y="35"/>
                    <a:pt x="105" y="42"/>
                    <a:pt x="105" y="48"/>
                  </a:cubicBezTo>
                  <a:cubicBezTo>
                    <a:pt x="106" y="60"/>
                    <a:pt x="111" y="69"/>
                    <a:pt x="121" y="76"/>
                  </a:cubicBezTo>
                  <a:cubicBezTo>
                    <a:pt x="136" y="85"/>
                    <a:pt x="151" y="94"/>
                    <a:pt x="165" y="105"/>
                  </a:cubicBezTo>
                  <a:cubicBezTo>
                    <a:pt x="144" y="111"/>
                    <a:pt x="126" y="100"/>
                    <a:pt x="107" y="96"/>
                  </a:cubicBezTo>
                  <a:cubicBezTo>
                    <a:pt x="106" y="105"/>
                    <a:pt x="101" y="108"/>
                    <a:pt x="92" y="106"/>
                  </a:cubicBezTo>
                  <a:close/>
                  <a:moveTo>
                    <a:pt x="64" y="26"/>
                  </a:moveTo>
                  <a:cubicBezTo>
                    <a:pt x="58" y="39"/>
                    <a:pt x="61" y="44"/>
                    <a:pt x="74" y="45"/>
                  </a:cubicBezTo>
                  <a:cubicBezTo>
                    <a:pt x="71" y="39"/>
                    <a:pt x="68" y="33"/>
                    <a:pt x="64" y="2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0" name="Freeform 14"/>
            <p:cNvSpPr>
              <a:spLocks noEditPoints="1"/>
            </p:cNvSpPr>
            <p:nvPr/>
          </p:nvSpPr>
          <p:spPr bwMode="auto">
            <a:xfrm>
              <a:off x="9985250" y="-1718038"/>
              <a:ext cx="396862" cy="368846"/>
            </a:xfrm>
            <a:custGeom>
              <a:avLst/>
              <a:gdLst>
                <a:gd name="T0" fmla="*/ 117 w 147"/>
                <a:gd name="T1" fmla="*/ 11 h 137"/>
                <a:gd name="T2" fmla="*/ 97 w 147"/>
                <a:gd name="T3" fmla="*/ 20 h 137"/>
                <a:gd name="T4" fmla="*/ 123 w 147"/>
                <a:gd name="T5" fmla="*/ 38 h 137"/>
                <a:gd name="T6" fmla="*/ 140 w 147"/>
                <a:gd name="T7" fmla="*/ 54 h 137"/>
                <a:gd name="T8" fmla="*/ 135 w 147"/>
                <a:gd name="T9" fmla="*/ 76 h 137"/>
                <a:gd name="T10" fmla="*/ 108 w 147"/>
                <a:gd name="T11" fmla="*/ 77 h 137"/>
                <a:gd name="T12" fmla="*/ 72 w 147"/>
                <a:gd name="T13" fmla="*/ 52 h 137"/>
                <a:gd name="T14" fmla="*/ 62 w 147"/>
                <a:gd name="T15" fmla="*/ 47 h 137"/>
                <a:gd name="T16" fmla="*/ 60 w 147"/>
                <a:gd name="T17" fmla="*/ 49 h 137"/>
                <a:gd name="T18" fmla="*/ 77 w 147"/>
                <a:gd name="T19" fmla="*/ 64 h 137"/>
                <a:gd name="T20" fmla="*/ 83 w 147"/>
                <a:gd name="T21" fmla="*/ 72 h 137"/>
                <a:gd name="T22" fmla="*/ 77 w 147"/>
                <a:gd name="T23" fmla="*/ 79 h 137"/>
                <a:gd name="T24" fmla="*/ 41 w 147"/>
                <a:gd name="T25" fmla="*/ 84 h 137"/>
                <a:gd name="T26" fmla="*/ 37 w 147"/>
                <a:gd name="T27" fmla="*/ 86 h 137"/>
                <a:gd name="T28" fmla="*/ 34 w 147"/>
                <a:gd name="T29" fmla="*/ 110 h 137"/>
                <a:gd name="T30" fmla="*/ 40 w 147"/>
                <a:gd name="T31" fmla="*/ 111 h 137"/>
                <a:gd name="T32" fmla="*/ 51 w 147"/>
                <a:gd name="T33" fmla="*/ 108 h 137"/>
                <a:gd name="T34" fmla="*/ 36 w 147"/>
                <a:gd name="T35" fmla="*/ 137 h 137"/>
                <a:gd name="T36" fmla="*/ 25 w 147"/>
                <a:gd name="T37" fmla="*/ 131 h 137"/>
                <a:gd name="T38" fmla="*/ 6 w 147"/>
                <a:gd name="T39" fmla="*/ 101 h 137"/>
                <a:gd name="T40" fmla="*/ 11 w 147"/>
                <a:gd name="T41" fmla="*/ 83 h 137"/>
                <a:gd name="T42" fmla="*/ 34 w 147"/>
                <a:gd name="T43" fmla="*/ 72 h 137"/>
                <a:gd name="T44" fmla="*/ 1 w 147"/>
                <a:gd name="T45" fmla="*/ 54 h 137"/>
                <a:gd name="T46" fmla="*/ 31 w 147"/>
                <a:gd name="T47" fmla="*/ 45 h 137"/>
                <a:gd name="T48" fmla="*/ 48 w 147"/>
                <a:gd name="T49" fmla="*/ 41 h 137"/>
                <a:gd name="T50" fmla="*/ 64 w 147"/>
                <a:gd name="T51" fmla="*/ 37 h 137"/>
                <a:gd name="T52" fmla="*/ 73 w 147"/>
                <a:gd name="T53" fmla="*/ 39 h 137"/>
                <a:gd name="T54" fmla="*/ 68 w 147"/>
                <a:gd name="T55" fmla="*/ 29 h 137"/>
                <a:gd name="T56" fmla="*/ 59 w 147"/>
                <a:gd name="T57" fmla="*/ 22 h 137"/>
                <a:gd name="T58" fmla="*/ 66 w 147"/>
                <a:gd name="T59" fmla="*/ 12 h 137"/>
                <a:gd name="T60" fmla="*/ 117 w 147"/>
                <a:gd name="T61" fmla="*/ 11 h 137"/>
                <a:gd name="T62" fmla="*/ 85 w 147"/>
                <a:gd name="T63" fmla="*/ 29 h 137"/>
                <a:gd name="T64" fmla="*/ 82 w 147"/>
                <a:gd name="T65" fmla="*/ 32 h 137"/>
                <a:gd name="T66" fmla="*/ 114 w 147"/>
                <a:gd name="T67" fmla="*/ 63 h 137"/>
                <a:gd name="T68" fmla="*/ 128 w 147"/>
                <a:gd name="T69" fmla="*/ 55 h 137"/>
                <a:gd name="T70" fmla="*/ 85 w 147"/>
                <a:gd name="T71" fmla="*/ 2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37">
                  <a:moveTo>
                    <a:pt x="117" y="11"/>
                  </a:moveTo>
                  <a:cubicBezTo>
                    <a:pt x="111" y="14"/>
                    <a:pt x="105" y="17"/>
                    <a:pt x="97" y="20"/>
                  </a:cubicBezTo>
                  <a:cubicBezTo>
                    <a:pt x="106" y="27"/>
                    <a:pt x="115" y="32"/>
                    <a:pt x="123" y="38"/>
                  </a:cubicBezTo>
                  <a:cubicBezTo>
                    <a:pt x="129" y="43"/>
                    <a:pt x="135" y="48"/>
                    <a:pt x="140" y="54"/>
                  </a:cubicBezTo>
                  <a:cubicBezTo>
                    <a:pt x="147" y="61"/>
                    <a:pt x="145" y="72"/>
                    <a:pt x="135" y="76"/>
                  </a:cubicBezTo>
                  <a:cubicBezTo>
                    <a:pt x="126" y="80"/>
                    <a:pt x="117" y="82"/>
                    <a:pt x="108" y="77"/>
                  </a:cubicBezTo>
                  <a:cubicBezTo>
                    <a:pt x="96" y="69"/>
                    <a:pt x="84" y="60"/>
                    <a:pt x="72" y="52"/>
                  </a:cubicBezTo>
                  <a:cubicBezTo>
                    <a:pt x="69" y="50"/>
                    <a:pt x="65" y="48"/>
                    <a:pt x="62" y="47"/>
                  </a:cubicBezTo>
                  <a:cubicBezTo>
                    <a:pt x="61" y="47"/>
                    <a:pt x="61" y="48"/>
                    <a:pt x="60" y="49"/>
                  </a:cubicBezTo>
                  <a:cubicBezTo>
                    <a:pt x="66" y="54"/>
                    <a:pt x="71" y="59"/>
                    <a:pt x="77" y="64"/>
                  </a:cubicBezTo>
                  <a:cubicBezTo>
                    <a:pt x="79" y="66"/>
                    <a:pt x="82" y="69"/>
                    <a:pt x="83" y="72"/>
                  </a:cubicBezTo>
                  <a:cubicBezTo>
                    <a:pt x="85" y="76"/>
                    <a:pt x="83" y="82"/>
                    <a:pt x="77" y="79"/>
                  </a:cubicBezTo>
                  <a:cubicBezTo>
                    <a:pt x="64" y="71"/>
                    <a:pt x="53" y="79"/>
                    <a:pt x="41" y="84"/>
                  </a:cubicBezTo>
                  <a:cubicBezTo>
                    <a:pt x="40" y="84"/>
                    <a:pt x="39" y="85"/>
                    <a:pt x="37" y="86"/>
                  </a:cubicBezTo>
                  <a:cubicBezTo>
                    <a:pt x="23" y="92"/>
                    <a:pt x="22" y="101"/>
                    <a:pt x="34" y="110"/>
                  </a:cubicBezTo>
                  <a:cubicBezTo>
                    <a:pt x="35" y="111"/>
                    <a:pt x="38" y="111"/>
                    <a:pt x="40" y="111"/>
                  </a:cubicBezTo>
                  <a:cubicBezTo>
                    <a:pt x="43" y="110"/>
                    <a:pt x="46" y="109"/>
                    <a:pt x="51" y="108"/>
                  </a:cubicBezTo>
                  <a:cubicBezTo>
                    <a:pt x="50" y="121"/>
                    <a:pt x="41" y="128"/>
                    <a:pt x="36" y="137"/>
                  </a:cubicBezTo>
                  <a:cubicBezTo>
                    <a:pt x="35" y="137"/>
                    <a:pt x="26" y="134"/>
                    <a:pt x="25" y="131"/>
                  </a:cubicBezTo>
                  <a:cubicBezTo>
                    <a:pt x="22" y="119"/>
                    <a:pt x="15" y="110"/>
                    <a:pt x="6" y="101"/>
                  </a:cubicBezTo>
                  <a:cubicBezTo>
                    <a:pt x="0" y="95"/>
                    <a:pt x="2" y="88"/>
                    <a:pt x="11" y="83"/>
                  </a:cubicBezTo>
                  <a:cubicBezTo>
                    <a:pt x="19" y="79"/>
                    <a:pt x="27" y="75"/>
                    <a:pt x="34" y="72"/>
                  </a:cubicBezTo>
                  <a:cubicBezTo>
                    <a:pt x="24" y="66"/>
                    <a:pt x="13" y="60"/>
                    <a:pt x="1" y="54"/>
                  </a:cubicBezTo>
                  <a:cubicBezTo>
                    <a:pt x="11" y="45"/>
                    <a:pt x="21" y="43"/>
                    <a:pt x="31" y="45"/>
                  </a:cubicBezTo>
                  <a:cubicBezTo>
                    <a:pt x="38" y="46"/>
                    <a:pt x="43" y="45"/>
                    <a:pt x="48" y="41"/>
                  </a:cubicBezTo>
                  <a:cubicBezTo>
                    <a:pt x="52" y="38"/>
                    <a:pt x="59" y="38"/>
                    <a:pt x="64" y="37"/>
                  </a:cubicBezTo>
                  <a:cubicBezTo>
                    <a:pt x="67" y="37"/>
                    <a:pt x="70" y="38"/>
                    <a:pt x="73" y="39"/>
                  </a:cubicBezTo>
                  <a:cubicBezTo>
                    <a:pt x="76" y="33"/>
                    <a:pt x="73" y="31"/>
                    <a:pt x="68" y="29"/>
                  </a:cubicBezTo>
                  <a:cubicBezTo>
                    <a:pt x="64" y="28"/>
                    <a:pt x="59" y="24"/>
                    <a:pt x="59" y="22"/>
                  </a:cubicBezTo>
                  <a:cubicBezTo>
                    <a:pt x="60" y="18"/>
                    <a:pt x="63" y="14"/>
                    <a:pt x="66" y="12"/>
                  </a:cubicBezTo>
                  <a:cubicBezTo>
                    <a:pt x="84" y="0"/>
                    <a:pt x="103" y="0"/>
                    <a:pt x="117" y="11"/>
                  </a:cubicBezTo>
                  <a:close/>
                  <a:moveTo>
                    <a:pt x="85" y="29"/>
                  </a:moveTo>
                  <a:cubicBezTo>
                    <a:pt x="84" y="30"/>
                    <a:pt x="83" y="31"/>
                    <a:pt x="82" y="32"/>
                  </a:cubicBezTo>
                  <a:cubicBezTo>
                    <a:pt x="87" y="48"/>
                    <a:pt x="100" y="57"/>
                    <a:pt x="114" y="63"/>
                  </a:cubicBezTo>
                  <a:cubicBezTo>
                    <a:pt x="122" y="67"/>
                    <a:pt x="125" y="63"/>
                    <a:pt x="128" y="55"/>
                  </a:cubicBezTo>
                  <a:cubicBezTo>
                    <a:pt x="113" y="46"/>
                    <a:pt x="99" y="38"/>
                    <a:pt x="85" y="29"/>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1" name="Freeform 15"/>
            <p:cNvSpPr>
              <a:spLocks noEditPoints="1"/>
            </p:cNvSpPr>
            <p:nvPr/>
          </p:nvSpPr>
          <p:spPr bwMode="auto">
            <a:xfrm>
              <a:off x="8421146" y="-2915624"/>
              <a:ext cx="205435" cy="469230"/>
            </a:xfrm>
            <a:custGeom>
              <a:avLst/>
              <a:gdLst>
                <a:gd name="T0" fmla="*/ 37 w 76"/>
                <a:gd name="T1" fmla="*/ 173 h 174"/>
                <a:gd name="T2" fmla="*/ 33 w 76"/>
                <a:gd name="T3" fmla="*/ 91 h 174"/>
                <a:gd name="T4" fmla="*/ 3 w 76"/>
                <a:gd name="T5" fmla="*/ 104 h 174"/>
                <a:gd name="T6" fmla="*/ 8 w 76"/>
                <a:gd name="T7" fmla="*/ 74 h 174"/>
                <a:gd name="T8" fmla="*/ 13 w 76"/>
                <a:gd name="T9" fmla="*/ 50 h 174"/>
                <a:gd name="T10" fmla="*/ 13 w 76"/>
                <a:gd name="T11" fmla="*/ 40 h 174"/>
                <a:gd name="T12" fmla="*/ 14 w 76"/>
                <a:gd name="T13" fmla="*/ 17 h 174"/>
                <a:gd name="T14" fmla="*/ 13 w 76"/>
                <a:gd name="T15" fmla="*/ 14 h 174"/>
                <a:gd name="T16" fmla="*/ 15 w 76"/>
                <a:gd name="T17" fmla="*/ 13 h 174"/>
                <a:gd name="T18" fmla="*/ 41 w 76"/>
                <a:gd name="T19" fmla="*/ 2 h 174"/>
                <a:gd name="T20" fmla="*/ 51 w 76"/>
                <a:gd name="T21" fmla="*/ 2 h 174"/>
                <a:gd name="T22" fmla="*/ 62 w 76"/>
                <a:gd name="T23" fmla="*/ 28 h 174"/>
                <a:gd name="T24" fmla="*/ 71 w 76"/>
                <a:gd name="T25" fmla="*/ 62 h 174"/>
                <a:gd name="T26" fmla="*/ 68 w 76"/>
                <a:gd name="T27" fmla="*/ 76 h 174"/>
                <a:gd name="T28" fmla="*/ 57 w 76"/>
                <a:gd name="T29" fmla="*/ 99 h 174"/>
                <a:gd name="T30" fmla="*/ 45 w 76"/>
                <a:gd name="T31" fmla="*/ 164 h 174"/>
                <a:gd name="T32" fmla="*/ 40 w 76"/>
                <a:gd name="T33" fmla="*/ 174 h 174"/>
                <a:gd name="T34" fmla="*/ 37 w 76"/>
                <a:gd name="T35" fmla="*/ 173 h 174"/>
                <a:gd name="T36" fmla="*/ 33 w 76"/>
                <a:gd name="T37" fmla="*/ 33 h 174"/>
                <a:gd name="T38" fmla="*/ 29 w 76"/>
                <a:gd name="T39" fmla="*/ 33 h 174"/>
                <a:gd name="T40" fmla="*/ 30 w 76"/>
                <a:gd name="T41" fmla="*/ 44 h 174"/>
                <a:gd name="T42" fmla="*/ 27 w 76"/>
                <a:gd name="T43" fmla="*/ 67 h 174"/>
                <a:gd name="T44" fmla="*/ 22 w 76"/>
                <a:gd name="T45" fmla="*/ 75 h 174"/>
                <a:gd name="T46" fmla="*/ 24 w 76"/>
                <a:gd name="T47" fmla="*/ 77 h 174"/>
                <a:gd name="T48" fmla="*/ 33 w 76"/>
                <a:gd name="T49" fmla="*/ 67 h 174"/>
                <a:gd name="T50" fmla="*/ 33 w 76"/>
                <a:gd name="T51" fmla="*/ 3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174">
                  <a:moveTo>
                    <a:pt x="37" y="173"/>
                  </a:moveTo>
                  <a:cubicBezTo>
                    <a:pt x="36" y="146"/>
                    <a:pt x="35" y="119"/>
                    <a:pt x="33" y="91"/>
                  </a:cubicBezTo>
                  <a:cubicBezTo>
                    <a:pt x="23" y="95"/>
                    <a:pt x="14" y="99"/>
                    <a:pt x="3" y="104"/>
                  </a:cubicBezTo>
                  <a:cubicBezTo>
                    <a:pt x="1" y="93"/>
                    <a:pt x="0" y="82"/>
                    <a:pt x="8" y="74"/>
                  </a:cubicBezTo>
                  <a:cubicBezTo>
                    <a:pt x="15" y="67"/>
                    <a:pt x="17" y="59"/>
                    <a:pt x="13" y="50"/>
                  </a:cubicBezTo>
                  <a:cubicBezTo>
                    <a:pt x="12" y="47"/>
                    <a:pt x="12" y="42"/>
                    <a:pt x="13" y="40"/>
                  </a:cubicBezTo>
                  <a:cubicBezTo>
                    <a:pt x="21" y="32"/>
                    <a:pt x="18" y="25"/>
                    <a:pt x="14" y="17"/>
                  </a:cubicBezTo>
                  <a:cubicBezTo>
                    <a:pt x="14" y="16"/>
                    <a:pt x="13" y="15"/>
                    <a:pt x="13" y="14"/>
                  </a:cubicBezTo>
                  <a:cubicBezTo>
                    <a:pt x="14" y="13"/>
                    <a:pt x="14" y="13"/>
                    <a:pt x="15" y="13"/>
                  </a:cubicBezTo>
                  <a:cubicBezTo>
                    <a:pt x="26" y="16"/>
                    <a:pt x="35" y="14"/>
                    <a:pt x="41" y="2"/>
                  </a:cubicBezTo>
                  <a:cubicBezTo>
                    <a:pt x="42" y="0"/>
                    <a:pt x="49" y="0"/>
                    <a:pt x="51" y="2"/>
                  </a:cubicBezTo>
                  <a:cubicBezTo>
                    <a:pt x="61" y="8"/>
                    <a:pt x="63" y="17"/>
                    <a:pt x="62" y="28"/>
                  </a:cubicBezTo>
                  <a:cubicBezTo>
                    <a:pt x="61" y="41"/>
                    <a:pt x="61" y="52"/>
                    <a:pt x="71" y="62"/>
                  </a:cubicBezTo>
                  <a:cubicBezTo>
                    <a:pt x="76" y="67"/>
                    <a:pt x="74" y="73"/>
                    <a:pt x="68" y="76"/>
                  </a:cubicBezTo>
                  <a:cubicBezTo>
                    <a:pt x="59" y="81"/>
                    <a:pt x="58" y="89"/>
                    <a:pt x="57" y="99"/>
                  </a:cubicBezTo>
                  <a:cubicBezTo>
                    <a:pt x="54" y="121"/>
                    <a:pt x="50" y="143"/>
                    <a:pt x="45" y="164"/>
                  </a:cubicBezTo>
                  <a:cubicBezTo>
                    <a:pt x="45" y="168"/>
                    <a:pt x="42" y="171"/>
                    <a:pt x="40" y="174"/>
                  </a:cubicBezTo>
                  <a:cubicBezTo>
                    <a:pt x="39" y="174"/>
                    <a:pt x="38" y="173"/>
                    <a:pt x="37" y="173"/>
                  </a:cubicBezTo>
                  <a:close/>
                  <a:moveTo>
                    <a:pt x="33" y="33"/>
                  </a:moveTo>
                  <a:cubicBezTo>
                    <a:pt x="32" y="33"/>
                    <a:pt x="31" y="33"/>
                    <a:pt x="29" y="33"/>
                  </a:cubicBezTo>
                  <a:cubicBezTo>
                    <a:pt x="30" y="37"/>
                    <a:pt x="29" y="41"/>
                    <a:pt x="30" y="44"/>
                  </a:cubicBezTo>
                  <a:cubicBezTo>
                    <a:pt x="35" y="53"/>
                    <a:pt x="32" y="60"/>
                    <a:pt x="27" y="67"/>
                  </a:cubicBezTo>
                  <a:cubicBezTo>
                    <a:pt x="25" y="70"/>
                    <a:pt x="23" y="72"/>
                    <a:pt x="22" y="75"/>
                  </a:cubicBezTo>
                  <a:cubicBezTo>
                    <a:pt x="23" y="75"/>
                    <a:pt x="23" y="76"/>
                    <a:pt x="24" y="77"/>
                  </a:cubicBezTo>
                  <a:cubicBezTo>
                    <a:pt x="27" y="73"/>
                    <a:pt x="32" y="71"/>
                    <a:pt x="33" y="67"/>
                  </a:cubicBezTo>
                  <a:cubicBezTo>
                    <a:pt x="34" y="56"/>
                    <a:pt x="33" y="45"/>
                    <a:pt x="33" y="3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2" name="Freeform 16"/>
            <p:cNvSpPr>
              <a:spLocks noEditPoints="1"/>
            </p:cNvSpPr>
            <p:nvPr/>
          </p:nvSpPr>
          <p:spPr bwMode="auto">
            <a:xfrm>
              <a:off x="7846863" y="959611"/>
              <a:ext cx="406201" cy="312819"/>
            </a:xfrm>
            <a:custGeom>
              <a:avLst/>
              <a:gdLst>
                <a:gd name="T0" fmla="*/ 17 w 150"/>
                <a:gd name="T1" fmla="*/ 93 h 116"/>
                <a:gd name="T2" fmla="*/ 0 w 150"/>
                <a:gd name="T3" fmla="*/ 88 h 116"/>
                <a:gd name="T4" fmla="*/ 46 w 150"/>
                <a:gd name="T5" fmla="*/ 0 h 116"/>
                <a:gd name="T6" fmla="*/ 50 w 150"/>
                <a:gd name="T7" fmla="*/ 0 h 116"/>
                <a:gd name="T8" fmla="*/ 56 w 150"/>
                <a:gd name="T9" fmla="*/ 38 h 116"/>
                <a:gd name="T10" fmla="*/ 66 w 150"/>
                <a:gd name="T11" fmla="*/ 89 h 116"/>
                <a:gd name="T12" fmla="*/ 73 w 150"/>
                <a:gd name="T13" fmla="*/ 99 h 116"/>
                <a:gd name="T14" fmla="*/ 78 w 150"/>
                <a:gd name="T15" fmla="*/ 89 h 116"/>
                <a:gd name="T16" fmla="*/ 84 w 150"/>
                <a:gd name="T17" fmla="*/ 33 h 116"/>
                <a:gd name="T18" fmla="*/ 81 w 150"/>
                <a:gd name="T19" fmla="*/ 9 h 116"/>
                <a:gd name="T20" fmla="*/ 123 w 150"/>
                <a:gd name="T21" fmla="*/ 19 h 116"/>
                <a:gd name="T22" fmla="*/ 146 w 150"/>
                <a:gd name="T23" fmla="*/ 73 h 116"/>
                <a:gd name="T24" fmla="*/ 90 w 150"/>
                <a:gd name="T25" fmla="*/ 109 h 116"/>
                <a:gd name="T26" fmla="*/ 56 w 150"/>
                <a:gd name="T27" fmla="*/ 102 h 116"/>
                <a:gd name="T28" fmla="*/ 42 w 150"/>
                <a:gd name="T29" fmla="*/ 98 h 116"/>
                <a:gd name="T30" fmla="*/ 48 w 150"/>
                <a:gd name="T31" fmla="*/ 74 h 116"/>
                <a:gd name="T32" fmla="*/ 24 w 150"/>
                <a:gd name="T33" fmla="*/ 64 h 116"/>
                <a:gd name="T34" fmla="*/ 17 w 150"/>
                <a:gd name="T35" fmla="*/ 93 h 116"/>
                <a:gd name="T36" fmla="*/ 134 w 150"/>
                <a:gd name="T37" fmla="*/ 63 h 116"/>
                <a:gd name="T38" fmla="*/ 125 w 150"/>
                <a:gd name="T39" fmla="*/ 36 h 116"/>
                <a:gd name="T40" fmla="*/ 107 w 150"/>
                <a:gd name="T41" fmla="*/ 22 h 116"/>
                <a:gd name="T42" fmla="*/ 99 w 150"/>
                <a:gd name="T43" fmla="*/ 27 h 116"/>
                <a:gd name="T44" fmla="*/ 93 w 150"/>
                <a:gd name="T45" fmla="*/ 96 h 116"/>
                <a:gd name="T46" fmla="*/ 97 w 150"/>
                <a:gd name="T47" fmla="*/ 103 h 116"/>
                <a:gd name="T48" fmla="*/ 121 w 150"/>
                <a:gd name="T49" fmla="*/ 96 h 116"/>
                <a:gd name="T50" fmla="*/ 134 w 150"/>
                <a:gd name="T51" fmla="*/ 63 h 116"/>
                <a:gd name="T52" fmla="*/ 44 w 150"/>
                <a:gd name="T53" fmla="*/ 26 h 116"/>
                <a:gd name="T54" fmla="*/ 42 w 150"/>
                <a:gd name="T55" fmla="*/ 25 h 116"/>
                <a:gd name="T56" fmla="*/ 27 w 150"/>
                <a:gd name="T57" fmla="*/ 51 h 116"/>
                <a:gd name="T58" fmla="*/ 49 w 150"/>
                <a:gd name="T59" fmla="*/ 58 h 116"/>
                <a:gd name="T60" fmla="*/ 44 w 150"/>
                <a:gd name="T61"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0" h="116">
                  <a:moveTo>
                    <a:pt x="17" y="93"/>
                  </a:moveTo>
                  <a:cubicBezTo>
                    <a:pt x="11" y="91"/>
                    <a:pt x="6" y="90"/>
                    <a:pt x="0" y="88"/>
                  </a:cubicBezTo>
                  <a:cubicBezTo>
                    <a:pt x="15" y="58"/>
                    <a:pt x="31" y="29"/>
                    <a:pt x="46" y="0"/>
                  </a:cubicBezTo>
                  <a:cubicBezTo>
                    <a:pt x="47" y="0"/>
                    <a:pt x="48" y="0"/>
                    <a:pt x="50" y="0"/>
                  </a:cubicBezTo>
                  <a:cubicBezTo>
                    <a:pt x="52" y="13"/>
                    <a:pt x="54" y="25"/>
                    <a:pt x="56" y="38"/>
                  </a:cubicBezTo>
                  <a:cubicBezTo>
                    <a:pt x="59" y="55"/>
                    <a:pt x="62" y="72"/>
                    <a:pt x="66" y="89"/>
                  </a:cubicBezTo>
                  <a:cubicBezTo>
                    <a:pt x="67" y="93"/>
                    <a:pt x="70" y="96"/>
                    <a:pt x="73" y="99"/>
                  </a:cubicBezTo>
                  <a:cubicBezTo>
                    <a:pt x="75" y="96"/>
                    <a:pt x="78" y="93"/>
                    <a:pt x="78" y="89"/>
                  </a:cubicBezTo>
                  <a:cubicBezTo>
                    <a:pt x="81" y="70"/>
                    <a:pt x="83" y="52"/>
                    <a:pt x="84" y="33"/>
                  </a:cubicBezTo>
                  <a:cubicBezTo>
                    <a:pt x="85" y="26"/>
                    <a:pt x="83" y="19"/>
                    <a:pt x="81" y="9"/>
                  </a:cubicBezTo>
                  <a:cubicBezTo>
                    <a:pt x="95" y="12"/>
                    <a:pt x="110" y="14"/>
                    <a:pt x="123" y="19"/>
                  </a:cubicBezTo>
                  <a:cubicBezTo>
                    <a:pt x="141" y="27"/>
                    <a:pt x="150" y="51"/>
                    <a:pt x="146" y="73"/>
                  </a:cubicBezTo>
                  <a:cubicBezTo>
                    <a:pt x="140" y="104"/>
                    <a:pt x="121" y="116"/>
                    <a:pt x="90" y="109"/>
                  </a:cubicBezTo>
                  <a:cubicBezTo>
                    <a:pt x="79" y="107"/>
                    <a:pt x="67" y="105"/>
                    <a:pt x="56" y="102"/>
                  </a:cubicBezTo>
                  <a:cubicBezTo>
                    <a:pt x="51" y="101"/>
                    <a:pt x="47" y="100"/>
                    <a:pt x="42" y="98"/>
                  </a:cubicBezTo>
                  <a:cubicBezTo>
                    <a:pt x="50" y="91"/>
                    <a:pt x="54" y="79"/>
                    <a:pt x="48" y="74"/>
                  </a:cubicBezTo>
                  <a:cubicBezTo>
                    <a:pt x="42" y="68"/>
                    <a:pt x="32" y="65"/>
                    <a:pt x="24" y="64"/>
                  </a:cubicBezTo>
                  <a:cubicBezTo>
                    <a:pt x="18" y="64"/>
                    <a:pt x="15" y="79"/>
                    <a:pt x="17" y="93"/>
                  </a:cubicBezTo>
                  <a:close/>
                  <a:moveTo>
                    <a:pt x="134" y="63"/>
                  </a:moveTo>
                  <a:cubicBezTo>
                    <a:pt x="131" y="53"/>
                    <a:pt x="130" y="43"/>
                    <a:pt x="125" y="36"/>
                  </a:cubicBezTo>
                  <a:cubicBezTo>
                    <a:pt x="121" y="30"/>
                    <a:pt x="113" y="26"/>
                    <a:pt x="107" y="22"/>
                  </a:cubicBezTo>
                  <a:cubicBezTo>
                    <a:pt x="105" y="21"/>
                    <a:pt x="99" y="25"/>
                    <a:pt x="99" y="27"/>
                  </a:cubicBezTo>
                  <a:cubicBezTo>
                    <a:pt x="97" y="50"/>
                    <a:pt x="95" y="73"/>
                    <a:pt x="93" y="96"/>
                  </a:cubicBezTo>
                  <a:cubicBezTo>
                    <a:pt x="93" y="98"/>
                    <a:pt x="95" y="102"/>
                    <a:pt x="97" y="103"/>
                  </a:cubicBezTo>
                  <a:cubicBezTo>
                    <a:pt x="104" y="107"/>
                    <a:pt x="118" y="104"/>
                    <a:pt x="121" y="96"/>
                  </a:cubicBezTo>
                  <a:cubicBezTo>
                    <a:pt x="126" y="85"/>
                    <a:pt x="130" y="74"/>
                    <a:pt x="134" y="63"/>
                  </a:cubicBezTo>
                  <a:close/>
                  <a:moveTo>
                    <a:pt x="44" y="26"/>
                  </a:moveTo>
                  <a:cubicBezTo>
                    <a:pt x="43" y="25"/>
                    <a:pt x="43" y="25"/>
                    <a:pt x="42" y="25"/>
                  </a:cubicBezTo>
                  <a:cubicBezTo>
                    <a:pt x="37" y="34"/>
                    <a:pt x="32" y="42"/>
                    <a:pt x="27" y="51"/>
                  </a:cubicBezTo>
                  <a:cubicBezTo>
                    <a:pt x="34" y="54"/>
                    <a:pt x="41" y="56"/>
                    <a:pt x="49" y="58"/>
                  </a:cubicBezTo>
                  <a:cubicBezTo>
                    <a:pt x="47" y="46"/>
                    <a:pt x="45" y="36"/>
                    <a:pt x="44" y="2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3" name="Freeform 17"/>
            <p:cNvSpPr/>
            <p:nvPr/>
          </p:nvSpPr>
          <p:spPr bwMode="auto">
            <a:xfrm>
              <a:off x="6964430" y="436688"/>
              <a:ext cx="333830" cy="415538"/>
            </a:xfrm>
            <a:custGeom>
              <a:avLst/>
              <a:gdLst>
                <a:gd name="T0" fmla="*/ 53 w 123"/>
                <a:gd name="T1" fmla="*/ 111 h 154"/>
                <a:gd name="T2" fmla="*/ 44 w 123"/>
                <a:gd name="T3" fmla="*/ 122 h 154"/>
                <a:gd name="T4" fmla="*/ 0 w 123"/>
                <a:gd name="T5" fmla="*/ 80 h 154"/>
                <a:gd name="T6" fmla="*/ 12 w 123"/>
                <a:gd name="T7" fmla="*/ 64 h 154"/>
                <a:gd name="T8" fmla="*/ 43 w 123"/>
                <a:gd name="T9" fmla="*/ 0 h 154"/>
                <a:gd name="T10" fmla="*/ 81 w 123"/>
                <a:gd name="T11" fmla="*/ 38 h 154"/>
                <a:gd name="T12" fmla="*/ 75 w 123"/>
                <a:gd name="T13" fmla="*/ 57 h 154"/>
                <a:gd name="T14" fmla="*/ 51 w 123"/>
                <a:gd name="T15" fmla="*/ 19 h 154"/>
                <a:gd name="T16" fmla="*/ 42 w 123"/>
                <a:gd name="T17" fmla="*/ 49 h 154"/>
                <a:gd name="T18" fmla="*/ 66 w 123"/>
                <a:gd name="T19" fmla="*/ 60 h 154"/>
                <a:gd name="T20" fmla="*/ 67 w 123"/>
                <a:gd name="T21" fmla="*/ 62 h 154"/>
                <a:gd name="T22" fmla="*/ 53 w 123"/>
                <a:gd name="T23" fmla="*/ 88 h 154"/>
                <a:gd name="T24" fmla="*/ 49 w 123"/>
                <a:gd name="T25" fmla="*/ 87 h 154"/>
                <a:gd name="T26" fmla="*/ 34 w 123"/>
                <a:gd name="T27" fmla="*/ 56 h 154"/>
                <a:gd name="T28" fmla="*/ 23 w 123"/>
                <a:gd name="T29" fmla="*/ 88 h 154"/>
                <a:gd name="T30" fmla="*/ 61 w 123"/>
                <a:gd name="T31" fmla="*/ 100 h 154"/>
                <a:gd name="T32" fmla="*/ 68 w 123"/>
                <a:gd name="T33" fmla="*/ 131 h 154"/>
                <a:gd name="T34" fmla="*/ 81 w 123"/>
                <a:gd name="T35" fmla="*/ 140 h 154"/>
                <a:gd name="T36" fmla="*/ 88 w 123"/>
                <a:gd name="T37" fmla="*/ 125 h 154"/>
                <a:gd name="T38" fmla="*/ 78 w 123"/>
                <a:gd name="T39" fmla="*/ 85 h 154"/>
                <a:gd name="T40" fmla="*/ 77 w 123"/>
                <a:gd name="T41" fmla="*/ 67 h 154"/>
                <a:gd name="T42" fmla="*/ 88 w 123"/>
                <a:gd name="T43" fmla="*/ 53 h 154"/>
                <a:gd name="T44" fmla="*/ 106 w 123"/>
                <a:gd name="T45" fmla="*/ 57 h 154"/>
                <a:gd name="T46" fmla="*/ 123 w 123"/>
                <a:gd name="T47" fmla="*/ 74 h 154"/>
                <a:gd name="T48" fmla="*/ 114 w 123"/>
                <a:gd name="T49" fmla="*/ 98 h 154"/>
                <a:gd name="T50" fmla="*/ 110 w 123"/>
                <a:gd name="T51" fmla="*/ 97 h 154"/>
                <a:gd name="T52" fmla="*/ 110 w 123"/>
                <a:gd name="T53" fmla="*/ 90 h 154"/>
                <a:gd name="T54" fmla="*/ 109 w 123"/>
                <a:gd name="T55" fmla="*/ 76 h 154"/>
                <a:gd name="T56" fmla="*/ 96 w 123"/>
                <a:gd name="T57" fmla="*/ 63 h 154"/>
                <a:gd name="T58" fmla="*/ 92 w 123"/>
                <a:gd name="T59" fmla="*/ 79 h 154"/>
                <a:gd name="T60" fmla="*/ 100 w 123"/>
                <a:gd name="T61" fmla="*/ 113 h 154"/>
                <a:gd name="T62" fmla="*/ 103 w 123"/>
                <a:gd name="T63" fmla="*/ 130 h 154"/>
                <a:gd name="T64" fmla="*/ 87 w 123"/>
                <a:gd name="T65" fmla="*/ 151 h 154"/>
                <a:gd name="T66" fmla="*/ 65 w 123"/>
                <a:gd name="T67" fmla="*/ 141 h 154"/>
                <a:gd name="T68" fmla="*/ 52 w 123"/>
                <a:gd name="T69" fmla="*/ 130 h 154"/>
                <a:gd name="T70" fmla="*/ 50 w 123"/>
                <a:gd name="T71" fmla="*/ 132 h 154"/>
                <a:gd name="T72" fmla="*/ 55 w 123"/>
                <a:gd name="T73" fmla="*/ 113 h 154"/>
                <a:gd name="T74" fmla="*/ 53 w 123"/>
                <a:gd name="T75" fmla="*/ 1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54">
                  <a:moveTo>
                    <a:pt x="53" y="111"/>
                  </a:moveTo>
                  <a:cubicBezTo>
                    <a:pt x="50" y="115"/>
                    <a:pt x="48" y="118"/>
                    <a:pt x="44" y="122"/>
                  </a:cubicBezTo>
                  <a:cubicBezTo>
                    <a:pt x="29" y="107"/>
                    <a:pt x="14" y="93"/>
                    <a:pt x="0" y="80"/>
                  </a:cubicBezTo>
                  <a:cubicBezTo>
                    <a:pt x="5" y="74"/>
                    <a:pt x="10" y="69"/>
                    <a:pt x="12" y="64"/>
                  </a:cubicBezTo>
                  <a:cubicBezTo>
                    <a:pt x="23" y="43"/>
                    <a:pt x="32" y="23"/>
                    <a:pt x="43" y="0"/>
                  </a:cubicBezTo>
                  <a:cubicBezTo>
                    <a:pt x="56" y="14"/>
                    <a:pt x="70" y="25"/>
                    <a:pt x="81" y="38"/>
                  </a:cubicBezTo>
                  <a:cubicBezTo>
                    <a:pt x="87" y="45"/>
                    <a:pt x="81" y="51"/>
                    <a:pt x="75" y="57"/>
                  </a:cubicBezTo>
                  <a:cubicBezTo>
                    <a:pt x="76" y="38"/>
                    <a:pt x="64" y="30"/>
                    <a:pt x="51" y="19"/>
                  </a:cubicBezTo>
                  <a:cubicBezTo>
                    <a:pt x="47" y="30"/>
                    <a:pt x="40" y="40"/>
                    <a:pt x="42" y="49"/>
                  </a:cubicBezTo>
                  <a:cubicBezTo>
                    <a:pt x="43" y="57"/>
                    <a:pt x="53" y="65"/>
                    <a:pt x="66" y="60"/>
                  </a:cubicBezTo>
                  <a:cubicBezTo>
                    <a:pt x="67" y="61"/>
                    <a:pt x="67" y="62"/>
                    <a:pt x="67" y="62"/>
                  </a:cubicBezTo>
                  <a:cubicBezTo>
                    <a:pt x="63" y="71"/>
                    <a:pt x="58" y="79"/>
                    <a:pt x="53" y="88"/>
                  </a:cubicBezTo>
                  <a:cubicBezTo>
                    <a:pt x="52" y="88"/>
                    <a:pt x="51" y="87"/>
                    <a:pt x="49" y="87"/>
                  </a:cubicBezTo>
                  <a:cubicBezTo>
                    <a:pt x="55" y="71"/>
                    <a:pt x="45" y="64"/>
                    <a:pt x="34" y="56"/>
                  </a:cubicBezTo>
                  <a:cubicBezTo>
                    <a:pt x="29" y="67"/>
                    <a:pt x="17" y="76"/>
                    <a:pt x="23" y="88"/>
                  </a:cubicBezTo>
                  <a:cubicBezTo>
                    <a:pt x="30" y="104"/>
                    <a:pt x="44" y="112"/>
                    <a:pt x="61" y="100"/>
                  </a:cubicBezTo>
                  <a:cubicBezTo>
                    <a:pt x="63" y="111"/>
                    <a:pt x="65" y="121"/>
                    <a:pt x="68" y="131"/>
                  </a:cubicBezTo>
                  <a:cubicBezTo>
                    <a:pt x="69" y="137"/>
                    <a:pt x="73" y="143"/>
                    <a:pt x="81" y="140"/>
                  </a:cubicBezTo>
                  <a:cubicBezTo>
                    <a:pt x="88" y="138"/>
                    <a:pt x="89" y="131"/>
                    <a:pt x="88" y="125"/>
                  </a:cubicBezTo>
                  <a:cubicBezTo>
                    <a:pt x="85" y="112"/>
                    <a:pt x="81" y="99"/>
                    <a:pt x="78" y="85"/>
                  </a:cubicBezTo>
                  <a:cubicBezTo>
                    <a:pt x="77" y="79"/>
                    <a:pt x="76" y="73"/>
                    <a:pt x="77" y="67"/>
                  </a:cubicBezTo>
                  <a:cubicBezTo>
                    <a:pt x="79" y="62"/>
                    <a:pt x="83" y="56"/>
                    <a:pt x="88" y="53"/>
                  </a:cubicBezTo>
                  <a:cubicBezTo>
                    <a:pt x="94" y="50"/>
                    <a:pt x="101" y="52"/>
                    <a:pt x="106" y="57"/>
                  </a:cubicBezTo>
                  <a:cubicBezTo>
                    <a:pt x="111" y="62"/>
                    <a:pt x="116" y="67"/>
                    <a:pt x="123" y="74"/>
                  </a:cubicBezTo>
                  <a:cubicBezTo>
                    <a:pt x="120" y="80"/>
                    <a:pt x="117" y="89"/>
                    <a:pt x="114" y="98"/>
                  </a:cubicBezTo>
                  <a:cubicBezTo>
                    <a:pt x="113" y="98"/>
                    <a:pt x="111" y="98"/>
                    <a:pt x="110" y="97"/>
                  </a:cubicBezTo>
                  <a:cubicBezTo>
                    <a:pt x="110" y="95"/>
                    <a:pt x="110" y="92"/>
                    <a:pt x="110" y="90"/>
                  </a:cubicBezTo>
                  <a:cubicBezTo>
                    <a:pt x="110" y="85"/>
                    <a:pt x="110" y="81"/>
                    <a:pt x="109" y="76"/>
                  </a:cubicBezTo>
                  <a:cubicBezTo>
                    <a:pt x="108" y="68"/>
                    <a:pt x="100" y="61"/>
                    <a:pt x="96" y="63"/>
                  </a:cubicBezTo>
                  <a:cubicBezTo>
                    <a:pt x="88" y="66"/>
                    <a:pt x="90" y="73"/>
                    <a:pt x="92" y="79"/>
                  </a:cubicBezTo>
                  <a:cubicBezTo>
                    <a:pt x="94" y="90"/>
                    <a:pt x="98" y="101"/>
                    <a:pt x="100" y="113"/>
                  </a:cubicBezTo>
                  <a:cubicBezTo>
                    <a:pt x="102" y="118"/>
                    <a:pt x="103" y="125"/>
                    <a:pt x="103" y="130"/>
                  </a:cubicBezTo>
                  <a:cubicBezTo>
                    <a:pt x="102" y="140"/>
                    <a:pt x="97" y="148"/>
                    <a:pt x="87" y="151"/>
                  </a:cubicBezTo>
                  <a:cubicBezTo>
                    <a:pt x="77" y="154"/>
                    <a:pt x="71" y="148"/>
                    <a:pt x="65" y="141"/>
                  </a:cubicBezTo>
                  <a:cubicBezTo>
                    <a:pt x="61" y="137"/>
                    <a:pt x="56" y="134"/>
                    <a:pt x="52" y="130"/>
                  </a:cubicBezTo>
                  <a:cubicBezTo>
                    <a:pt x="51" y="131"/>
                    <a:pt x="51" y="131"/>
                    <a:pt x="50" y="132"/>
                  </a:cubicBezTo>
                  <a:cubicBezTo>
                    <a:pt x="51" y="125"/>
                    <a:pt x="53" y="119"/>
                    <a:pt x="55" y="113"/>
                  </a:cubicBezTo>
                  <a:cubicBezTo>
                    <a:pt x="54" y="112"/>
                    <a:pt x="53" y="112"/>
                    <a:pt x="53" y="11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4" name="Freeform 18"/>
            <p:cNvSpPr/>
            <p:nvPr/>
          </p:nvSpPr>
          <p:spPr bwMode="auto">
            <a:xfrm>
              <a:off x="10083298" y="-219302"/>
              <a:ext cx="308152" cy="462228"/>
            </a:xfrm>
            <a:custGeom>
              <a:avLst/>
              <a:gdLst>
                <a:gd name="T0" fmla="*/ 53 w 114"/>
                <a:gd name="T1" fmla="*/ 0 h 171"/>
                <a:gd name="T2" fmla="*/ 73 w 114"/>
                <a:gd name="T3" fmla="*/ 13 h 171"/>
                <a:gd name="T4" fmla="*/ 72 w 114"/>
                <a:gd name="T5" fmla="*/ 15 h 171"/>
                <a:gd name="T6" fmla="*/ 63 w 114"/>
                <a:gd name="T7" fmla="*/ 17 h 171"/>
                <a:gd name="T8" fmla="*/ 46 w 114"/>
                <a:gd name="T9" fmla="*/ 38 h 171"/>
                <a:gd name="T10" fmla="*/ 58 w 114"/>
                <a:gd name="T11" fmla="*/ 45 h 171"/>
                <a:gd name="T12" fmla="*/ 78 w 114"/>
                <a:gd name="T13" fmla="*/ 33 h 171"/>
                <a:gd name="T14" fmla="*/ 111 w 114"/>
                <a:gd name="T15" fmla="*/ 48 h 171"/>
                <a:gd name="T16" fmla="*/ 95 w 114"/>
                <a:gd name="T17" fmla="*/ 93 h 171"/>
                <a:gd name="T18" fmla="*/ 88 w 114"/>
                <a:gd name="T19" fmla="*/ 95 h 171"/>
                <a:gd name="T20" fmla="*/ 85 w 114"/>
                <a:gd name="T21" fmla="*/ 124 h 171"/>
                <a:gd name="T22" fmla="*/ 66 w 114"/>
                <a:gd name="T23" fmla="*/ 159 h 171"/>
                <a:gd name="T24" fmla="*/ 59 w 114"/>
                <a:gd name="T25" fmla="*/ 171 h 171"/>
                <a:gd name="T26" fmla="*/ 42 w 114"/>
                <a:gd name="T27" fmla="*/ 142 h 171"/>
                <a:gd name="T28" fmla="*/ 20 w 114"/>
                <a:gd name="T29" fmla="*/ 120 h 171"/>
                <a:gd name="T30" fmla="*/ 0 w 114"/>
                <a:gd name="T31" fmla="*/ 115 h 171"/>
                <a:gd name="T32" fmla="*/ 33 w 114"/>
                <a:gd name="T33" fmla="*/ 52 h 171"/>
                <a:gd name="T34" fmla="*/ 47 w 114"/>
                <a:gd name="T35" fmla="*/ 68 h 171"/>
                <a:gd name="T36" fmla="*/ 29 w 114"/>
                <a:gd name="T37" fmla="*/ 75 h 171"/>
                <a:gd name="T38" fmla="*/ 20 w 114"/>
                <a:gd name="T39" fmla="*/ 93 h 171"/>
                <a:gd name="T40" fmla="*/ 35 w 114"/>
                <a:gd name="T41" fmla="*/ 115 h 171"/>
                <a:gd name="T42" fmla="*/ 39 w 114"/>
                <a:gd name="T43" fmla="*/ 115 h 171"/>
                <a:gd name="T44" fmla="*/ 52 w 114"/>
                <a:gd name="T45" fmla="*/ 82 h 171"/>
                <a:gd name="T46" fmla="*/ 65 w 114"/>
                <a:gd name="T47" fmla="*/ 96 h 171"/>
                <a:gd name="T48" fmla="*/ 47 w 114"/>
                <a:gd name="T49" fmla="*/ 115 h 171"/>
                <a:gd name="T50" fmla="*/ 50 w 114"/>
                <a:gd name="T51" fmla="*/ 124 h 171"/>
                <a:gd name="T52" fmla="*/ 65 w 114"/>
                <a:gd name="T53" fmla="*/ 141 h 171"/>
                <a:gd name="T54" fmla="*/ 75 w 114"/>
                <a:gd name="T55" fmla="*/ 83 h 171"/>
                <a:gd name="T56" fmla="*/ 85 w 114"/>
                <a:gd name="T57" fmla="*/ 81 h 171"/>
                <a:gd name="T58" fmla="*/ 102 w 114"/>
                <a:gd name="T59" fmla="*/ 66 h 171"/>
                <a:gd name="T60" fmla="*/ 97 w 114"/>
                <a:gd name="T61" fmla="*/ 48 h 171"/>
                <a:gd name="T62" fmla="*/ 82 w 114"/>
                <a:gd name="T63" fmla="*/ 51 h 171"/>
                <a:gd name="T64" fmla="*/ 72 w 114"/>
                <a:gd name="T65" fmla="*/ 58 h 171"/>
                <a:gd name="T66" fmla="*/ 47 w 114"/>
                <a:gd name="T67" fmla="*/ 61 h 171"/>
                <a:gd name="T68" fmla="*/ 38 w 114"/>
                <a:gd name="T69" fmla="*/ 33 h 171"/>
                <a:gd name="T70" fmla="*/ 53 w 114"/>
                <a:gd name="T7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 h="171">
                  <a:moveTo>
                    <a:pt x="53" y="0"/>
                  </a:moveTo>
                  <a:cubicBezTo>
                    <a:pt x="60" y="5"/>
                    <a:pt x="66" y="9"/>
                    <a:pt x="73" y="13"/>
                  </a:cubicBezTo>
                  <a:cubicBezTo>
                    <a:pt x="73" y="13"/>
                    <a:pt x="72" y="14"/>
                    <a:pt x="72" y="15"/>
                  </a:cubicBezTo>
                  <a:cubicBezTo>
                    <a:pt x="69" y="16"/>
                    <a:pt x="66" y="17"/>
                    <a:pt x="63" y="17"/>
                  </a:cubicBezTo>
                  <a:cubicBezTo>
                    <a:pt x="51" y="18"/>
                    <a:pt x="45" y="26"/>
                    <a:pt x="46" y="38"/>
                  </a:cubicBezTo>
                  <a:cubicBezTo>
                    <a:pt x="47" y="46"/>
                    <a:pt x="51" y="49"/>
                    <a:pt x="58" y="45"/>
                  </a:cubicBezTo>
                  <a:cubicBezTo>
                    <a:pt x="65" y="42"/>
                    <a:pt x="71" y="37"/>
                    <a:pt x="78" y="33"/>
                  </a:cubicBezTo>
                  <a:cubicBezTo>
                    <a:pt x="94" y="22"/>
                    <a:pt x="109" y="29"/>
                    <a:pt x="111" y="48"/>
                  </a:cubicBezTo>
                  <a:cubicBezTo>
                    <a:pt x="114" y="66"/>
                    <a:pt x="104" y="80"/>
                    <a:pt x="95" y="93"/>
                  </a:cubicBezTo>
                  <a:cubicBezTo>
                    <a:pt x="95" y="95"/>
                    <a:pt x="91" y="95"/>
                    <a:pt x="88" y="95"/>
                  </a:cubicBezTo>
                  <a:cubicBezTo>
                    <a:pt x="93" y="105"/>
                    <a:pt x="91" y="114"/>
                    <a:pt x="85" y="124"/>
                  </a:cubicBezTo>
                  <a:cubicBezTo>
                    <a:pt x="78" y="135"/>
                    <a:pt x="73" y="147"/>
                    <a:pt x="66" y="159"/>
                  </a:cubicBezTo>
                  <a:cubicBezTo>
                    <a:pt x="65" y="162"/>
                    <a:pt x="63" y="165"/>
                    <a:pt x="59" y="171"/>
                  </a:cubicBezTo>
                  <a:cubicBezTo>
                    <a:pt x="59" y="156"/>
                    <a:pt x="50" y="149"/>
                    <a:pt x="42" y="142"/>
                  </a:cubicBezTo>
                  <a:cubicBezTo>
                    <a:pt x="35" y="135"/>
                    <a:pt x="27" y="128"/>
                    <a:pt x="20" y="120"/>
                  </a:cubicBezTo>
                  <a:cubicBezTo>
                    <a:pt x="15" y="115"/>
                    <a:pt x="9" y="111"/>
                    <a:pt x="0" y="115"/>
                  </a:cubicBezTo>
                  <a:cubicBezTo>
                    <a:pt x="11" y="94"/>
                    <a:pt x="22" y="73"/>
                    <a:pt x="33" y="52"/>
                  </a:cubicBezTo>
                  <a:cubicBezTo>
                    <a:pt x="38" y="58"/>
                    <a:pt x="42" y="62"/>
                    <a:pt x="47" y="68"/>
                  </a:cubicBezTo>
                  <a:cubicBezTo>
                    <a:pt x="40" y="68"/>
                    <a:pt x="32" y="66"/>
                    <a:pt x="29" y="75"/>
                  </a:cubicBezTo>
                  <a:cubicBezTo>
                    <a:pt x="26" y="81"/>
                    <a:pt x="19" y="88"/>
                    <a:pt x="20" y="93"/>
                  </a:cubicBezTo>
                  <a:cubicBezTo>
                    <a:pt x="22" y="101"/>
                    <a:pt x="30" y="108"/>
                    <a:pt x="35" y="115"/>
                  </a:cubicBezTo>
                  <a:cubicBezTo>
                    <a:pt x="36" y="115"/>
                    <a:pt x="38" y="115"/>
                    <a:pt x="39" y="115"/>
                  </a:cubicBezTo>
                  <a:cubicBezTo>
                    <a:pt x="43" y="104"/>
                    <a:pt x="48" y="93"/>
                    <a:pt x="52" y="82"/>
                  </a:cubicBezTo>
                  <a:cubicBezTo>
                    <a:pt x="55" y="86"/>
                    <a:pt x="60" y="91"/>
                    <a:pt x="65" y="96"/>
                  </a:cubicBezTo>
                  <a:cubicBezTo>
                    <a:pt x="53" y="98"/>
                    <a:pt x="50" y="107"/>
                    <a:pt x="47" y="115"/>
                  </a:cubicBezTo>
                  <a:cubicBezTo>
                    <a:pt x="46" y="117"/>
                    <a:pt x="48" y="122"/>
                    <a:pt x="50" y="124"/>
                  </a:cubicBezTo>
                  <a:cubicBezTo>
                    <a:pt x="54" y="130"/>
                    <a:pt x="59" y="135"/>
                    <a:pt x="65" y="141"/>
                  </a:cubicBezTo>
                  <a:cubicBezTo>
                    <a:pt x="82" y="124"/>
                    <a:pt x="81" y="104"/>
                    <a:pt x="75" y="83"/>
                  </a:cubicBezTo>
                  <a:cubicBezTo>
                    <a:pt x="79" y="82"/>
                    <a:pt x="82" y="82"/>
                    <a:pt x="85" y="81"/>
                  </a:cubicBezTo>
                  <a:cubicBezTo>
                    <a:pt x="94" y="80"/>
                    <a:pt x="101" y="75"/>
                    <a:pt x="102" y="66"/>
                  </a:cubicBezTo>
                  <a:cubicBezTo>
                    <a:pt x="103" y="60"/>
                    <a:pt x="101" y="53"/>
                    <a:pt x="97" y="48"/>
                  </a:cubicBezTo>
                  <a:cubicBezTo>
                    <a:pt x="96" y="46"/>
                    <a:pt x="87" y="49"/>
                    <a:pt x="82" y="51"/>
                  </a:cubicBezTo>
                  <a:cubicBezTo>
                    <a:pt x="79" y="52"/>
                    <a:pt x="76" y="55"/>
                    <a:pt x="72" y="58"/>
                  </a:cubicBezTo>
                  <a:cubicBezTo>
                    <a:pt x="64" y="64"/>
                    <a:pt x="56" y="67"/>
                    <a:pt x="47" y="61"/>
                  </a:cubicBezTo>
                  <a:cubicBezTo>
                    <a:pt x="39" y="56"/>
                    <a:pt x="34" y="43"/>
                    <a:pt x="38" y="33"/>
                  </a:cubicBezTo>
                  <a:cubicBezTo>
                    <a:pt x="42" y="22"/>
                    <a:pt x="47" y="12"/>
                    <a:pt x="53"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5" name="Freeform 19"/>
            <p:cNvSpPr/>
            <p:nvPr/>
          </p:nvSpPr>
          <p:spPr bwMode="auto">
            <a:xfrm>
              <a:off x="9873193" y="-1886119"/>
              <a:ext cx="403867" cy="214773"/>
            </a:xfrm>
            <a:custGeom>
              <a:avLst/>
              <a:gdLst>
                <a:gd name="T0" fmla="*/ 99 w 149"/>
                <a:gd name="T1" fmla="*/ 44 h 80"/>
                <a:gd name="T2" fmla="*/ 117 w 149"/>
                <a:gd name="T3" fmla="*/ 17 h 80"/>
                <a:gd name="T4" fmla="*/ 125 w 149"/>
                <a:gd name="T5" fmla="*/ 3 h 80"/>
                <a:gd name="T6" fmla="*/ 139 w 149"/>
                <a:gd name="T7" fmla="*/ 10 h 80"/>
                <a:gd name="T8" fmla="*/ 142 w 149"/>
                <a:gd name="T9" fmla="*/ 17 h 80"/>
                <a:gd name="T10" fmla="*/ 133 w 149"/>
                <a:gd name="T11" fmla="*/ 38 h 80"/>
                <a:gd name="T12" fmla="*/ 120 w 149"/>
                <a:gd name="T13" fmla="*/ 49 h 80"/>
                <a:gd name="T14" fmla="*/ 110 w 149"/>
                <a:gd name="T15" fmla="*/ 62 h 80"/>
                <a:gd name="T16" fmla="*/ 90 w 149"/>
                <a:gd name="T17" fmla="*/ 65 h 80"/>
                <a:gd name="T18" fmla="*/ 82 w 149"/>
                <a:gd name="T19" fmla="*/ 51 h 80"/>
                <a:gd name="T20" fmla="*/ 18 w 149"/>
                <a:gd name="T21" fmla="*/ 76 h 80"/>
                <a:gd name="T22" fmla="*/ 1 w 149"/>
                <a:gd name="T23" fmla="*/ 62 h 80"/>
                <a:gd name="T24" fmla="*/ 33 w 149"/>
                <a:gd name="T25" fmla="*/ 29 h 80"/>
                <a:gd name="T26" fmla="*/ 76 w 149"/>
                <a:gd name="T27" fmla="*/ 23 h 80"/>
                <a:gd name="T28" fmla="*/ 96 w 149"/>
                <a:gd name="T29" fmla="*/ 36 h 80"/>
                <a:gd name="T30" fmla="*/ 99 w 149"/>
                <a:gd name="T31" fmla="*/ 4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80">
                  <a:moveTo>
                    <a:pt x="99" y="44"/>
                  </a:moveTo>
                  <a:cubicBezTo>
                    <a:pt x="115" y="37"/>
                    <a:pt x="119" y="31"/>
                    <a:pt x="117" y="17"/>
                  </a:cubicBezTo>
                  <a:cubicBezTo>
                    <a:pt x="116" y="10"/>
                    <a:pt x="118" y="6"/>
                    <a:pt x="125" y="3"/>
                  </a:cubicBezTo>
                  <a:cubicBezTo>
                    <a:pt x="131" y="0"/>
                    <a:pt x="135" y="4"/>
                    <a:pt x="139" y="10"/>
                  </a:cubicBezTo>
                  <a:cubicBezTo>
                    <a:pt x="140" y="12"/>
                    <a:pt x="141" y="15"/>
                    <a:pt x="142" y="17"/>
                  </a:cubicBezTo>
                  <a:cubicBezTo>
                    <a:pt x="149" y="33"/>
                    <a:pt x="149" y="33"/>
                    <a:pt x="133" y="38"/>
                  </a:cubicBezTo>
                  <a:cubicBezTo>
                    <a:pt x="128" y="39"/>
                    <a:pt x="124" y="45"/>
                    <a:pt x="120" y="49"/>
                  </a:cubicBezTo>
                  <a:cubicBezTo>
                    <a:pt x="116" y="53"/>
                    <a:pt x="114" y="59"/>
                    <a:pt x="110" y="62"/>
                  </a:cubicBezTo>
                  <a:cubicBezTo>
                    <a:pt x="104" y="64"/>
                    <a:pt x="96" y="66"/>
                    <a:pt x="90" y="65"/>
                  </a:cubicBezTo>
                  <a:cubicBezTo>
                    <a:pt x="87" y="64"/>
                    <a:pt x="85" y="56"/>
                    <a:pt x="82" y="51"/>
                  </a:cubicBezTo>
                  <a:cubicBezTo>
                    <a:pt x="64" y="65"/>
                    <a:pt x="40" y="69"/>
                    <a:pt x="18" y="76"/>
                  </a:cubicBezTo>
                  <a:cubicBezTo>
                    <a:pt x="5" y="80"/>
                    <a:pt x="0" y="76"/>
                    <a:pt x="1" y="62"/>
                  </a:cubicBezTo>
                  <a:cubicBezTo>
                    <a:pt x="3" y="47"/>
                    <a:pt x="18" y="32"/>
                    <a:pt x="33" y="29"/>
                  </a:cubicBezTo>
                  <a:cubicBezTo>
                    <a:pt x="47" y="27"/>
                    <a:pt x="62" y="25"/>
                    <a:pt x="76" y="23"/>
                  </a:cubicBezTo>
                  <a:cubicBezTo>
                    <a:pt x="90" y="21"/>
                    <a:pt x="92" y="22"/>
                    <a:pt x="96" y="36"/>
                  </a:cubicBezTo>
                  <a:cubicBezTo>
                    <a:pt x="97" y="39"/>
                    <a:pt x="98" y="41"/>
                    <a:pt x="99" y="44"/>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6" name="Freeform 20"/>
            <p:cNvSpPr/>
            <p:nvPr/>
          </p:nvSpPr>
          <p:spPr bwMode="auto">
            <a:xfrm>
              <a:off x="6740316" y="182229"/>
              <a:ext cx="324495" cy="424876"/>
            </a:xfrm>
            <a:custGeom>
              <a:avLst/>
              <a:gdLst>
                <a:gd name="T0" fmla="*/ 52 w 120"/>
                <a:gd name="T1" fmla="*/ 0 h 157"/>
                <a:gd name="T2" fmla="*/ 70 w 120"/>
                <a:gd name="T3" fmla="*/ 24 h 157"/>
                <a:gd name="T4" fmla="*/ 55 w 120"/>
                <a:gd name="T5" fmla="*/ 39 h 157"/>
                <a:gd name="T6" fmla="*/ 28 w 120"/>
                <a:gd name="T7" fmla="*/ 76 h 157"/>
                <a:gd name="T8" fmla="*/ 30 w 120"/>
                <a:gd name="T9" fmla="*/ 98 h 157"/>
                <a:gd name="T10" fmla="*/ 72 w 120"/>
                <a:gd name="T11" fmla="*/ 32 h 157"/>
                <a:gd name="T12" fmla="*/ 85 w 120"/>
                <a:gd name="T13" fmla="*/ 54 h 157"/>
                <a:gd name="T14" fmla="*/ 83 w 120"/>
                <a:gd name="T15" fmla="*/ 112 h 157"/>
                <a:gd name="T16" fmla="*/ 83 w 120"/>
                <a:gd name="T17" fmla="*/ 122 h 157"/>
                <a:gd name="T18" fmla="*/ 107 w 120"/>
                <a:gd name="T19" fmla="*/ 71 h 157"/>
                <a:gd name="T20" fmla="*/ 120 w 120"/>
                <a:gd name="T21" fmla="*/ 89 h 157"/>
                <a:gd name="T22" fmla="*/ 69 w 120"/>
                <a:gd name="T23" fmla="*/ 157 h 157"/>
                <a:gd name="T24" fmla="*/ 66 w 120"/>
                <a:gd name="T25" fmla="*/ 156 h 157"/>
                <a:gd name="T26" fmla="*/ 70 w 120"/>
                <a:gd name="T27" fmla="*/ 66 h 157"/>
                <a:gd name="T28" fmla="*/ 67 w 120"/>
                <a:gd name="T29" fmla="*/ 65 h 157"/>
                <a:gd name="T30" fmla="*/ 42 w 120"/>
                <a:gd name="T31" fmla="*/ 104 h 157"/>
                <a:gd name="T32" fmla="*/ 39 w 120"/>
                <a:gd name="T33" fmla="*/ 122 h 157"/>
                <a:gd name="T34" fmla="*/ 0 w 120"/>
                <a:gd name="T35" fmla="*/ 69 h 157"/>
                <a:gd name="T36" fmla="*/ 22 w 120"/>
                <a:gd name="T37" fmla="*/ 58 h 157"/>
                <a:gd name="T38" fmla="*/ 45 w 120"/>
                <a:gd name="T39" fmla="*/ 27 h 157"/>
                <a:gd name="T40" fmla="*/ 48 w 120"/>
                <a:gd name="T41" fmla="*/ 2 h 157"/>
                <a:gd name="T42" fmla="*/ 52 w 120"/>
                <a:gd name="T4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 h="157">
                  <a:moveTo>
                    <a:pt x="52" y="0"/>
                  </a:moveTo>
                  <a:cubicBezTo>
                    <a:pt x="58" y="9"/>
                    <a:pt x="65" y="17"/>
                    <a:pt x="70" y="24"/>
                  </a:cubicBezTo>
                  <a:cubicBezTo>
                    <a:pt x="65" y="29"/>
                    <a:pt x="59" y="33"/>
                    <a:pt x="55" y="39"/>
                  </a:cubicBezTo>
                  <a:cubicBezTo>
                    <a:pt x="46" y="51"/>
                    <a:pt x="37" y="63"/>
                    <a:pt x="28" y="76"/>
                  </a:cubicBezTo>
                  <a:cubicBezTo>
                    <a:pt x="21" y="85"/>
                    <a:pt x="22" y="89"/>
                    <a:pt x="30" y="98"/>
                  </a:cubicBezTo>
                  <a:cubicBezTo>
                    <a:pt x="44" y="90"/>
                    <a:pt x="71" y="47"/>
                    <a:pt x="72" y="32"/>
                  </a:cubicBezTo>
                  <a:cubicBezTo>
                    <a:pt x="81" y="38"/>
                    <a:pt x="85" y="45"/>
                    <a:pt x="85" y="54"/>
                  </a:cubicBezTo>
                  <a:cubicBezTo>
                    <a:pt x="84" y="73"/>
                    <a:pt x="84" y="93"/>
                    <a:pt x="83" y="112"/>
                  </a:cubicBezTo>
                  <a:cubicBezTo>
                    <a:pt x="83" y="115"/>
                    <a:pt x="83" y="118"/>
                    <a:pt x="83" y="122"/>
                  </a:cubicBezTo>
                  <a:cubicBezTo>
                    <a:pt x="95" y="112"/>
                    <a:pt x="106" y="90"/>
                    <a:pt x="107" y="71"/>
                  </a:cubicBezTo>
                  <a:cubicBezTo>
                    <a:pt x="113" y="79"/>
                    <a:pt x="117" y="85"/>
                    <a:pt x="120" y="89"/>
                  </a:cubicBezTo>
                  <a:cubicBezTo>
                    <a:pt x="103" y="112"/>
                    <a:pt x="86" y="135"/>
                    <a:pt x="69" y="157"/>
                  </a:cubicBezTo>
                  <a:cubicBezTo>
                    <a:pt x="68" y="157"/>
                    <a:pt x="67" y="157"/>
                    <a:pt x="66" y="156"/>
                  </a:cubicBezTo>
                  <a:cubicBezTo>
                    <a:pt x="67" y="126"/>
                    <a:pt x="69" y="96"/>
                    <a:pt x="70" y="66"/>
                  </a:cubicBezTo>
                  <a:cubicBezTo>
                    <a:pt x="69" y="66"/>
                    <a:pt x="68" y="66"/>
                    <a:pt x="67" y="65"/>
                  </a:cubicBezTo>
                  <a:cubicBezTo>
                    <a:pt x="59" y="78"/>
                    <a:pt x="50" y="91"/>
                    <a:pt x="42" y="104"/>
                  </a:cubicBezTo>
                  <a:cubicBezTo>
                    <a:pt x="40" y="108"/>
                    <a:pt x="42" y="115"/>
                    <a:pt x="39" y="122"/>
                  </a:cubicBezTo>
                  <a:cubicBezTo>
                    <a:pt x="27" y="105"/>
                    <a:pt x="14" y="88"/>
                    <a:pt x="0" y="69"/>
                  </a:cubicBezTo>
                  <a:cubicBezTo>
                    <a:pt x="13" y="72"/>
                    <a:pt x="17" y="65"/>
                    <a:pt x="22" y="58"/>
                  </a:cubicBezTo>
                  <a:cubicBezTo>
                    <a:pt x="29" y="47"/>
                    <a:pt x="37" y="37"/>
                    <a:pt x="45" y="27"/>
                  </a:cubicBezTo>
                  <a:cubicBezTo>
                    <a:pt x="51" y="19"/>
                    <a:pt x="56" y="12"/>
                    <a:pt x="48" y="2"/>
                  </a:cubicBezTo>
                  <a:cubicBezTo>
                    <a:pt x="49" y="1"/>
                    <a:pt x="51" y="1"/>
                    <a:pt x="52"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7" name="Freeform 21"/>
            <p:cNvSpPr/>
            <p:nvPr/>
          </p:nvSpPr>
          <p:spPr bwMode="auto">
            <a:xfrm>
              <a:off x="8225049" y="-2924962"/>
              <a:ext cx="198432" cy="371184"/>
            </a:xfrm>
            <a:custGeom>
              <a:avLst/>
              <a:gdLst>
                <a:gd name="T0" fmla="*/ 61 w 73"/>
                <a:gd name="T1" fmla="*/ 76 h 138"/>
                <a:gd name="T2" fmla="*/ 70 w 73"/>
                <a:gd name="T3" fmla="*/ 70 h 138"/>
                <a:gd name="T4" fmla="*/ 72 w 73"/>
                <a:gd name="T5" fmla="*/ 71 h 138"/>
                <a:gd name="T6" fmla="*/ 67 w 73"/>
                <a:gd name="T7" fmla="*/ 84 h 138"/>
                <a:gd name="T8" fmla="*/ 63 w 73"/>
                <a:gd name="T9" fmla="*/ 110 h 138"/>
                <a:gd name="T10" fmla="*/ 57 w 73"/>
                <a:gd name="T11" fmla="*/ 138 h 138"/>
                <a:gd name="T12" fmla="*/ 47 w 73"/>
                <a:gd name="T13" fmla="*/ 118 h 138"/>
                <a:gd name="T14" fmla="*/ 36 w 73"/>
                <a:gd name="T15" fmla="*/ 116 h 138"/>
                <a:gd name="T16" fmla="*/ 19 w 73"/>
                <a:gd name="T17" fmla="*/ 128 h 138"/>
                <a:gd name="T18" fmla="*/ 31 w 73"/>
                <a:gd name="T19" fmla="*/ 88 h 138"/>
                <a:gd name="T20" fmla="*/ 37 w 73"/>
                <a:gd name="T21" fmla="*/ 99 h 138"/>
                <a:gd name="T22" fmla="*/ 45 w 73"/>
                <a:gd name="T23" fmla="*/ 89 h 138"/>
                <a:gd name="T24" fmla="*/ 36 w 73"/>
                <a:gd name="T25" fmla="*/ 77 h 138"/>
                <a:gd name="T26" fmla="*/ 10 w 73"/>
                <a:gd name="T27" fmla="*/ 79 h 138"/>
                <a:gd name="T28" fmla="*/ 3 w 73"/>
                <a:gd name="T29" fmla="*/ 70 h 138"/>
                <a:gd name="T30" fmla="*/ 10 w 73"/>
                <a:gd name="T31" fmla="*/ 57 h 138"/>
                <a:gd name="T32" fmla="*/ 48 w 73"/>
                <a:gd name="T33" fmla="*/ 8 h 138"/>
                <a:gd name="T34" fmla="*/ 69 w 73"/>
                <a:gd name="T35" fmla="*/ 9 h 138"/>
                <a:gd name="T36" fmla="*/ 64 w 73"/>
                <a:gd name="T37" fmla="*/ 19 h 138"/>
                <a:gd name="T38" fmla="*/ 23 w 73"/>
                <a:gd name="T39" fmla="*/ 61 h 138"/>
                <a:gd name="T40" fmla="*/ 49 w 73"/>
                <a:gd name="T41" fmla="*/ 56 h 138"/>
                <a:gd name="T42" fmla="*/ 73 w 73"/>
                <a:gd name="T43" fmla="*/ 56 h 138"/>
                <a:gd name="T44" fmla="*/ 59 w 73"/>
                <a:gd name="T45" fmla="*/ 74 h 138"/>
                <a:gd name="T46" fmla="*/ 61 w 73"/>
                <a:gd name="T47"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138">
                  <a:moveTo>
                    <a:pt x="61" y="76"/>
                  </a:moveTo>
                  <a:cubicBezTo>
                    <a:pt x="64" y="74"/>
                    <a:pt x="67" y="72"/>
                    <a:pt x="70" y="70"/>
                  </a:cubicBezTo>
                  <a:cubicBezTo>
                    <a:pt x="71" y="71"/>
                    <a:pt x="71" y="71"/>
                    <a:pt x="72" y="71"/>
                  </a:cubicBezTo>
                  <a:cubicBezTo>
                    <a:pt x="70" y="76"/>
                    <a:pt x="69" y="80"/>
                    <a:pt x="67" y="84"/>
                  </a:cubicBezTo>
                  <a:cubicBezTo>
                    <a:pt x="61" y="92"/>
                    <a:pt x="60" y="100"/>
                    <a:pt x="63" y="110"/>
                  </a:cubicBezTo>
                  <a:cubicBezTo>
                    <a:pt x="66" y="123"/>
                    <a:pt x="65" y="126"/>
                    <a:pt x="57" y="138"/>
                  </a:cubicBezTo>
                  <a:cubicBezTo>
                    <a:pt x="53" y="131"/>
                    <a:pt x="50" y="125"/>
                    <a:pt x="47" y="118"/>
                  </a:cubicBezTo>
                  <a:cubicBezTo>
                    <a:pt x="44" y="113"/>
                    <a:pt x="41" y="112"/>
                    <a:pt x="36" y="116"/>
                  </a:cubicBezTo>
                  <a:cubicBezTo>
                    <a:pt x="30" y="120"/>
                    <a:pt x="24" y="124"/>
                    <a:pt x="19" y="128"/>
                  </a:cubicBezTo>
                  <a:cubicBezTo>
                    <a:pt x="4" y="112"/>
                    <a:pt x="8" y="100"/>
                    <a:pt x="31" y="88"/>
                  </a:cubicBezTo>
                  <a:cubicBezTo>
                    <a:pt x="33" y="91"/>
                    <a:pt x="34" y="94"/>
                    <a:pt x="37" y="99"/>
                  </a:cubicBezTo>
                  <a:cubicBezTo>
                    <a:pt x="40" y="95"/>
                    <a:pt x="44" y="93"/>
                    <a:pt x="45" y="89"/>
                  </a:cubicBezTo>
                  <a:cubicBezTo>
                    <a:pt x="48" y="82"/>
                    <a:pt x="44" y="76"/>
                    <a:pt x="36" y="77"/>
                  </a:cubicBezTo>
                  <a:cubicBezTo>
                    <a:pt x="27" y="77"/>
                    <a:pt x="18" y="78"/>
                    <a:pt x="10" y="79"/>
                  </a:cubicBezTo>
                  <a:cubicBezTo>
                    <a:pt x="2" y="80"/>
                    <a:pt x="0" y="76"/>
                    <a:pt x="3" y="70"/>
                  </a:cubicBezTo>
                  <a:cubicBezTo>
                    <a:pt x="4" y="65"/>
                    <a:pt x="7" y="61"/>
                    <a:pt x="10" y="57"/>
                  </a:cubicBezTo>
                  <a:cubicBezTo>
                    <a:pt x="23" y="40"/>
                    <a:pt x="36" y="24"/>
                    <a:pt x="48" y="8"/>
                  </a:cubicBezTo>
                  <a:cubicBezTo>
                    <a:pt x="55" y="0"/>
                    <a:pt x="65" y="0"/>
                    <a:pt x="69" y="9"/>
                  </a:cubicBezTo>
                  <a:cubicBezTo>
                    <a:pt x="70" y="12"/>
                    <a:pt x="66" y="16"/>
                    <a:pt x="64" y="19"/>
                  </a:cubicBezTo>
                  <a:cubicBezTo>
                    <a:pt x="51" y="33"/>
                    <a:pt x="38" y="46"/>
                    <a:pt x="23" y="61"/>
                  </a:cubicBezTo>
                  <a:cubicBezTo>
                    <a:pt x="35" y="64"/>
                    <a:pt x="43" y="63"/>
                    <a:pt x="49" y="56"/>
                  </a:cubicBezTo>
                  <a:cubicBezTo>
                    <a:pt x="60" y="45"/>
                    <a:pt x="60" y="45"/>
                    <a:pt x="73" y="56"/>
                  </a:cubicBezTo>
                  <a:cubicBezTo>
                    <a:pt x="69" y="62"/>
                    <a:pt x="64" y="68"/>
                    <a:pt x="59" y="74"/>
                  </a:cubicBezTo>
                  <a:cubicBezTo>
                    <a:pt x="60" y="75"/>
                    <a:pt x="60" y="75"/>
                    <a:pt x="61" y="7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8" name="Freeform 22"/>
            <p:cNvSpPr/>
            <p:nvPr/>
          </p:nvSpPr>
          <p:spPr bwMode="auto">
            <a:xfrm>
              <a:off x="9490341" y="579089"/>
              <a:ext cx="298816" cy="357174"/>
            </a:xfrm>
            <a:custGeom>
              <a:avLst/>
              <a:gdLst>
                <a:gd name="T0" fmla="*/ 71 w 111"/>
                <a:gd name="T1" fmla="*/ 0 h 132"/>
                <a:gd name="T2" fmla="*/ 76 w 111"/>
                <a:gd name="T3" fmla="*/ 22 h 132"/>
                <a:gd name="T4" fmla="*/ 94 w 111"/>
                <a:gd name="T5" fmla="*/ 66 h 132"/>
                <a:gd name="T6" fmla="*/ 110 w 111"/>
                <a:gd name="T7" fmla="*/ 78 h 132"/>
                <a:gd name="T8" fmla="*/ 111 w 111"/>
                <a:gd name="T9" fmla="*/ 81 h 132"/>
                <a:gd name="T10" fmla="*/ 85 w 111"/>
                <a:gd name="T11" fmla="*/ 101 h 132"/>
                <a:gd name="T12" fmla="*/ 83 w 111"/>
                <a:gd name="T13" fmla="*/ 100 h 132"/>
                <a:gd name="T14" fmla="*/ 82 w 111"/>
                <a:gd name="T15" fmla="*/ 72 h 132"/>
                <a:gd name="T16" fmla="*/ 62 w 111"/>
                <a:gd name="T17" fmla="*/ 26 h 132"/>
                <a:gd name="T18" fmla="*/ 54 w 111"/>
                <a:gd name="T19" fmla="*/ 21 h 132"/>
                <a:gd name="T20" fmla="*/ 54 w 111"/>
                <a:gd name="T21" fmla="*/ 29 h 132"/>
                <a:gd name="T22" fmla="*/ 58 w 111"/>
                <a:gd name="T23" fmla="*/ 47 h 132"/>
                <a:gd name="T24" fmla="*/ 51 w 111"/>
                <a:gd name="T25" fmla="*/ 41 h 132"/>
                <a:gd name="T26" fmla="*/ 23 w 111"/>
                <a:gd name="T27" fmla="*/ 46 h 132"/>
                <a:gd name="T28" fmla="*/ 19 w 111"/>
                <a:gd name="T29" fmla="*/ 84 h 132"/>
                <a:gd name="T30" fmla="*/ 32 w 111"/>
                <a:gd name="T31" fmla="*/ 109 h 132"/>
                <a:gd name="T32" fmla="*/ 61 w 111"/>
                <a:gd name="T33" fmla="*/ 109 h 132"/>
                <a:gd name="T34" fmla="*/ 76 w 111"/>
                <a:gd name="T35" fmla="*/ 85 h 132"/>
                <a:gd name="T36" fmla="*/ 77 w 111"/>
                <a:gd name="T37" fmla="*/ 91 h 132"/>
                <a:gd name="T38" fmla="*/ 50 w 111"/>
                <a:gd name="T39" fmla="*/ 128 h 132"/>
                <a:gd name="T40" fmla="*/ 19 w 111"/>
                <a:gd name="T41" fmla="*/ 119 h 132"/>
                <a:gd name="T42" fmla="*/ 5 w 111"/>
                <a:gd name="T43" fmla="*/ 61 h 132"/>
                <a:gd name="T44" fmla="*/ 24 w 111"/>
                <a:gd name="T45" fmla="*/ 33 h 132"/>
                <a:gd name="T46" fmla="*/ 68 w 111"/>
                <a:gd name="T47" fmla="*/ 2 h 132"/>
                <a:gd name="T48" fmla="*/ 71 w 11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32">
                  <a:moveTo>
                    <a:pt x="71" y="0"/>
                  </a:moveTo>
                  <a:cubicBezTo>
                    <a:pt x="73" y="7"/>
                    <a:pt x="73" y="15"/>
                    <a:pt x="76" y="22"/>
                  </a:cubicBezTo>
                  <a:cubicBezTo>
                    <a:pt x="82" y="37"/>
                    <a:pt x="88" y="51"/>
                    <a:pt x="94" y="66"/>
                  </a:cubicBezTo>
                  <a:cubicBezTo>
                    <a:pt x="97" y="73"/>
                    <a:pt x="100" y="80"/>
                    <a:pt x="110" y="78"/>
                  </a:cubicBezTo>
                  <a:cubicBezTo>
                    <a:pt x="110" y="79"/>
                    <a:pt x="111" y="80"/>
                    <a:pt x="111" y="81"/>
                  </a:cubicBezTo>
                  <a:cubicBezTo>
                    <a:pt x="102" y="87"/>
                    <a:pt x="94" y="94"/>
                    <a:pt x="85" y="101"/>
                  </a:cubicBezTo>
                  <a:cubicBezTo>
                    <a:pt x="84" y="101"/>
                    <a:pt x="83" y="100"/>
                    <a:pt x="83" y="100"/>
                  </a:cubicBezTo>
                  <a:cubicBezTo>
                    <a:pt x="90" y="90"/>
                    <a:pt x="86" y="81"/>
                    <a:pt x="82" y="72"/>
                  </a:cubicBezTo>
                  <a:cubicBezTo>
                    <a:pt x="75" y="57"/>
                    <a:pt x="68" y="41"/>
                    <a:pt x="62" y="26"/>
                  </a:cubicBezTo>
                  <a:cubicBezTo>
                    <a:pt x="60" y="24"/>
                    <a:pt x="57" y="22"/>
                    <a:pt x="54" y="21"/>
                  </a:cubicBezTo>
                  <a:cubicBezTo>
                    <a:pt x="54" y="23"/>
                    <a:pt x="54" y="26"/>
                    <a:pt x="54" y="29"/>
                  </a:cubicBezTo>
                  <a:cubicBezTo>
                    <a:pt x="56" y="35"/>
                    <a:pt x="58" y="40"/>
                    <a:pt x="58" y="47"/>
                  </a:cubicBezTo>
                  <a:cubicBezTo>
                    <a:pt x="56" y="45"/>
                    <a:pt x="54" y="43"/>
                    <a:pt x="51" y="41"/>
                  </a:cubicBezTo>
                  <a:cubicBezTo>
                    <a:pt x="40" y="32"/>
                    <a:pt x="31" y="33"/>
                    <a:pt x="23" y="46"/>
                  </a:cubicBezTo>
                  <a:cubicBezTo>
                    <a:pt x="15" y="58"/>
                    <a:pt x="14" y="71"/>
                    <a:pt x="19" y="84"/>
                  </a:cubicBezTo>
                  <a:cubicBezTo>
                    <a:pt x="22" y="92"/>
                    <a:pt x="27" y="101"/>
                    <a:pt x="32" y="109"/>
                  </a:cubicBezTo>
                  <a:cubicBezTo>
                    <a:pt x="40" y="120"/>
                    <a:pt x="52" y="120"/>
                    <a:pt x="61" y="109"/>
                  </a:cubicBezTo>
                  <a:cubicBezTo>
                    <a:pt x="66" y="102"/>
                    <a:pt x="70" y="94"/>
                    <a:pt x="76" y="85"/>
                  </a:cubicBezTo>
                  <a:cubicBezTo>
                    <a:pt x="76" y="89"/>
                    <a:pt x="77" y="90"/>
                    <a:pt x="77" y="91"/>
                  </a:cubicBezTo>
                  <a:cubicBezTo>
                    <a:pt x="77" y="105"/>
                    <a:pt x="63" y="123"/>
                    <a:pt x="50" y="128"/>
                  </a:cubicBezTo>
                  <a:cubicBezTo>
                    <a:pt x="39" y="132"/>
                    <a:pt x="27" y="129"/>
                    <a:pt x="19" y="119"/>
                  </a:cubicBezTo>
                  <a:cubicBezTo>
                    <a:pt x="6" y="102"/>
                    <a:pt x="0" y="83"/>
                    <a:pt x="5" y="61"/>
                  </a:cubicBezTo>
                  <a:cubicBezTo>
                    <a:pt x="8" y="49"/>
                    <a:pt x="14" y="40"/>
                    <a:pt x="24" y="33"/>
                  </a:cubicBezTo>
                  <a:cubicBezTo>
                    <a:pt x="39" y="23"/>
                    <a:pt x="53" y="12"/>
                    <a:pt x="68" y="2"/>
                  </a:cubicBezTo>
                  <a:cubicBezTo>
                    <a:pt x="69" y="1"/>
                    <a:pt x="71" y="0"/>
                    <a:pt x="71"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9" name="Freeform 23"/>
            <p:cNvSpPr/>
            <p:nvPr/>
          </p:nvSpPr>
          <p:spPr bwMode="auto">
            <a:xfrm>
              <a:off x="9270897" y="-2430051"/>
              <a:ext cx="275470" cy="268465"/>
            </a:xfrm>
            <a:custGeom>
              <a:avLst/>
              <a:gdLst>
                <a:gd name="T0" fmla="*/ 75 w 102"/>
                <a:gd name="T1" fmla="*/ 68 h 99"/>
                <a:gd name="T2" fmla="*/ 95 w 102"/>
                <a:gd name="T3" fmla="*/ 91 h 99"/>
                <a:gd name="T4" fmla="*/ 74 w 102"/>
                <a:gd name="T5" fmla="*/ 85 h 99"/>
                <a:gd name="T6" fmla="*/ 56 w 102"/>
                <a:gd name="T7" fmla="*/ 85 h 99"/>
                <a:gd name="T8" fmla="*/ 12 w 102"/>
                <a:gd name="T9" fmla="*/ 76 h 99"/>
                <a:gd name="T10" fmla="*/ 0 w 102"/>
                <a:gd name="T11" fmla="*/ 55 h 99"/>
                <a:gd name="T12" fmla="*/ 2 w 102"/>
                <a:gd name="T13" fmla="*/ 53 h 99"/>
                <a:gd name="T14" fmla="*/ 10 w 102"/>
                <a:gd name="T15" fmla="*/ 57 h 99"/>
                <a:gd name="T16" fmla="*/ 29 w 102"/>
                <a:gd name="T17" fmla="*/ 75 h 99"/>
                <a:gd name="T18" fmla="*/ 52 w 102"/>
                <a:gd name="T19" fmla="*/ 71 h 99"/>
                <a:gd name="T20" fmla="*/ 21 w 102"/>
                <a:gd name="T21" fmla="*/ 50 h 99"/>
                <a:gd name="T22" fmla="*/ 10 w 102"/>
                <a:gd name="T23" fmla="*/ 41 h 99"/>
                <a:gd name="T24" fmla="*/ 13 w 102"/>
                <a:gd name="T25" fmla="*/ 24 h 99"/>
                <a:gd name="T26" fmla="*/ 22 w 102"/>
                <a:gd name="T27" fmla="*/ 27 h 99"/>
                <a:gd name="T28" fmla="*/ 52 w 102"/>
                <a:gd name="T29" fmla="*/ 58 h 99"/>
                <a:gd name="T30" fmla="*/ 60 w 102"/>
                <a:gd name="T31" fmla="*/ 57 h 99"/>
                <a:gd name="T32" fmla="*/ 61 w 102"/>
                <a:gd name="T33" fmla="*/ 52 h 99"/>
                <a:gd name="T34" fmla="*/ 72 w 102"/>
                <a:gd name="T35" fmla="*/ 35 h 99"/>
                <a:gd name="T36" fmla="*/ 80 w 102"/>
                <a:gd name="T37" fmla="*/ 28 h 99"/>
                <a:gd name="T38" fmla="*/ 72 w 102"/>
                <a:gd name="T39" fmla="*/ 19 h 99"/>
                <a:gd name="T40" fmla="*/ 57 w 102"/>
                <a:gd name="T41" fmla="*/ 13 h 99"/>
                <a:gd name="T42" fmla="*/ 67 w 102"/>
                <a:gd name="T43" fmla="*/ 5 h 99"/>
                <a:gd name="T44" fmla="*/ 102 w 102"/>
                <a:gd name="T45" fmla="*/ 24 h 99"/>
                <a:gd name="T46" fmla="*/ 96 w 102"/>
                <a:gd name="T47" fmla="*/ 36 h 99"/>
                <a:gd name="T48" fmla="*/ 75 w 102"/>
                <a:gd name="T49" fmla="*/ 6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 h="99">
                  <a:moveTo>
                    <a:pt x="75" y="68"/>
                  </a:moveTo>
                  <a:cubicBezTo>
                    <a:pt x="82" y="74"/>
                    <a:pt x="94" y="77"/>
                    <a:pt x="95" y="91"/>
                  </a:cubicBezTo>
                  <a:cubicBezTo>
                    <a:pt x="86" y="94"/>
                    <a:pt x="79" y="91"/>
                    <a:pt x="74" y="85"/>
                  </a:cubicBezTo>
                  <a:cubicBezTo>
                    <a:pt x="67" y="80"/>
                    <a:pt x="62" y="80"/>
                    <a:pt x="56" y="85"/>
                  </a:cubicBezTo>
                  <a:cubicBezTo>
                    <a:pt x="37" y="99"/>
                    <a:pt x="24" y="96"/>
                    <a:pt x="12" y="76"/>
                  </a:cubicBezTo>
                  <a:cubicBezTo>
                    <a:pt x="8" y="69"/>
                    <a:pt x="4" y="62"/>
                    <a:pt x="0" y="55"/>
                  </a:cubicBezTo>
                  <a:cubicBezTo>
                    <a:pt x="1" y="54"/>
                    <a:pt x="2" y="54"/>
                    <a:pt x="2" y="53"/>
                  </a:cubicBezTo>
                  <a:cubicBezTo>
                    <a:pt x="5" y="54"/>
                    <a:pt x="8" y="55"/>
                    <a:pt x="10" y="57"/>
                  </a:cubicBezTo>
                  <a:cubicBezTo>
                    <a:pt x="17" y="63"/>
                    <a:pt x="23" y="69"/>
                    <a:pt x="29" y="75"/>
                  </a:cubicBezTo>
                  <a:cubicBezTo>
                    <a:pt x="39" y="83"/>
                    <a:pt x="43" y="83"/>
                    <a:pt x="52" y="71"/>
                  </a:cubicBezTo>
                  <a:cubicBezTo>
                    <a:pt x="42" y="64"/>
                    <a:pt x="32" y="57"/>
                    <a:pt x="21" y="50"/>
                  </a:cubicBezTo>
                  <a:cubicBezTo>
                    <a:pt x="17" y="47"/>
                    <a:pt x="13" y="44"/>
                    <a:pt x="10" y="41"/>
                  </a:cubicBezTo>
                  <a:cubicBezTo>
                    <a:pt x="4" y="34"/>
                    <a:pt x="5" y="29"/>
                    <a:pt x="13" y="24"/>
                  </a:cubicBezTo>
                  <a:cubicBezTo>
                    <a:pt x="17" y="22"/>
                    <a:pt x="20" y="22"/>
                    <a:pt x="22" y="27"/>
                  </a:cubicBezTo>
                  <a:cubicBezTo>
                    <a:pt x="27" y="42"/>
                    <a:pt x="41" y="48"/>
                    <a:pt x="52" y="58"/>
                  </a:cubicBezTo>
                  <a:cubicBezTo>
                    <a:pt x="54" y="59"/>
                    <a:pt x="58" y="58"/>
                    <a:pt x="60" y="57"/>
                  </a:cubicBezTo>
                  <a:cubicBezTo>
                    <a:pt x="61" y="57"/>
                    <a:pt x="62" y="53"/>
                    <a:pt x="61" y="52"/>
                  </a:cubicBezTo>
                  <a:cubicBezTo>
                    <a:pt x="59" y="42"/>
                    <a:pt x="64" y="38"/>
                    <a:pt x="72" y="35"/>
                  </a:cubicBezTo>
                  <a:cubicBezTo>
                    <a:pt x="75" y="33"/>
                    <a:pt x="78" y="30"/>
                    <a:pt x="80" y="28"/>
                  </a:cubicBezTo>
                  <a:cubicBezTo>
                    <a:pt x="78" y="25"/>
                    <a:pt x="76" y="21"/>
                    <a:pt x="72" y="19"/>
                  </a:cubicBezTo>
                  <a:cubicBezTo>
                    <a:pt x="69" y="17"/>
                    <a:pt x="64" y="16"/>
                    <a:pt x="57" y="13"/>
                  </a:cubicBezTo>
                  <a:cubicBezTo>
                    <a:pt x="61" y="9"/>
                    <a:pt x="64" y="6"/>
                    <a:pt x="67" y="5"/>
                  </a:cubicBezTo>
                  <a:cubicBezTo>
                    <a:pt x="78" y="0"/>
                    <a:pt x="101" y="12"/>
                    <a:pt x="102" y="24"/>
                  </a:cubicBezTo>
                  <a:cubicBezTo>
                    <a:pt x="102" y="28"/>
                    <a:pt x="100" y="34"/>
                    <a:pt x="96" y="36"/>
                  </a:cubicBezTo>
                  <a:cubicBezTo>
                    <a:pt x="84" y="42"/>
                    <a:pt x="75" y="52"/>
                    <a:pt x="75" y="68"/>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70" name="Freeform 24"/>
            <p:cNvSpPr/>
            <p:nvPr/>
          </p:nvSpPr>
          <p:spPr bwMode="auto">
            <a:xfrm>
              <a:off x="6593243" y="-27875"/>
              <a:ext cx="284806" cy="359510"/>
            </a:xfrm>
            <a:custGeom>
              <a:avLst/>
              <a:gdLst>
                <a:gd name="T0" fmla="*/ 54 w 105"/>
                <a:gd name="T1" fmla="*/ 0 h 133"/>
                <a:gd name="T2" fmla="*/ 61 w 105"/>
                <a:gd name="T3" fmla="*/ 3 h 133"/>
                <a:gd name="T4" fmla="*/ 75 w 105"/>
                <a:gd name="T5" fmla="*/ 27 h 133"/>
                <a:gd name="T6" fmla="*/ 47 w 105"/>
                <a:gd name="T7" fmla="*/ 47 h 133"/>
                <a:gd name="T8" fmla="*/ 66 w 105"/>
                <a:gd name="T9" fmla="*/ 79 h 133"/>
                <a:gd name="T10" fmla="*/ 83 w 105"/>
                <a:gd name="T11" fmla="*/ 44 h 133"/>
                <a:gd name="T12" fmla="*/ 85 w 105"/>
                <a:gd name="T13" fmla="*/ 44 h 133"/>
                <a:gd name="T14" fmla="*/ 105 w 105"/>
                <a:gd name="T15" fmla="*/ 75 h 133"/>
                <a:gd name="T16" fmla="*/ 103 w 105"/>
                <a:gd name="T17" fmla="*/ 77 h 133"/>
                <a:gd name="T18" fmla="*/ 93 w 105"/>
                <a:gd name="T19" fmla="*/ 72 h 133"/>
                <a:gd name="T20" fmla="*/ 46 w 105"/>
                <a:gd name="T21" fmla="*/ 133 h 133"/>
                <a:gd name="T22" fmla="*/ 27 w 105"/>
                <a:gd name="T23" fmla="*/ 102 h 133"/>
                <a:gd name="T24" fmla="*/ 46 w 105"/>
                <a:gd name="T25" fmla="*/ 102 h 133"/>
                <a:gd name="T26" fmla="*/ 57 w 105"/>
                <a:gd name="T27" fmla="*/ 87 h 133"/>
                <a:gd name="T28" fmla="*/ 56 w 105"/>
                <a:gd name="T29" fmla="*/ 81 h 133"/>
                <a:gd name="T30" fmla="*/ 42 w 105"/>
                <a:gd name="T31" fmla="*/ 54 h 133"/>
                <a:gd name="T32" fmla="*/ 19 w 105"/>
                <a:gd name="T33" fmla="*/ 88 h 133"/>
                <a:gd name="T34" fmla="*/ 0 w 105"/>
                <a:gd name="T35" fmla="*/ 57 h 133"/>
                <a:gd name="T36" fmla="*/ 13 w 105"/>
                <a:gd name="T37" fmla="*/ 62 h 133"/>
                <a:gd name="T38" fmla="*/ 54 w 105"/>
                <a:gd name="T39" fmla="*/ 17 h 133"/>
                <a:gd name="T40" fmla="*/ 54 w 105"/>
                <a:gd name="T4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33">
                  <a:moveTo>
                    <a:pt x="54" y="0"/>
                  </a:moveTo>
                  <a:cubicBezTo>
                    <a:pt x="56" y="1"/>
                    <a:pt x="60" y="1"/>
                    <a:pt x="61" y="3"/>
                  </a:cubicBezTo>
                  <a:cubicBezTo>
                    <a:pt x="66" y="10"/>
                    <a:pt x="70" y="18"/>
                    <a:pt x="75" y="27"/>
                  </a:cubicBezTo>
                  <a:cubicBezTo>
                    <a:pt x="59" y="26"/>
                    <a:pt x="57" y="41"/>
                    <a:pt x="47" y="47"/>
                  </a:cubicBezTo>
                  <a:cubicBezTo>
                    <a:pt x="53" y="58"/>
                    <a:pt x="59" y="68"/>
                    <a:pt x="66" y="79"/>
                  </a:cubicBezTo>
                  <a:cubicBezTo>
                    <a:pt x="75" y="68"/>
                    <a:pt x="89" y="62"/>
                    <a:pt x="83" y="44"/>
                  </a:cubicBezTo>
                  <a:cubicBezTo>
                    <a:pt x="83" y="44"/>
                    <a:pt x="84" y="44"/>
                    <a:pt x="85" y="44"/>
                  </a:cubicBezTo>
                  <a:cubicBezTo>
                    <a:pt x="92" y="54"/>
                    <a:pt x="98" y="65"/>
                    <a:pt x="105" y="75"/>
                  </a:cubicBezTo>
                  <a:cubicBezTo>
                    <a:pt x="104" y="76"/>
                    <a:pt x="104" y="76"/>
                    <a:pt x="103" y="77"/>
                  </a:cubicBezTo>
                  <a:cubicBezTo>
                    <a:pt x="100" y="75"/>
                    <a:pt x="97" y="74"/>
                    <a:pt x="93" y="72"/>
                  </a:cubicBezTo>
                  <a:cubicBezTo>
                    <a:pt x="78" y="92"/>
                    <a:pt x="55" y="106"/>
                    <a:pt x="46" y="133"/>
                  </a:cubicBezTo>
                  <a:cubicBezTo>
                    <a:pt x="40" y="123"/>
                    <a:pt x="34" y="114"/>
                    <a:pt x="27" y="102"/>
                  </a:cubicBezTo>
                  <a:cubicBezTo>
                    <a:pt x="35" y="105"/>
                    <a:pt x="41" y="109"/>
                    <a:pt x="46" y="102"/>
                  </a:cubicBezTo>
                  <a:cubicBezTo>
                    <a:pt x="49" y="97"/>
                    <a:pt x="53" y="92"/>
                    <a:pt x="57" y="87"/>
                  </a:cubicBezTo>
                  <a:cubicBezTo>
                    <a:pt x="58" y="86"/>
                    <a:pt x="57" y="83"/>
                    <a:pt x="56" y="81"/>
                  </a:cubicBezTo>
                  <a:cubicBezTo>
                    <a:pt x="52" y="72"/>
                    <a:pt x="47" y="64"/>
                    <a:pt x="42" y="54"/>
                  </a:cubicBezTo>
                  <a:cubicBezTo>
                    <a:pt x="32" y="65"/>
                    <a:pt x="19" y="71"/>
                    <a:pt x="19" y="88"/>
                  </a:cubicBezTo>
                  <a:cubicBezTo>
                    <a:pt x="13" y="79"/>
                    <a:pt x="8" y="69"/>
                    <a:pt x="0" y="57"/>
                  </a:cubicBezTo>
                  <a:cubicBezTo>
                    <a:pt x="6" y="59"/>
                    <a:pt x="9" y="60"/>
                    <a:pt x="13" y="62"/>
                  </a:cubicBezTo>
                  <a:cubicBezTo>
                    <a:pt x="26" y="47"/>
                    <a:pt x="40" y="32"/>
                    <a:pt x="54" y="17"/>
                  </a:cubicBezTo>
                  <a:cubicBezTo>
                    <a:pt x="58" y="12"/>
                    <a:pt x="58" y="6"/>
                    <a:pt x="54"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71" name="Freeform 25"/>
            <p:cNvSpPr/>
            <p:nvPr/>
          </p:nvSpPr>
          <p:spPr bwMode="auto">
            <a:xfrm>
              <a:off x="9378284" y="-2525767"/>
              <a:ext cx="392192" cy="205433"/>
            </a:xfrm>
            <a:custGeom>
              <a:avLst/>
              <a:gdLst>
                <a:gd name="T0" fmla="*/ 133 w 145"/>
                <a:gd name="T1" fmla="*/ 1 h 76"/>
                <a:gd name="T2" fmla="*/ 143 w 145"/>
                <a:gd name="T3" fmla="*/ 17 h 76"/>
                <a:gd name="T4" fmla="*/ 131 w 145"/>
                <a:gd name="T5" fmla="*/ 32 h 76"/>
                <a:gd name="T6" fmla="*/ 118 w 145"/>
                <a:gd name="T7" fmla="*/ 31 h 76"/>
                <a:gd name="T8" fmla="*/ 104 w 145"/>
                <a:gd name="T9" fmla="*/ 29 h 76"/>
                <a:gd name="T10" fmla="*/ 101 w 145"/>
                <a:gd name="T11" fmla="*/ 51 h 76"/>
                <a:gd name="T12" fmla="*/ 86 w 145"/>
                <a:gd name="T13" fmla="*/ 70 h 76"/>
                <a:gd name="T14" fmla="*/ 67 w 145"/>
                <a:gd name="T15" fmla="*/ 64 h 76"/>
                <a:gd name="T16" fmla="*/ 69 w 145"/>
                <a:gd name="T17" fmla="*/ 62 h 76"/>
                <a:gd name="T18" fmla="*/ 88 w 145"/>
                <a:gd name="T19" fmla="*/ 45 h 76"/>
                <a:gd name="T20" fmla="*/ 78 w 145"/>
                <a:gd name="T21" fmla="*/ 27 h 76"/>
                <a:gd name="T22" fmla="*/ 28 w 145"/>
                <a:gd name="T23" fmla="*/ 32 h 76"/>
                <a:gd name="T24" fmla="*/ 11 w 145"/>
                <a:gd name="T25" fmla="*/ 40 h 76"/>
                <a:gd name="T26" fmla="*/ 3 w 145"/>
                <a:gd name="T27" fmla="*/ 31 h 76"/>
                <a:gd name="T28" fmla="*/ 29 w 145"/>
                <a:gd name="T29" fmla="*/ 2 h 76"/>
                <a:gd name="T30" fmla="*/ 42 w 145"/>
                <a:gd name="T31" fmla="*/ 6 h 76"/>
                <a:gd name="T32" fmla="*/ 49 w 145"/>
                <a:gd name="T33" fmla="*/ 10 h 76"/>
                <a:gd name="T34" fmla="*/ 108 w 145"/>
                <a:gd name="T35" fmla="*/ 16 h 76"/>
                <a:gd name="T36" fmla="*/ 133 w 145"/>
                <a:gd name="T37"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76">
                  <a:moveTo>
                    <a:pt x="133" y="1"/>
                  </a:moveTo>
                  <a:cubicBezTo>
                    <a:pt x="137" y="8"/>
                    <a:pt x="141" y="12"/>
                    <a:pt x="143" y="17"/>
                  </a:cubicBezTo>
                  <a:cubicBezTo>
                    <a:pt x="145" y="26"/>
                    <a:pt x="140" y="32"/>
                    <a:pt x="131" y="32"/>
                  </a:cubicBezTo>
                  <a:cubicBezTo>
                    <a:pt x="126" y="32"/>
                    <a:pt x="122" y="31"/>
                    <a:pt x="118" y="31"/>
                  </a:cubicBezTo>
                  <a:cubicBezTo>
                    <a:pt x="113" y="30"/>
                    <a:pt x="109" y="30"/>
                    <a:pt x="104" y="29"/>
                  </a:cubicBezTo>
                  <a:cubicBezTo>
                    <a:pt x="103" y="37"/>
                    <a:pt x="104" y="45"/>
                    <a:pt x="101" y="51"/>
                  </a:cubicBezTo>
                  <a:cubicBezTo>
                    <a:pt x="98" y="58"/>
                    <a:pt x="93" y="65"/>
                    <a:pt x="86" y="70"/>
                  </a:cubicBezTo>
                  <a:cubicBezTo>
                    <a:pt x="79" y="76"/>
                    <a:pt x="73" y="73"/>
                    <a:pt x="67" y="64"/>
                  </a:cubicBezTo>
                  <a:cubicBezTo>
                    <a:pt x="68" y="63"/>
                    <a:pt x="69" y="62"/>
                    <a:pt x="69" y="62"/>
                  </a:cubicBezTo>
                  <a:cubicBezTo>
                    <a:pt x="83" y="64"/>
                    <a:pt x="86" y="56"/>
                    <a:pt x="88" y="45"/>
                  </a:cubicBezTo>
                  <a:cubicBezTo>
                    <a:pt x="90" y="34"/>
                    <a:pt x="89" y="31"/>
                    <a:pt x="78" y="27"/>
                  </a:cubicBezTo>
                  <a:cubicBezTo>
                    <a:pt x="61" y="21"/>
                    <a:pt x="44" y="22"/>
                    <a:pt x="28" y="32"/>
                  </a:cubicBezTo>
                  <a:cubicBezTo>
                    <a:pt x="23" y="35"/>
                    <a:pt x="17" y="38"/>
                    <a:pt x="11" y="40"/>
                  </a:cubicBezTo>
                  <a:cubicBezTo>
                    <a:pt x="4" y="42"/>
                    <a:pt x="0" y="37"/>
                    <a:pt x="3" y="31"/>
                  </a:cubicBezTo>
                  <a:cubicBezTo>
                    <a:pt x="9" y="20"/>
                    <a:pt x="16" y="8"/>
                    <a:pt x="29" y="2"/>
                  </a:cubicBezTo>
                  <a:cubicBezTo>
                    <a:pt x="34" y="0"/>
                    <a:pt x="39" y="0"/>
                    <a:pt x="42" y="6"/>
                  </a:cubicBezTo>
                  <a:cubicBezTo>
                    <a:pt x="43" y="8"/>
                    <a:pt x="46" y="10"/>
                    <a:pt x="49" y="10"/>
                  </a:cubicBezTo>
                  <a:cubicBezTo>
                    <a:pt x="69" y="12"/>
                    <a:pt x="89" y="14"/>
                    <a:pt x="108" y="16"/>
                  </a:cubicBezTo>
                  <a:cubicBezTo>
                    <a:pt x="119" y="18"/>
                    <a:pt x="127" y="13"/>
                    <a:pt x="133" y="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72" name="Freeform 26"/>
            <p:cNvSpPr>
              <a:spLocks noEditPoints="1"/>
            </p:cNvSpPr>
            <p:nvPr/>
          </p:nvSpPr>
          <p:spPr bwMode="auto">
            <a:xfrm>
              <a:off x="8937066" y="915256"/>
              <a:ext cx="224111" cy="305814"/>
            </a:xfrm>
            <a:custGeom>
              <a:avLst/>
              <a:gdLst>
                <a:gd name="T0" fmla="*/ 0 w 83"/>
                <a:gd name="T1" fmla="*/ 55 h 114"/>
                <a:gd name="T2" fmla="*/ 14 w 83"/>
                <a:gd name="T3" fmla="*/ 19 h 114"/>
                <a:gd name="T4" fmla="*/ 63 w 83"/>
                <a:gd name="T5" fmla="*/ 19 h 114"/>
                <a:gd name="T6" fmla="*/ 64 w 83"/>
                <a:gd name="T7" fmla="*/ 94 h 114"/>
                <a:gd name="T8" fmla="*/ 12 w 83"/>
                <a:gd name="T9" fmla="*/ 90 h 114"/>
                <a:gd name="T10" fmla="*/ 0 w 83"/>
                <a:gd name="T11" fmla="*/ 55 h 114"/>
                <a:gd name="T12" fmla="*/ 63 w 83"/>
                <a:gd name="T13" fmla="*/ 66 h 114"/>
                <a:gd name="T14" fmla="*/ 49 w 83"/>
                <a:gd name="T15" fmla="*/ 23 h 114"/>
                <a:gd name="T16" fmla="*/ 37 w 83"/>
                <a:gd name="T17" fmla="*/ 15 h 114"/>
                <a:gd name="T18" fmla="*/ 23 w 83"/>
                <a:gd name="T19" fmla="*/ 23 h 114"/>
                <a:gd name="T20" fmla="*/ 30 w 83"/>
                <a:gd name="T21" fmla="*/ 93 h 114"/>
                <a:gd name="T22" fmla="*/ 53 w 83"/>
                <a:gd name="T23" fmla="*/ 92 h 114"/>
                <a:gd name="T24" fmla="*/ 63 w 83"/>
                <a:gd name="T25" fmla="*/ 6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14">
                  <a:moveTo>
                    <a:pt x="0" y="55"/>
                  </a:moveTo>
                  <a:cubicBezTo>
                    <a:pt x="4" y="43"/>
                    <a:pt x="7" y="29"/>
                    <a:pt x="14" y="19"/>
                  </a:cubicBezTo>
                  <a:cubicBezTo>
                    <a:pt x="26" y="0"/>
                    <a:pt x="52" y="0"/>
                    <a:pt x="63" y="19"/>
                  </a:cubicBezTo>
                  <a:cubicBezTo>
                    <a:pt x="80" y="47"/>
                    <a:pt x="83" y="70"/>
                    <a:pt x="64" y="94"/>
                  </a:cubicBezTo>
                  <a:cubicBezTo>
                    <a:pt x="48" y="114"/>
                    <a:pt x="24" y="113"/>
                    <a:pt x="12" y="90"/>
                  </a:cubicBezTo>
                  <a:cubicBezTo>
                    <a:pt x="6" y="80"/>
                    <a:pt x="4" y="68"/>
                    <a:pt x="0" y="55"/>
                  </a:cubicBezTo>
                  <a:close/>
                  <a:moveTo>
                    <a:pt x="63" y="66"/>
                  </a:moveTo>
                  <a:cubicBezTo>
                    <a:pt x="58" y="51"/>
                    <a:pt x="55" y="36"/>
                    <a:pt x="49" y="23"/>
                  </a:cubicBezTo>
                  <a:cubicBezTo>
                    <a:pt x="48" y="19"/>
                    <a:pt x="41" y="15"/>
                    <a:pt x="37" y="15"/>
                  </a:cubicBezTo>
                  <a:cubicBezTo>
                    <a:pt x="32" y="15"/>
                    <a:pt x="26" y="19"/>
                    <a:pt x="23" y="23"/>
                  </a:cubicBezTo>
                  <a:cubicBezTo>
                    <a:pt x="12" y="40"/>
                    <a:pt x="17" y="77"/>
                    <a:pt x="30" y="93"/>
                  </a:cubicBezTo>
                  <a:cubicBezTo>
                    <a:pt x="37" y="101"/>
                    <a:pt x="47" y="101"/>
                    <a:pt x="53" y="92"/>
                  </a:cubicBezTo>
                  <a:cubicBezTo>
                    <a:pt x="57" y="84"/>
                    <a:pt x="59" y="75"/>
                    <a:pt x="63" y="6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73" name="Freeform 27"/>
            <p:cNvSpPr/>
            <p:nvPr/>
          </p:nvSpPr>
          <p:spPr bwMode="auto">
            <a:xfrm>
              <a:off x="9838178" y="266270"/>
              <a:ext cx="254461" cy="359510"/>
            </a:xfrm>
            <a:custGeom>
              <a:avLst/>
              <a:gdLst>
                <a:gd name="T0" fmla="*/ 35 w 94"/>
                <a:gd name="T1" fmla="*/ 21 h 133"/>
                <a:gd name="T2" fmla="*/ 56 w 94"/>
                <a:gd name="T3" fmla="*/ 0 h 133"/>
                <a:gd name="T4" fmla="*/ 61 w 94"/>
                <a:gd name="T5" fmla="*/ 26 h 133"/>
                <a:gd name="T6" fmla="*/ 88 w 94"/>
                <a:gd name="T7" fmla="*/ 70 h 133"/>
                <a:gd name="T8" fmla="*/ 94 w 94"/>
                <a:gd name="T9" fmla="*/ 84 h 133"/>
                <a:gd name="T10" fmla="*/ 24 w 94"/>
                <a:gd name="T11" fmla="*/ 66 h 133"/>
                <a:gd name="T12" fmla="*/ 62 w 94"/>
                <a:gd name="T13" fmla="*/ 115 h 133"/>
                <a:gd name="T14" fmla="*/ 47 w 94"/>
                <a:gd name="T15" fmla="*/ 133 h 133"/>
                <a:gd name="T16" fmla="*/ 12 w 94"/>
                <a:gd name="T17" fmla="*/ 66 h 133"/>
                <a:gd name="T18" fmla="*/ 0 w 94"/>
                <a:gd name="T19" fmla="*/ 60 h 133"/>
                <a:gd name="T20" fmla="*/ 26 w 94"/>
                <a:gd name="T21" fmla="*/ 49 h 133"/>
                <a:gd name="T22" fmla="*/ 71 w 94"/>
                <a:gd name="T23" fmla="*/ 58 h 133"/>
                <a:gd name="T24" fmla="*/ 47 w 94"/>
                <a:gd name="T25" fmla="*/ 21 h 133"/>
                <a:gd name="T26" fmla="*/ 35 w 94"/>
                <a:gd name="T27" fmla="*/ 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33">
                  <a:moveTo>
                    <a:pt x="35" y="21"/>
                  </a:moveTo>
                  <a:cubicBezTo>
                    <a:pt x="39" y="11"/>
                    <a:pt x="47" y="5"/>
                    <a:pt x="56" y="0"/>
                  </a:cubicBezTo>
                  <a:cubicBezTo>
                    <a:pt x="51" y="10"/>
                    <a:pt x="56" y="18"/>
                    <a:pt x="61" y="26"/>
                  </a:cubicBezTo>
                  <a:cubicBezTo>
                    <a:pt x="70" y="40"/>
                    <a:pt x="79" y="55"/>
                    <a:pt x="88" y="70"/>
                  </a:cubicBezTo>
                  <a:cubicBezTo>
                    <a:pt x="90" y="73"/>
                    <a:pt x="91" y="77"/>
                    <a:pt x="94" y="84"/>
                  </a:cubicBezTo>
                  <a:cubicBezTo>
                    <a:pt x="69" y="77"/>
                    <a:pt x="47" y="71"/>
                    <a:pt x="24" y="66"/>
                  </a:cubicBezTo>
                  <a:cubicBezTo>
                    <a:pt x="36" y="82"/>
                    <a:pt x="40" y="106"/>
                    <a:pt x="62" y="115"/>
                  </a:cubicBezTo>
                  <a:cubicBezTo>
                    <a:pt x="57" y="121"/>
                    <a:pt x="52" y="127"/>
                    <a:pt x="47" y="133"/>
                  </a:cubicBezTo>
                  <a:cubicBezTo>
                    <a:pt x="44" y="106"/>
                    <a:pt x="24" y="88"/>
                    <a:pt x="12" y="66"/>
                  </a:cubicBezTo>
                  <a:cubicBezTo>
                    <a:pt x="11" y="63"/>
                    <a:pt x="4" y="62"/>
                    <a:pt x="0" y="60"/>
                  </a:cubicBezTo>
                  <a:cubicBezTo>
                    <a:pt x="8" y="46"/>
                    <a:pt x="11" y="45"/>
                    <a:pt x="26" y="49"/>
                  </a:cubicBezTo>
                  <a:cubicBezTo>
                    <a:pt x="41" y="52"/>
                    <a:pt x="55" y="56"/>
                    <a:pt x="71" y="58"/>
                  </a:cubicBezTo>
                  <a:cubicBezTo>
                    <a:pt x="63" y="46"/>
                    <a:pt x="55" y="33"/>
                    <a:pt x="47" y="21"/>
                  </a:cubicBezTo>
                  <a:cubicBezTo>
                    <a:pt x="46" y="20"/>
                    <a:pt x="40" y="21"/>
                    <a:pt x="35" y="2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74" name="Freeform 28"/>
            <p:cNvSpPr/>
            <p:nvPr/>
          </p:nvSpPr>
          <p:spPr bwMode="auto">
            <a:xfrm>
              <a:off x="7207214" y="646792"/>
              <a:ext cx="235784" cy="324492"/>
            </a:xfrm>
            <a:custGeom>
              <a:avLst/>
              <a:gdLst>
                <a:gd name="T0" fmla="*/ 52 w 87"/>
                <a:gd name="T1" fmla="*/ 18 h 120"/>
                <a:gd name="T2" fmla="*/ 46 w 87"/>
                <a:gd name="T3" fmla="*/ 35 h 120"/>
                <a:gd name="T4" fmla="*/ 45 w 87"/>
                <a:gd name="T5" fmla="*/ 51 h 120"/>
                <a:gd name="T6" fmla="*/ 68 w 87"/>
                <a:gd name="T7" fmla="*/ 56 h 120"/>
                <a:gd name="T8" fmla="*/ 72 w 87"/>
                <a:gd name="T9" fmla="*/ 55 h 120"/>
                <a:gd name="T10" fmla="*/ 60 w 87"/>
                <a:gd name="T11" fmla="*/ 83 h 120"/>
                <a:gd name="T12" fmla="*/ 58 w 87"/>
                <a:gd name="T13" fmla="*/ 84 h 120"/>
                <a:gd name="T14" fmla="*/ 38 w 87"/>
                <a:gd name="T15" fmla="*/ 56 h 120"/>
                <a:gd name="T16" fmla="*/ 28 w 87"/>
                <a:gd name="T17" fmla="*/ 84 h 120"/>
                <a:gd name="T18" fmla="*/ 53 w 87"/>
                <a:gd name="T19" fmla="*/ 102 h 120"/>
                <a:gd name="T20" fmla="*/ 66 w 87"/>
                <a:gd name="T21" fmla="*/ 97 h 120"/>
                <a:gd name="T22" fmla="*/ 68 w 87"/>
                <a:gd name="T23" fmla="*/ 99 h 120"/>
                <a:gd name="T24" fmla="*/ 55 w 87"/>
                <a:gd name="T25" fmla="*/ 120 h 120"/>
                <a:gd name="T26" fmla="*/ 0 w 87"/>
                <a:gd name="T27" fmla="*/ 83 h 120"/>
                <a:gd name="T28" fmla="*/ 17 w 87"/>
                <a:gd name="T29" fmla="*/ 70 h 120"/>
                <a:gd name="T30" fmla="*/ 35 w 87"/>
                <a:gd name="T31" fmla="*/ 21 h 120"/>
                <a:gd name="T32" fmla="*/ 38 w 87"/>
                <a:gd name="T33" fmla="*/ 0 h 120"/>
                <a:gd name="T34" fmla="*/ 42 w 87"/>
                <a:gd name="T35" fmla="*/ 1 h 120"/>
                <a:gd name="T36" fmla="*/ 81 w 87"/>
                <a:gd name="T37" fmla="*/ 29 h 120"/>
                <a:gd name="T38" fmla="*/ 77 w 87"/>
                <a:gd name="T39" fmla="*/ 53 h 120"/>
                <a:gd name="T40" fmla="*/ 52 w 87"/>
                <a:gd name="T41"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 h="120">
                  <a:moveTo>
                    <a:pt x="52" y="18"/>
                  </a:moveTo>
                  <a:cubicBezTo>
                    <a:pt x="50" y="24"/>
                    <a:pt x="47" y="30"/>
                    <a:pt x="46" y="35"/>
                  </a:cubicBezTo>
                  <a:cubicBezTo>
                    <a:pt x="44" y="40"/>
                    <a:pt x="38" y="45"/>
                    <a:pt x="45" y="51"/>
                  </a:cubicBezTo>
                  <a:cubicBezTo>
                    <a:pt x="52" y="57"/>
                    <a:pt x="59" y="61"/>
                    <a:pt x="68" y="56"/>
                  </a:cubicBezTo>
                  <a:cubicBezTo>
                    <a:pt x="68" y="56"/>
                    <a:pt x="69" y="56"/>
                    <a:pt x="72" y="55"/>
                  </a:cubicBezTo>
                  <a:cubicBezTo>
                    <a:pt x="68" y="65"/>
                    <a:pt x="64" y="74"/>
                    <a:pt x="60" y="83"/>
                  </a:cubicBezTo>
                  <a:cubicBezTo>
                    <a:pt x="60" y="84"/>
                    <a:pt x="59" y="84"/>
                    <a:pt x="58" y="84"/>
                  </a:cubicBezTo>
                  <a:cubicBezTo>
                    <a:pt x="60" y="68"/>
                    <a:pt x="49" y="63"/>
                    <a:pt x="38" y="56"/>
                  </a:cubicBezTo>
                  <a:cubicBezTo>
                    <a:pt x="34" y="66"/>
                    <a:pt x="30" y="75"/>
                    <a:pt x="28" y="84"/>
                  </a:cubicBezTo>
                  <a:cubicBezTo>
                    <a:pt x="25" y="95"/>
                    <a:pt x="40" y="105"/>
                    <a:pt x="53" y="102"/>
                  </a:cubicBezTo>
                  <a:cubicBezTo>
                    <a:pt x="58" y="101"/>
                    <a:pt x="62" y="99"/>
                    <a:pt x="66" y="97"/>
                  </a:cubicBezTo>
                  <a:cubicBezTo>
                    <a:pt x="67" y="98"/>
                    <a:pt x="68" y="98"/>
                    <a:pt x="68" y="99"/>
                  </a:cubicBezTo>
                  <a:cubicBezTo>
                    <a:pt x="64" y="106"/>
                    <a:pt x="60" y="112"/>
                    <a:pt x="55" y="120"/>
                  </a:cubicBezTo>
                  <a:cubicBezTo>
                    <a:pt x="37" y="108"/>
                    <a:pt x="20" y="97"/>
                    <a:pt x="0" y="83"/>
                  </a:cubicBezTo>
                  <a:cubicBezTo>
                    <a:pt x="12" y="83"/>
                    <a:pt x="15" y="77"/>
                    <a:pt x="17" y="70"/>
                  </a:cubicBezTo>
                  <a:cubicBezTo>
                    <a:pt x="23" y="53"/>
                    <a:pt x="30" y="38"/>
                    <a:pt x="35" y="21"/>
                  </a:cubicBezTo>
                  <a:cubicBezTo>
                    <a:pt x="38" y="15"/>
                    <a:pt x="37" y="7"/>
                    <a:pt x="38" y="0"/>
                  </a:cubicBezTo>
                  <a:cubicBezTo>
                    <a:pt x="38" y="0"/>
                    <a:pt x="40" y="0"/>
                    <a:pt x="42" y="1"/>
                  </a:cubicBezTo>
                  <a:cubicBezTo>
                    <a:pt x="55" y="11"/>
                    <a:pt x="68" y="20"/>
                    <a:pt x="81" y="29"/>
                  </a:cubicBezTo>
                  <a:cubicBezTo>
                    <a:pt x="87" y="33"/>
                    <a:pt x="86" y="41"/>
                    <a:pt x="77" y="53"/>
                  </a:cubicBezTo>
                  <a:cubicBezTo>
                    <a:pt x="78" y="34"/>
                    <a:pt x="67" y="26"/>
                    <a:pt x="52" y="18"/>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75" name="Freeform 29"/>
            <p:cNvSpPr/>
            <p:nvPr/>
          </p:nvSpPr>
          <p:spPr bwMode="auto">
            <a:xfrm>
              <a:off x="9700442" y="439021"/>
              <a:ext cx="242786" cy="338500"/>
            </a:xfrm>
            <a:custGeom>
              <a:avLst/>
              <a:gdLst>
                <a:gd name="T0" fmla="*/ 33 w 90"/>
                <a:gd name="T1" fmla="*/ 64 h 125"/>
                <a:gd name="T2" fmla="*/ 50 w 90"/>
                <a:gd name="T3" fmla="*/ 31 h 125"/>
                <a:gd name="T4" fmla="*/ 54 w 90"/>
                <a:gd name="T5" fmla="*/ 30 h 125"/>
                <a:gd name="T6" fmla="*/ 68 w 90"/>
                <a:gd name="T7" fmla="*/ 57 h 125"/>
                <a:gd name="T8" fmla="*/ 51 w 90"/>
                <a:gd name="T9" fmla="*/ 59 h 125"/>
                <a:gd name="T10" fmla="*/ 46 w 90"/>
                <a:gd name="T11" fmla="*/ 85 h 125"/>
                <a:gd name="T12" fmla="*/ 54 w 90"/>
                <a:gd name="T13" fmla="*/ 100 h 125"/>
                <a:gd name="T14" fmla="*/ 78 w 90"/>
                <a:gd name="T15" fmla="*/ 58 h 125"/>
                <a:gd name="T16" fmla="*/ 84 w 90"/>
                <a:gd name="T17" fmla="*/ 82 h 125"/>
                <a:gd name="T18" fmla="*/ 42 w 90"/>
                <a:gd name="T19" fmla="*/ 125 h 125"/>
                <a:gd name="T20" fmla="*/ 0 w 90"/>
                <a:gd name="T21" fmla="*/ 44 h 125"/>
                <a:gd name="T22" fmla="*/ 46 w 90"/>
                <a:gd name="T23" fmla="*/ 0 h 125"/>
                <a:gd name="T24" fmla="*/ 56 w 90"/>
                <a:gd name="T25" fmla="*/ 19 h 125"/>
                <a:gd name="T26" fmla="*/ 24 w 90"/>
                <a:gd name="T27" fmla="*/ 34 h 125"/>
                <a:gd name="T28" fmla="*/ 33 w 90"/>
                <a:gd name="T29" fmla="*/ 6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25">
                  <a:moveTo>
                    <a:pt x="33" y="64"/>
                  </a:moveTo>
                  <a:cubicBezTo>
                    <a:pt x="45" y="54"/>
                    <a:pt x="56" y="47"/>
                    <a:pt x="50" y="31"/>
                  </a:cubicBezTo>
                  <a:cubicBezTo>
                    <a:pt x="51" y="31"/>
                    <a:pt x="52" y="30"/>
                    <a:pt x="54" y="30"/>
                  </a:cubicBezTo>
                  <a:cubicBezTo>
                    <a:pt x="58" y="39"/>
                    <a:pt x="63" y="48"/>
                    <a:pt x="68" y="57"/>
                  </a:cubicBezTo>
                  <a:cubicBezTo>
                    <a:pt x="61" y="58"/>
                    <a:pt x="54" y="57"/>
                    <a:pt x="51" y="59"/>
                  </a:cubicBezTo>
                  <a:cubicBezTo>
                    <a:pt x="36" y="73"/>
                    <a:pt x="38" y="68"/>
                    <a:pt x="46" y="85"/>
                  </a:cubicBezTo>
                  <a:cubicBezTo>
                    <a:pt x="48" y="90"/>
                    <a:pt x="51" y="95"/>
                    <a:pt x="54" y="100"/>
                  </a:cubicBezTo>
                  <a:cubicBezTo>
                    <a:pt x="70" y="91"/>
                    <a:pt x="75" y="84"/>
                    <a:pt x="78" y="58"/>
                  </a:cubicBezTo>
                  <a:cubicBezTo>
                    <a:pt x="86" y="63"/>
                    <a:pt x="90" y="76"/>
                    <a:pt x="84" y="82"/>
                  </a:cubicBezTo>
                  <a:cubicBezTo>
                    <a:pt x="71" y="97"/>
                    <a:pt x="57" y="110"/>
                    <a:pt x="42" y="125"/>
                  </a:cubicBezTo>
                  <a:cubicBezTo>
                    <a:pt x="42" y="103"/>
                    <a:pt x="14" y="48"/>
                    <a:pt x="0" y="44"/>
                  </a:cubicBezTo>
                  <a:cubicBezTo>
                    <a:pt x="16" y="30"/>
                    <a:pt x="30" y="15"/>
                    <a:pt x="46" y="0"/>
                  </a:cubicBezTo>
                  <a:cubicBezTo>
                    <a:pt x="50" y="7"/>
                    <a:pt x="53" y="13"/>
                    <a:pt x="56" y="19"/>
                  </a:cubicBezTo>
                  <a:cubicBezTo>
                    <a:pt x="40" y="12"/>
                    <a:pt x="29" y="23"/>
                    <a:pt x="24" y="34"/>
                  </a:cubicBezTo>
                  <a:cubicBezTo>
                    <a:pt x="21" y="41"/>
                    <a:pt x="29" y="52"/>
                    <a:pt x="33" y="64"/>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76" name="Freeform 30"/>
            <p:cNvSpPr/>
            <p:nvPr/>
          </p:nvSpPr>
          <p:spPr bwMode="auto">
            <a:xfrm>
              <a:off x="9368948" y="737833"/>
              <a:ext cx="165749" cy="298813"/>
            </a:xfrm>
            <a:custGeom>
              <a:avLst/>
              <a:gdLst>
                <a:gd name="T0" fmla="*/ 22 w 62"/>
                <a:gd name="T1" fmla="*/ 110 h 110"/>
                <a:gd name="T2" fmla="*/ 12 w 62"/>
                <a:gd name="T3" fmla="*/ 85 h 110"/>
                <a:gd name="T4" fmla="*/ 15 w 62"/>
                <a:gd name="T5" fmla="*/ 83 h 110"/>
                <a:gd name="T6" fmla="*/ 25 w 62"/>
                <a:gd name="T7" fmla="*/ 92 h 110"/>
                <a:gd name="T8" fmla="*/ 42 w 62"/>
                <a:gd name="T9" fmla="*/ 93 h 110"/>
                <a:gd name="T10" fmla="*/ 48 w 62"/>
                <a:gd name="T11" fmla="*/ 79 h 110"/>
                <a:gd name="T12" fmla="*/ 40 w 62"/>
                <a:gd name="T13" fmla="*/ 66 h 110"/>
                <a:gd name="T14" fmla="*/ 24 w 62"/>
                <a:gd name="T15" fmla="*/ 61 h 110"/>
                <a:gd name="T16" fmla="*/ 1 w 62"/>
                <a:gd name="T17" fmla="*/ 36 h 110"/>
                <a:gd name="T18" fmla="*/ 20 w 62"/>
                <a:gd name="T19" fmla="*/ 6 h 110"/>
                <a:gd name="T20" fmla="*/ 35 w 62"/>
                <a:gd name="T21" fmla="*/ 0 h 110"/>
                <a:gd name="T22" fmla="*/ 45 w 62"/>
                <a:gd name="T23" fmla="*/ 24 h 110"/>
                <a:gd name="T24" fmla="*/ 42 w 62"/>
                <a:gd name="T25" fmla="*/ 26 h 110"/>
                <a:gd name="T26" fmla="*/ 34 w 62"/>
                <a:gd name="T27" fmla="*/ 19 h 110"/>
                <a:gd name="T28" fmla="*/ 20 w 62"/>
                <a:gd name="T29" fmla="*/ 17 h 110"/>
                <a:gd name="T30" fmla="*/ 13 w 62"/>
                <a:gd name="T31" fmla="*/ 29 h 110"/>
                <a:gd name="T32" fmla="*/ 21 w 62"/>
                <a:gd name="T33" fmla="*/ 41 h 110"/>
                <a:gd name="T34" fmla="*/ 39 w 62"/>
                <a:gd name="T35" fmla="*/ 46 h 110"/>
                <a:gd name="T36" fmla="*/ 61 w 62"/>
                <a:gd name="T37" fmla="*/ 71 h 110"/>
                <a:gd name="T38" fmla="*/ 41 w 62"/>
                <a:gd name="T39" fmla="*/ 103 h 110"/>
                <a:gd name="T40" fmla="*/ 22 w 62"/>
                <a:gd name="T4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0">
                  <a:moveTo>
                    <a:pt x="22" y="110"/>
                  </a:moveTo>
                  <a:cubicBezTo>
                    <a:pt x="19" y="101"/>
                    <a:pt x="15" y="93"/>
                    <a:pt x="12" y="85"/>
                  </a:cubicBezTo>
                  <a:cubicBezTo>
                    <a:pt x="13" y="84"/>
                    <a:pt x="14" y="84"/>
                    <a:pt x="15" y="83"/>
                  </a:cubicBezTo>
                  <a:cubicBezTo>
                    <a:pt x="19" y="86"/>
                    <a:pt x="21" y="91"/>
                    <a:pt x="25" y="92"/>
                  </a:cubicBezTo>
                  <a:cubicBezTo>
                    <a:pt x="30" y="94"/>
                    <a:pt x="37" y="96"/>
                    <a:pt x="42" y="93"/>
                  </a:cubicBezTo>
                  <a:cubicBezTo>
                    <a:pt x="45" y="92"/>
                    <a:pt x="48" y="84"/>
                    <a:pt x="48" y="79"/>
                  </a:cubicBezTo>
                  <a:cubicBezTo>
                    <a:pt x="48" y="75"/>
                    <a:pt x="44" y="69"/>
                    <a:pt x="40" y="66"/>
                  </a:cubicBezTo>
                  <a:cubicBezTo>
                    <a:pt x="36" y="63"/>
                    <a:pt x="30" y="63"/>
                    <a:pt x="24" y="61"/>
                  </a:cubicBezTo>
                  <a:cubicBezTo>
                    <a:pt x="10" y="57"/>
                    <a:pt x="2" y="48"/>
                    <a:pt x="1" y="36"/>
                  </a:cubicBezTo>
                  <a:cubicBezTo>
                    <a:pt x="0" y="21"/>
                    <a:pt x="6" y="13"/>
                    <a:pt x="20" y="6"/>
                  </a:cubicBezTo>
                  <a:cubicBezTo>
                    <a:pt x="25" y="5"/>
                    <a:pt x="30" y="3"/>
                    <a:pt x="35" y="0"/>
                  </a:cubicBezTo>
                  <a:cubicBezTo>
                    <a:pt x="39" y="9"/>
                    <a:pt x="42" y="17"/>
                    <a:pt x="45" y="24"/>
                  </a:cubicBezTo>
                  <a:cubicBezTo>
                    <a:pt x="44" y="25"/>
                    <a:pt x="43" y="26"/>
                    <a:pt x="42" y="26"/>
                  </a:cubicBezTo>
                  <a:cubicBezTo>
                    <a:pt x="39" y="24"/>
                    <a:pt x="37" y="21"/>
                    <a:pt x="34" y="19"/>
                  </a:cubicBezTo>
                  <a:cubicBezTo>
                    <a:pt x="30" y="17"/>
                    <a:pt x="23" y="15"/>
                    <a:pt x="20" y="17"/>
                  </a:cubicBezTo>
                  <a:cubicBezTo>
                    <a:pt x="16" y="19"/>
                    <a:pt x="13" y="25"/>
                    <a:pt x="13" y="29"/>
                  </a:cubicBezTo>
                  <a:cubicBezTo>
                    <a:pt x="12" y="33"/>
                    <a:pt x="17" y="38"/>
                    <a:pt x="21" y="41"/>
                  </a:cubicBezTo>
                  <a:cubicBezTo>
                    <a:pt x="26" y="44"/>
                    <a:pt x="33" y="44"/>
                    <a:pt x="39" y="46"/>
                  </a:cubicBezTo>
                  <a:cubicBezTo>
                    <a:pt x="52" y="50"/>
                    <a:pt x="60" y="59"/>
                    <a:pt x="61" y="71"/>
                  </a:cubicBezTo>
                  <a:cubicBezTo>
                    <a:pt x="62" y="86"/>
                    <a:pt x="55" y="98"/>
                    <a:pt x="41" y="103"/>
                  </a:cubicBezTo>
                  <a:cubicBezTo>
                    <a:pt x="36" y="106"/>
                    <a:pt x="30" y="107"/>
                    <a:pt x="22" y="11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77" name="Freeform 31"/>
            <p:cNvSpPr/>
            <p:nvPr/>
          </p:nvSpPr>
          <p:spPr bwMode="auto">
            <a:xfrm>
              <a:off x="9105148" y="849888"/>
              <a:ext cx="163413" cy="312819"/>
            </a:xfrm>
            <a:custGeom>
              <a:avLst/>
              <a:gdLst>
                <a:gd name="T0" fmla="*/ 52 w 60"/>
                <a:gd name="T1" fmla="*/ 33 h 116"/>
                <a:gd name="T2" fmla="*/ 60 w 60"/>
                <a:gd name="T3" fmla="*/ 65 h 116"/>
                <a:gd name="T4" fmla="*/ 45 w 60"/>
                <a:gd name="T5" fmla="*/ 58 h 116"/>
                <a:gd name="T6" fmla="*/ 31 w 60"/>
                <a:gd name="T7" fmla="*/ 75 h 116"/>
                <a:gd name="T8" fmla="*/ 49 w 60"/>
                <a:gd name="T9" fmla="*/ 105 h 116"/>
                <a:gd name="T10" fmla="*/ 18 w 60"/>
                <a:gd name="T11" fmla="*/ 116 h 116"/>
                <a:gd name="T12" fmla="*/ 16 w 60"/>
                <a:gd name="T13" fmla="*/ 114 h 116"/>
                <a:gd name="T14" fmla="*/ 18 w 60"/>
                <a:gd name="T15" fmla="*/ 79 h 116"/>
                <a:gd name="T16" fmla="*/ 9 w 60"/>
                <a:gd name="T17" fmla="*/ 39 h 116"/>
                <a:gd name="T18" fmla="*/ 0 w 60"/>
                <a:gd name="T19" fmla="*/ 22 h 116"/>
                <a:gd name="T20" fmla="*/ 53 w 60"/>
                <a:gd name="T21" fmla="*/ 0 h 116"/>
                <a:gd name="T22" fmla="*/ 58 w 60"/>
                <a:gd name="T23" fmla="*/ 22 h 116"/>
                <a:gd name="T24" fmla="*/ 55 w 60"/>
                <a:gd name="T25" fmla="*/ 23 h 116"/>
                <a:gd name="T26" fmla="*/ 26 w 60"/>
                <a:gd name="T27" fmla="*/ 21 h 116"/>
                <a:gd name="T28" fmla="*/ 22 w 60"/>
                <a:gd name="T29" fmla="*/ 28 h 116"/>
                <a:gd name="T30" fmla="*/ 27 w 60"/>
                <a:gd name="T31" fmla="*/ 52 h 116"/>
                <a:gd name="T32" fmla="*/ 49 w 60"/>
                <a:gd name="T33" fmla="*/ 34 h 116"/>
                <a:gd name="T34" fmla="*/ 52 w 60"/>
                <a:gd name="T35" fmla="*/ 3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16">
                  <a:moveTo>
                    <a:pt x="52" y="33"/>
                  </a:moveTo>
                  <a:cubicBezTo>
                    <a:pt x="54" y="43"/>
                    <a:pt x="57" y="53"/>
                    <a:pt x="60" y="65"/>
                  </a:cubicBezTo>
                  <a:cubicBezTo>
                    <a:pt x="53" y="62"/>
                    <a:pt x="49" y="58"/>
                    <a:pt x="45" y="58"/>
                  </a:cubicBezTo>
                  <a:cubicBezTo>
                    <a:pt x="33" y="58"/>
                    <a:pt x="28" y="63"/>
                    <a:pt x="31" y="75"/>
                  </a:cubicBezTo>
                  <a:cubicBezTo>
                    <a:pt x="34" y="86"/>
                    <a:pt x="33" y="98"/>
                    <a:pt x="49" y="105"/>
                  </a:cubicBezTo>
                  <a:cubicBezTo>
                    <a:pt x="37" y="109"/>
                    <a:pt x="28" y="113"/>
                    <a:pt x="18" y="116"/>
                  </a:cubicBezTo>
                  <a:cubicBezTo>
                    <a:pt x="18" y="115"/>
                    <a:pt x="17" y="115"/>
                    <a:pt x="16" y="114"/>
                  </a:cubicBezTo>
                  <a:cubicBezTo>
                    <a:pt x="28" y="102"/>
                    <a:pt x="20" y="90"/>
                    <a:pt x="18" y="79"/>
                  </a:cubicBezTo>
                  <a:cubicBezTo>
                    <a:pt x="16" y="65"/>
                    <a:pt x="13" y="52"/>
                    <a:pt x="9" y="39"/>
                  </a:cubicBezTo>
                  <a:cubicBezTo>
                    <a:pt x="8" y="34"/>
                    <a:pt x="4" y="29"/>
                    <a:pt x="0" y="22"/>
                  </a:cubicBezTo>
                  <a:cubicBezTo>
                    <a:pt x="16" y="16"/>
                    <a:pt x="34" y="8"/>
                    <a:pt x="53" y="0"/>
                  </a:cubicBezTo>
                  <a:cubicBezTo>
                    <a:pt x="55" y="9"/>
                    <a:pt x="56" y="15"/>
                    <a:pt x="58" y="22"/>
                  </a:cubicBezTo>
                  <a:cubicBezTo>
                    <a:pt x="56" y="22"/>
                    <a:pt x="56" y="23"/>
                    <a:pt x="55" y="23"/>
                  </a:cubicBezTo>
                  <a:cubicBezTo>
                    <a:pt x="45" y="14"/>
                    <a:pt x="38" y="13"/>
                    <a:pt x="26" y="21"/>
                  </a:cubicBezTo>
                  <a:cubicBezTo>
                    <a:pt x="24" y="22"/>
                    <a:pt x="22" y="26"/>
                    <a:pt x="22" y="28"/>
                  </a:cubicBezTo>
                  <a:cubicBezTo>
                    <a:pt x="23" y="36"/>
                    <a:pt x="25" y="44"/>
                    <a:pt x="27" y="52"/>
                  </a:cubicBezTo>
                  <a:cubicBezTo>
                    <a:pt x="41" y="53"/>
                    <a:pt x="46" y="49"/>
                    <a:pt x="49" y="34"/>
                  </a:cubicBezTo>
                  <a:cubicBezTo>
                    <a:pt x="50" y="34"/>
                    <a:pt x="51" y="33"/>
                    <a:pt x="52" y="3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78" name="Freeform 32"/>
            <p:cNvSpPr/>
            <p:nvPr/>
          </p:nvSpPr>
          <p:spPr bwMode="auto">
            <a:xfrm>
              <a:off x="9980580" y="107525"/>
              <a:ext cx="231116" cy="308152"/>
            </a:xfrm>
            <a:custGeom>
              <a:avLst/>
              <a:gdLst>
                <a:gd name="T0" fmla="*/ 37 w 86"/>
                <a:gd name="T1" fmla="*/ 0 h 114"/>
                <a:gd name="T2" fmla="*/ 54 w 86"/>
                <a:gd name="T3" fmla="*/ 20 h 114"/>
                <a:gd name="T4" fmla="*/ 52 w 86"/>
                <a:gd name="T5" fmla="*/ 23 h 114"/>
                <a:gd name="T6" fmla="*/ 44 w 86"/>
                <a:gd name="T7" fmla="*/ 21 h 114"/>
                <a:gd name="T8" fmla="*/ 23 w 86"/>
                <a:gd name="T9" fmla="*/ 30 h 114"/>
                <a:gd name="T10" fmla="*/ 47 w 86"/>
                <a:gd name="T11" fmla="*/ 95 h 114"/>
                <a:gd name="T12" fmla="*/ 67 w 86"/>
                <a:gd name="T13" fmla="*/ 87 h 114"/>
                <a:gd name="T14" fmla="*/ 74 w 86"/>
                <a:gd name="T15" fmla="*/ 65 h 114"/>
                <a:gd name="T16" fmla="*/ 79 w 86"/>
                <a:gd name="T17" fmla="*/ 52 h 114"/>
                <a:gd name="T18" fmla="*/ 82 w 86"/>
                <a:gd name="T19" fmla="*/ 54 h 114"/>
                <a:gd name="T20" fmla="*/ 59 w 86"/>
                <a:gd name="T21" fmla="*/ 108 h 114"/>
                <a:gd name="T22" fmla="*/ 30 w 86"/>
                <a:gd name="T23" fmla="*/ 106 h 114"/>
                <a:gd name="T24" fmla="*/ 15 w 86"/>
                <a:gd name="T25" fmla="*/ 28 h 114"/>
                <a:gd name="T26" fmla="*/ 37 w 86"/>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114">
                  <a:moveTo>
                    <a:pt x="37" y="0"/>
                  </a:moveTo>
                  <a:cubicBezTo>
                    <a:pt x="43" y="8"/>
                    <a:pt x="49" y="14"/>
                    <a:pt x="54" y="20"/>
                  </a:cubicBezTo>
                  <a:cubicBezTo>
                    <a:pt x="54" y="21"/>
                    <a:pt x="53" y="22"/>
                    <a:pt x="52" y="23"/>
                  </a:cubicBezTo>
                  <a:cubicBezTo>
                    <a:pt x="50" y="22"/>
                    <a:pt x="47" y="22"/>
                    <a:pt x="44" y="21"/>
                  </a:cubicBezTo>
                  <a:cubicBezTo>
                    <a:pt x="35" y="19"/>
                    <a:pt x="28" y="22"/>
                    <a:pt x="23" y="30"/>
                  </a:cubicBezTo>
                  <a:cubicBezTo>
                    <a:pt x="10" y="52"/>
                    <a:pt x="23" y="87"/>
                    <a:pt x="47" y="95"/>
                  </a:cubicBezTo>
                  <a:cubicBezTo>
                    <a:pt x="56" y="98"/>
                    <a:pt x="63" y="95"/>
                    <a:pt x="67" y="87"/>
                  </a:cubicBezTo>
                  <a:cubicBezTo>
                    <a:pt x="70" y="80"/>
                    <a:pt x="72" y="72"/>
                    <a:pt x="74" y="65"/>
                  </a:cubicBezTo>
                  <a:cubicBezTo>
                    <a:pt x="76" y="61"/>
                    <a:pt x="77" y="57"/>
                    <a:pt x="79" y="52"/>
                  </a:cubicBezTo>
                  <a:cubicBezTo>
                    <a:pt x="80" y="53"/>
                    <a:pt x="82" y="54"/>
                    <a:pt x="82" y="54"/>
                  </a:cubicBezTo>
                  <a:cubicBezTo>
                    <a:pt x="86" y="73"/>
                    <a:pt x="75" y="98"/>
                    <a:pt x="59" y="108"/>
                  </a:cubicBezTo>
                  <a:cubicBezTo>
                    <a:pt x="50" y="114"/>
                    <a:pt x="39" y="113"/>
                    <a:pt x="30" y="106"/>
                  </a:cubicBezTo>
                  <a:cubicBezTo>
                    <a:pt x="7" y="89"/>
                    <a:pt x="0" y="54"/>
                    <a:pt x="15" y="28"/>
                  </a:cubicBezTo>
                  <a:cubicBezTo>
                    <a:pt x="21" y="19"/>
                    <a:pt x="29" y="10"/>
                    <a:pt x="37"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79" name="Freeform 33"/>
            <p:cNvSpPr>
              <a:spLocks noEditPoints="1"/>
            </p:cNvSpPr>
            <p:nvPr/>
          </p:nvSpPr>
          <p:spPr bwMode="auto">
            <a:xfrm>
              <a:off x="7487353" y="835881"/>
              <a:ext cx="182091" cy="296479"/>
            </a:xfrm>
            <a:custGeom>
              <a:avLst/>
              <a:gdLst>
                <a:gd name="T0" fmla="*/ 18 w 67"/>
                <a:gd name="T1" fmla="*/ 88 h 110"/>
                <a:gd name="T2" fmla="*/ 0 w 67"/>
                <a:gd name="T3" fmla="*/ 80 h 110"/>
                <a:gd name="T4" fmla="*/ 54 w 67"/>
                <a:gd name="T5" fmla="*/ 0 h 110"/>
                <a:gd name="T6" fmla="*/ 57 w 67"/>
                <a:gd name="T7" fmla="*/ 1 h 110"/>
                <a:gd name="T8" fmla="*/ 67 w 67"/>
                <a:gd name="T9" fmla="*/ 110 h 110"/>
                <a:gd name="T10" fmla="*/ 44 w 67"/>
                <a:gd name="T11" fmla="*/ 100 h 110"/>
                <a:gd name="T12" fmla="*/ 29 w 67"/>
                <a:gd name="T13" fmla="*/ 61 h 110"/>
                <a:gd name="T14" fmla="*/ 16 w 67"/>
                <a:gd name="T15" fmla="*/ 78 h 110"/>
                <a:gd name="T16" fmla="*/ 18 w 67"/>
                <a:gd name="T17" fmla="*/ 88 h 110"/>
                <a:gd name="T18" fmla="*/ 48 w 67"/>
                <a:gd name="T19" fmla="*/ 59 h 110"/>
                <a:gd name="T20" fmla="*/ 46 w 67"/>
                <a:gd name="T21" fmla="*/ 27 h 110"/>
                <a:gd name="T22" fmla="*/ 44 w 67"/>
                <a:gd name="T23" fmla="*/ 27 h 110"/>
                <a:gd name="T24" fmla="*/ 29 w 67"/>
                <a:gd name="T25" fmla="*/ 50 h 110"/>
                <a:gd name="T26" fmla="*/ 48 w 67"/>
                <a:gd name="T27"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110">
                  <a:moveTo>
                    <a:pt x="18" y="88"/>
                  </a:moveTo>
                  <a:cubicBezTo>
                    <a:pt x="11" y="85"/>
                    <a:pt x="5" y="82"/>
                    <a:pt x="0" y="80"/>
                  </a:cubicBezTo>
                  <a:cubicBezTo>
                    <a:pt x="18" y="53"/>
                    <a:pt x="36" y="27"/>
                    <a:pt x="54" y="0"/>
                  </a:cubicBezTo>
                  <a:cubicBezTo>
                    <a:pt x="55" y="0"/>
                    <a:pt x="56" y="0"/>
                    <a:pt x="57" y="1"/>
                  </a:cubicBezTo>
                  <a:cubicBezTo>
                    <a:pt x="60" y="37"/>
                    <a:pt x="63" y="72"/>
                    <a:pt x="67" y="110"/>
                  </a:cubicBezTo>
                  <a:cubicBezTo>
                    <a:pt x="59" y="106"/>
                    <a:pt x="52" y="103"/>
                    <a:pt x="44" y="100"/>
                  </a:cubicBezTo>
                  <a:cubicBezTo>
                    <a:pt x="57" y="80"/>
                    <a:pt x="51" y="67"/>
                    <a:pt x="29" y="61"/>
                  </a:cubicBezTo>
                  <a:cubicBezTo>
                    <a:pt x="24" y="59"/>
                    <a:pt x="16" y="70"/>
                    <a:pt x="16" y="78"/>
                  </a:cubicBezTo>
                  <a:cubicBezTo>
                    <a:pt x="16" y="80"/>
                    <a:pt x="17" y="83"/>
                    <a:pt x="18" y="88"/>
                  </a:cubicBezTo>
                  <a:close/>
                  <a:moveTo>
                    <a:pt x="48" y="59"/>
                  </a:moveTo>
                  <a:cubicBezTo>
                    <a:pt x="47" y="47"/>
                    <a:pt x="47" y="37"/>
                    <a:pt x="46" y="27"/>
                  </a:cubicBezTo>
                  <a:cubicBezTo>
                    <a:pt x="45" y="27"/>
                    <a:pt x="44" y="27"/>
                    <a:pt x="44" y="27"/>
                  </a:cubicBezTo>
                  <a:cubicBezTo>
                    <a:pt x="39" y="34"/>
                    <a:pt x="34" y="42"/>
                    <a:pt x="29" y="50"/>
                  </a:cubicBezTo>
                  <a:cubicBezTo>
                    <a:pt x="36" y="53"/>
                    <a:pt x="41" y="56"/>
                    <a:pt x="48" y="59"/>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0" name="Freeform 34"/>
            <p:cNvSpPr/>
            <p:nvPr/>
          </p:nvSpPr>
          <p:spPr bwMode="auto">
            <a:xfrm>
              <a:off x="6504533" y="-214634"/>
              <a:ext cx="247456" cy="280138"/>
            </a:xfrm>
            <a:custGeom>
              <a:avLst/>
              <a:gdLst>
                <a:gd name="T0" fmla="*/ 87 w 91"/>
                <a:gd name="T1" fmla="*/ 69 h 104"/>
                <a:gd name="T2" fmla="*/ 74 w 91"/>
                <a:gd name="T3" fmla="*/ 79 h 104"/>
                <a:gd name="T4" fmla="*/ 71 w 91"/>
                <a:gd name="T5" fmla="*/ 77 h 104"/>
                <a:gd name="T6" fmla="*/ 76 w 91"/>
                <a:gd name="T7" fmla="*/ 63 h 104"/>
                <a:gd name="T8" fmla="*/ 70 w 91"/>
                <a:gd name="T9" fmla="*/ 28 h 104"/>
                <a:gd name="T10" fmla="*/ 52 w 91"/>
                <a:gd name="T11" fmla="*/ 22 h 104"/>
                <a:gd name="T12" fmla="*/ 21 w 91"/>
                <a:gd name="T13" fmla="*/ 55 h 104"/>
                <a:gd name="T14" fmla="*/ 38 w 91"/>
                <a:gd name="T15" fmla="*/ 97 h 104"/>
                <a:gd name="T16" fmla="*/ 43 w 91"/>
                <a:gd name="T17" fmla="*/ 103 h 104"/>
                <a:gd name="T18" fmla="*/ 35 w 91"/>
                <a:gd name="T19" fmla="*/ 103 h 104"/>
                <a:gd name="T20" fmla="*/ 32 w 91"/>
                <a:gd name="T21" fmla="*/ 10 h 104"/>
                <a:gd name="T22" fmla="*/ 73 w 91"/>
                <a:gd name="T23" fmla="*/ 18 h 104"/>
                <a:gd name="T24" fmla="*/ 90 w 91"/>
                <a:gd name="T25" fmla="*/ 59 h 104"/>
                <a:gd name="T26" fmla="*/ 87 w 91"/>
                <a:gd name="T27" fmla="*/ 69 h 104"/>
                <a:gd name="T28" fmla="*/ 87 w 91"/>
                <a:gd name="T29" fmla="*/ 6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104">
                  <a:moveTo>
                    <a:pt x="87" y="69"/>
                  </a:moveTo>
                  <a:cubicBezTo>
                    <a:pt x="83" y="72"/>
                    <a:pt x="78" y="75"/>
                    <a:pt x="74" y="79"/>
                  </a:cubicBezTo>
                  <a:cubicBezTo>
                    <a:pt x="73" y="78"/>
                    <a:pt x="72" y="78"/>
                    <a:pt x="71" y="77"/>
                  </a:cubicBezTo>
                  <a:cubicBezTo>
                    <a:pt x="73" y="73"/>
                    <a:pt x="74" y="68"/>
                    <a:pt x="76" y="63"/>
                  </a:cubicBezTo>
                  <a:cubicBezTo>
                    <a:pt x="81" y="50"/>
                    <a:pt x="80" y="37"/>
                    <a:pt x="70" y="28"/>
                  </a:cubicBezTo>
                  <a:cubicBezTo>
                    <a:pt x="66" y="24"/>
                    <a:pt x="58" y="21"/>
                    <a:pt x="52" y="22"/>
                  </a:cubicBezTo>
                  <a:cubicBezTo>
                    <a:pt x="37" y="24"/>
                    <a:pt x="23" y="40"/>
                    <a:pt x="21" y="55"/>
                  </a:cubicBezTo>
                  <a:cubicBezTo>
                    <a:pt x="18" y="72"/>
                    <a:pt x="23" y="87"/>
                    <a:pt x="38" y="97"/>
                  </a:cubicBezTo>
                  <a:cubicBezTo>
                    <a:pt x="40" y="98"/>
                    <a:pt x="41" y="101"/>
                    <a:pt x="43" y="103"/>
                  </a:cubicBezTo>
                  <a:cubicBezTo>
                    <a:pt x="40" y="103"/>
                    <a:pt x="37" y="104"/>
                    <a:pt x="35" y="103"/>
                  </a:cubicBezTo>
                  <a:cubicBezTo>
                    <a:pt x="2" y="84"/>
                    <a:pt x="0" y="31"/>
                    <a:pt x="32" y="10"/>
                  </a:cubicBezTo>
                  <a:cubicBezTo>
                    <a:pt x="48" y="0"/>
                    <a:pt x="64" y="2"/>
                    <a:pt x="73" y="18"/>
                  </a:cubicBezTo>
                  <a:cubicBezTo>
                    <a:pt x="81" y="31"/>
                    <a:pt x="85" y="45"/>
                    <a:pt x="90" y="59"/>
                  </a:cubicBezTo>
                  <a:cubicBezTo>
                    <a:pt x="91" y="61"/>
                    <a:pt x="88" y="65"/>
                    <a:pt x="87" y="69"/>
                  </a:cubicBezTo>
                  <a:cubicBezTo>
                    <a:pt x="87" y="69"/>
                    <a:pt x="87" y="69"/>
                    <a:pt x="87" y="69"/>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1" name="Freeform 35"/>
            <p:cNvSpPr/>
            <p:nvPr/>
          </p:nvSpPr>
          <p:spPr bwMode="auto">
            <a:xfrm>
              <a:off x="7674112" y="896579"/>
              <a:ext cx="205435" cy="284806"/>
            </a:xfrm>
            <a:custGeom>
              <a:avLst/>
              <a:gdLst>
                <a:gd name="T0" fmla="*/ 63 w 76"/>
                <a:gd name="T1" fmla="*/ 90 h 106"/>
                <a:gd name="T2" fmla="*/ 48 w 76"/>
                <a:gd name="T3" fmla="*/ 103 h 106"/>
                <a:gd name="T4" fmla="*/ 12 w 76"/>
                <a:gd name="T5" fmla="*/ 86 h 106"/>
                <a:gd name="T6" fmla="*/ 19 w 76"/>
                <a:gd name="T7" fmla="*/ 14 h 106"/>
                <a:gd name="T8" fmla="*/ 51 w 76"/>
                <a:gd name="T9" fmla="*/ 5 h 106"/>
                <a:gd name="T10" fmla="*/ 71 w 76"/>
                <a:gd name="T11" fmla="*/ 14 h 106"/>
                <a:gd name="T12" fmla="*/ 76 w 76"/>
                <a:gd name="T13" fmla="*/ 22 h 106"/>
                <a:gd name="T14" fmla="*/ 72 w 76"/>
                <a:gd name="T15" fmla="*/ 45 h 106"/>
                <a:gd name="T16" fmla="*/ 70 w 76"/>
                <a:gd name="T17" fmla="*/ 46 h 106"/>
                <a:gd name="T18" fmla="*/ 66 w 76"/>
                <a:gd name="T19" fmla="*/ 36 h 106"/>
                <a:gd name="T20" fmla="*/ 61 w 76"/>
                <a:gd name="T21" fmla="*/ 21 h 106"/>
                <a:gd name="T22" fmla="*/ 33 w 76"/>
                <a:gd name="T23" fmla="*/ 19 h 106"/>
                <a:gd name="T24" fmla="*/ 25 w 76"/>
                <a:gd name="T25" fmla="*/ 83 h 106"/>
                <a:gd name="T26" fmla="*/ 53 w 76"/>
                <a:gd name="T27" fmla="*/ 94 h 106"/>
                <a:gd name="T28" fmla="*/ 63 w 76"/>
                <a:gd name="T29"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6">
                  <a:moveTo>
                    <a:pt x="63" y="90"/>
                  </a:moveTo>
                  <a:cubicBezTo>
                    <a:pt x="61" y="100"/>
                    <a:pt x="55" y="102"/>
                    <a:pt x="48" y="103"/>
                  </a:cubicBezTo>
                  <a:cubicBezTo>
                    <a:pt x="34" y="106"/>
                    <a:pt x="19" y="98"/>
                    <a:pt x="12" y="86"/>
                  </a:cubicBezTo>
                  <a:cubicBezTo>
                    <a:pt x="0" y="64"/>
                    <a:pt x="2" y="34"/>
                    <a:pt x="19" y="14"/>
                  </a:cubicBezTo>
                  <a:cubicBezTo>
                    <a:pt x="27" y="4"/>
                    <a:pt x="39" y="0"/>
                    <a:pt x="51" y="5"/>
                  </a:cubicBezTo>
                  <a:cubicBezTo>
                    <a:pt x="58" y="7"/>
                    <a:pt x="65" y="10"/>
                    <a:pt x="71" y="14"/>
                  </a:cubicBezTo>
                  <a:cubicBezTo>
                    <a:pt x="74" y="15"/>
                    <a:pt x="76" y="19"/>
                    <a:pt x="76" y="22"/>
                  </a:cubicBezTo>
                  <a:cubicBezTo>
                    <a:pt x="75" y="30"/>
                    <a:pt x="74" y="37"/>
                    <a:pt x="72" y="45"/>
                  </a:cubicBezTo>
                  <a:cubicBezTo>
                    <a:pt x="72" y="45"/>
                    <a:pt x="71" y="45"/>
                    <a:pt x="70" y="46"/>
                  </a:cubicBezTo>
                  <a:cubicBezTo>
                    <a:pt x="69" y="42"/>
                    <a:pt x="67" y="39"/>
                    <a:pt x="66" y="36"/>
                  </a:cubicBezTo>
                  <a:cubicBezTo>
                    <a:pt x="64" y="31"/>
                    <a:pt x="63" y="26"/>
                    <a:pt x="61" y="21"/>
                  </a:cubicBezTo>
                  <a:cubicBezTo>
                    <a:pt x="55" y="11"/>
                    <a:pt x="42" y="10"/>
                    <a:pt x="33" y="19"/>
                  </a:cubicBezTo>
                  <a:cubicBezTo>
                    <a:pt x="19" y="34"/>
                    <a:pt x="15" y="64"/>
                    <a:pt x="25" y="83"/>
                  </a:cubicBezTo>
                  <a:cubicBezTo>
                    <a:pt x="30" y="94"/>
                    <a:pt x="41" y="98"/>
                    <a:pt x="53" y="94"/>
                  </a:cubicBezTo>
                  <a:cubicBezTo>
                    <a:pt x="56" y="93"/>
                    <a:pt x="59" y="92"/>
                    <a:pt x="63" y="9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2" name="Freeform 36"/>
            <p:cNvSpPr/>
            <p:nvPr/>
          </p:nvSpPr>
          <p:spPr bwMode="auto">
            <a:xfrm>
              <a:off x="9506682" y="-2663499"/>
              <a:ext cx="84040" cy="123727"/>
            </a:xfrm>
            <a:custGeom>
              <a:avLst/>
              <a:gdLst>
                <a:gd name="T0" fmla="*/ 30 w 31"/>
                <a:gd name="T1" fmla="*/ 0 h 46"/>
                <a:gd name="T2" fmla="*/ 24 w 31"/>
                <a:gd name="T3" fmla="*/ 41 h 46"/>
                <a:gd name="T4" fmla="*/ 10 w 31"/>
                <a:gd name="T5" fmla="*/ 43 h 46"/>
                <a:gd name="T6" fmla="*/ 3 w 31"/>
                <a:gd name="T7" fmla="*/ 26 h 46"/>
                <a:gd name="T8" fmla="*/ 30 w 31"/>
                <a:gd name="T9" fmla="*/ 0 h 46"/>
              </a:gdLst>
              <a:ahLst/>
              <a:cxnLst>
                <a:cxn ang="0">
                  <a:pos x="T0" y="T1"/>
                </a:cxn>
                <a:cxn ang="0">
                  <a:pos x="T2" y="T3"/>
                </a:cxn>
                <a:cxn ang="0">
                  <a:pos x="T4" y="T5"/>
                </a:cxn>
                <a:cxn ang="0">
                  <a:pos x="T6" y="T7"/>
                </a:cxn>
                <a:cxn ang="0">
                  <a:pos x="T8" y="T9"/>
                </a:cxn>
              </a:cxnLst>
              <a:rect l="0" t="0" r="r" b="b"/>
              <a:pathLst>
                <a:path w="31" h="46">
                  <a:moveTo>
                    <a:pt x="30" y="0"/>
                  </a:moveTo>
                  <a:cubicBezTo>
                    <a:pt x="31" y="16"/>
                    <a:pt x="29" y="29"/>
                    <a:pt x="24" y="41"/>
                  </a:cubicBezTo>
                  <a:cubicBezTo>
                    <a:pt x="22" y="46"/>
                    <a:pt x="15" y="46"/>
                    <a:pt x="10" y="43"/>
                  </a:cubicBezTo>
                  <a:cubicBezTo>
                    <a:pt x="3" y="39"/>
                    <a:pt x="0" y="33"/>
                    <a:pt x="3" y="26"/>
                  </a:cubicBezTo>
                  <a:cubicBezTo>
                    <a:pt x="8" y="14"/>
                    <a:pt x="17" y="7"/>
                    <a:pt x="30"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3" name="Freeform 37"/>
            <p:cNvSpPr/>
            <p:nvPr/>
          </p:nvSpPr>
          <p:spPr bwMode="auto">
            <a:xfrm>
              <a:off x="10333087" y="-1718038"/>
              <a:ext cx="74702" cy="93379"/>
            </a:xfrm>
            <a:custGeom>
              <a:avLst/>
              <a:gdLst>
                <a:gd name="T0" fmla="*/ 19 w 27"/>
                <a:gd name="T1" fmla="*/ 0 h 35"/>
                <a:gd name="T2" fmla="*/ 26 w 27"/>
                <a:gd name="T3" fmla="*/ 22 h 35"/>
                <a:gd name="T4" fmla="*/ 22 w 27"/>
                <a:gd name="T5" fmla="*/ 33 h 35"/>
                <a:gd name="T6" fmla="*/ 11 w 27"/>
                <a:gd name="T7" fmla="*/ 32 h 35"/>
                <a:gd name="T8" fmla="*/ 1 w 27"/>
                <a:gd name="T9" fmla="*/ 24 h 35"/>
                <a:gd name="T10" fmla="*/ 2 w 27"/>
                <a:gd name="T11" fmla="*/ 15 h 35"/>
                <a:gd name="T12" fmla="*/ 19 w 2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27" h="35">
                  <a:moveTo>
                    <a:pt x="19" y="0"/>
                  </a:moveTo>
                  <a:cubicBezTo>
                    <a:pt x="22" y="7"/>
                    <a:pt x="25" y="15"/>
                    <a:pt x="26" y="22"/>
                  </a:cubicBezTo>
                  <a:cubicBezTo>
                    <a:pt x="27" y="26"/>
                    <a:pt x="25" y="31"/>
                    <a:pt x="22" y="33"/>
                  </a:cubicBezTo>
                  <a:cubicBezTo>
                    <a:pt x="20" y="35"/>
                    <a:pt x="14" y="33"/>
                    <a:pt x="11" y="32"/>
                  </a:cubicBezTo>
                  <a:cubicBezTo>
                    <a:pt x="7" y="30"/>
                    <a:pt x="3" y="28"/>
                    <a:pt x="1" y="24"/>
                  </a:cubicBezTo>
                  <a:cubicBezTo>
                    <a:pt x="0" y="22"/>
                    <a:pt x="0" y="17"/>
                    <a:pt x="2" y="15"/>
                  </a:cubicBezTo>
                  <a:cubicBezTo>
                    <a:pt x="7" y="10"/>
                    <a:pt x="13" y="6"/>
                    <a:pt x="19"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4" name="Freeform 38"/>
            <p:cNvSpPr/>
            <p:nvPr/>
          </p:nvSpPr>
          <p:spPr bwMode="auto">
            <a:xfrm>
              <a:off x="9625740" y="-2584129"/>
              <a:ext cx="102718" cy="72368"/>
            </a:xfrm>
            <a:custGeom>
              <a:avLst/>
              <a:gdLst>
                <a:gd name="T0" fmla="*/ 12 w 38"/>
                <a:gd name="T1" fmla="*/ 0 h 26"/>
                <a:gd name="T2" fmla="*/ 38 w 38"/>
                <a:gd name="T3" fmla="*/ 25 h 26"/>
                <a:gd name="T4" fmla="*/ 4 w 38"/>
                <a:gd name="T5" fmla="*/ 25 h 26"/>
                <a:gd name="T6" fmla="*/ 1 w 38"/>
                <a:gd name="T7" fmla="*/ 14 h 26"/>
                <a:gd name="T8" fmla="*/ 8 w 38"/>
                <a:gd name="T9" fmla="*/ 0 h 26"/>
                <a:gd name="T10" fmla="*/ 12 w 38"/>
                <a:gd name="T11" fmla="*/ 0 h 26"/>
              </a:gdLst>
              <a:ahLst/>
              <a:cxnLst>
                <a:cxn ang="0">
                  <a:pos x="T0" y="T1"/>
                </a:cxn>
                <a:cxn ang="0">
                  <a:pos x="T2" y="T3"/>
                </a:cxn>
                <a:cxn ang="0">
                  <a:pos x="T4" y="T5"/>
                </a:cxn>
                <a:cxn ang="0">
                  <a:pos x="T6" y="T7"/>
                </a:cxn>
                <a:cxn ang="0">
                  <a:pos x="T8" y="T9"/>
                </a:cxn>
                <a:cxn ang="0">
                  <a:pos x="T10" y="T11"/>
                </a:cxn>
              </a:cxnLst>
              <a:rect l="0" t="0" r="r" b="b"/>
              <a:pathLst>
                <a:path w="38" h="26">
                  <a:moveTo>
                    <a:pt x="12" y="0"/>
                  </a:moveTo>
                  <a:cubicBezTo>
                    <a:pt x="10" y="19"/>
                    <a:pt x="31" y="13"/>
                    <a:pt x="38" y="25"/>
                  </a:cubicBezTo>
                  <a:cubicBezTo>
                    <a:pt x="26" y="25"/>
                    <a:pt x="15" y="26"/>
                    <a:pt x="4" y="25"/>
                  </a:cubicBezTo>
                  <a:cubicBezTo>
                    <a:pt x="3" y="24"/>
                    <a:pt x="0" y="17"/>
                    <a:pt x="1" y="14"/>
                  </a:cubicBezTo>
                  <a:cubicBezTo>
                    <a:pt x="2" y="9"/>
                    <a:pt x="6" y="5"/>
                    <a:pt x="8" y="0"/>
                  </a:cubicBezTo>
                  <a:cubicBezTo>
                    <a:pt x="10" y="0"/>
                    <a:pt x="11" y="0"/>
                    <a:pt x="12"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5" name="Freeform 44"/>
            <p:cNvSpPr/>
            <p:nvPr/>
          </p:nvSpPr>
          <p:spPr bwMode="auto">
            <a:xfrm>
              <a:off x="8479506" y="-2826914"/>
              <a:ext cx="35018" cy="119059"/>
            </a:xfrm>
            <a:custGeom>
              <a:avLst/>
              <a:gdLst>
                <a:gd name="T0" fmla="*/ 11 w 13"/>
                <a:gd name="T1" fmla="*/ 0 h 44"/>
                <a:gd name="T2" fmla="*/ 11 w 13"/>
                <a:gd name="T3" fmla="*/ 34 h 44"/>
                <a:gd name="T4" fmla="*/ 2 w 13"/>
                <a:gd name="T5" fmla="*/ 44 h 44"/>
                <a:gd name="T6" fmla="*/ 0 w 13"/>
                <a:gd name="T7" fmla="*/ 42 h 44"/>
                <a:gd name="T8" fmla="*/ 5 w 13"/>
                <a:gd name="T9" fmla="*/ 34 h 44"/>
                <a:gd name="T10" fmla="*/ 8 w 13"/>
                <a:gd name="T11" fmla="*/ 11 h 44"/>
                <a:gd name="T12" fmla="*/ 7 w 13"/>
                <a:gd name="T13" fmla="*/ 0 h 44"/>
                <a:gd name="T14" fmla="*/ 11 w 13"/>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44">
                  <a:moveTo>
                    <a:pt x="11" y="0"/>
                  </a:moveTo>
                  <a:cubicBezTo>
                    <a:pt x="11" y="12"/>
                    <a:pt x="12" y="23"/>
                    <a:pt x="11" y="34"/>
                  </a:cubicBezTo>
                  <a:cubicBezTo>
                    <a:pt x="10" y="38"/>
                    <a:pt x="5" y="40"/>
                    <a:pt x="2" y="44"/>
                  </a:cubicBezTo>
                  <a:cubicBezTo>
                    <a:pt x="1" y="43"/>
                    <a:pt x="1" y="42"/>
                    <a:pt x="0" y="42"/>
                  </a:cubicBezTo>
                  <a:cubicBezTo>
                    <a:pt x="1" y="39"/>
                    <a:pt x="3" y="37"/>
                    <a:pt x="5" y="34"/>
                  </a:cubicBezTo>
                  <a:cubicBezTo>
                    <a:pt x="10" y="27"/>
                    <a:pt x="13" y="20"/>
                    <a:pt x="8" y="11"/>
                  </a:cubicBezTo>
                  <a:cubicBezTo>
                    <a:pt x="7" y="8"/>
                    <a:pt x="8" y="4"/>
                    <a:pt x="7" y="0"/>
                  </a:cubicBezTo>
                  <a:cubicBezTo>
                    <a:pt x="9" y="0"/>
                    <a:pt x="10" y="0"/>
                    <a:pt x="11"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6" name="Freeform 49"/>
            <p:cNvSpPr>
              <a:spLocks noEditPoints="1"/>
            </p:cNvSpPr>
            <p:nvPr/>
          </p:nvSpPr>
          <p:spPr bwMode="auto">
            <a:xfrm>
              <a:off x="6880387" y="-2346010"/>
              <a:ext cx="3093191" cy="3081511"/>
            </a:xfrm>
            <a:custGeom>
              <a:avLst/>
              <a:gdLst>
                <a:gd name="T0" fmla="*/ 557 w 1143"/>
                <a:gd name="T1" fmla="*/ 1136 h 1141"/>
                <a:gd name="T2" fmla="*/ 3 w 1143"/>
                <a:gd name="T3" fmla="*/ 566 h 1141"/>
                <a:gd name="T4" fmla="*/ 586 w 1143"/>
                <a:gd name="T5" fmla="*/ 9 h 1141"/>
                <a:gd name="T6" fmla="*/ 1135 w 1143"/>
                <a:gd name="T7" fmla="*/ 587 h 1141"/>
                <a:gd name="T8" fmla="*/ 557 w 1143"/>
                <a:gd name="T9" fmla="*/ 1136 h 1141"/>
                <a:gd name="T10" fmla="*/ 1088 w 1143"/>
                <a:gd name="T11" fmla="*/ 392 h 1141"/>
                <a:gd name="T12" fmla="*/ 1085 w 1143"/>
                <a:gd name="T13" fmla="*/ 389 h 1141"/>
                <a:gd name="T14" fmla="*/ 951 w 1143"/>
                <a:gd name="T15" fmla="*/ 290 h 1141"/>
                <a:gd name="T16" fmla="*/ 932 w 1143"/>
                <a:gd name="T17" fmla="*/ 286 h 1141"/>
                <a:gd name="T18" fmla="*/ 727 w 1143"/>
                <a:gd name="T19" fmla="*/ 331 h 1141"/>
                <a:gd name="T20" fmla="*/ 699 w 1143"/>
                <a:gd name="T21" fmla="*/ 336 h 1141"/>
                <a:gd name="T22" fmla="*/ 703 w 1143"/>
                <a:gd name="T23" fmla="*/ 325 h 1141"/>
                <a:gd name="T24" fmla="*/ 754 w 1143"/>
                <a:gd name="T25" fmla="*/ 205 h 1141"/>
                <a:gd name="T26" fmla="*/ 753 w 1143"/>
                <a:gd name="T27" fmla="*/ 183 h 1141"/>
                <a:gd name="T28" fmla="*/ 677 w 1143"/>
                <a:gd name="T29" fmla="*/ 44 h 1141"/>
                <a:gd name="T30" fmla="*/ 659 w 1143"/>
                <a:gd name="T31" fmla="*/ 37 h 1141"/>
                <a:gd name="T32" fmla="*/ 519 w 1143"/>
                <a:gd name="T33" fmla="*/ 97 h 1141"/>
                <a:gd name="T34" fmla="*/ 500 w 1143"/>
                <a:gd name="T35" fmla="*/ 117 h 1141"/>
                <a:gd name="T36" fmla="*/ 444 w 1143"/>
                <a:gd name="T37" fmla="*/ 293 h 1141"/>
                <a:gd name="T38" fmla="*/ 428 w 1143"/>
                <a:gd name="T39" fmla="*/ 341 h 1141"/>
                <a:gd name="T40" fmla="*/ 420 w 1143"/>
                <a:gd name="T41" fmla="*/ 332 h 1141"/>
                <a:gd name="T42" fmla="*/ 343 w 1143"/>
                <a:gd name="T43" fmla="*/ 231 h 1141"/>
                <a:gd name="T44" fmla="*/ 319 w 1143"/>
                <a:gd name="T45" fmla="*/ 218 h 1141"/>
                <a:gd name="T46" fmla="*/ 166 w 1143"/>
                <a:gd name="T47" fmla="*/ 215 h 1141"/>
                <a:gd name="T48" fmla="*/ 148 w 1143"/>
                <a:gd name="T49" fmla="*/ 230 h 1141"/>
                <a:gd name="T50" fmla="*/ 146 w 1143"/>
                <a:gd name="T51" fmla="*/ 240 h 1141"/>
                <a:gd name="T52" fmla="*/ 130 w 1143"/>
                <a:gd name="T53" fmla="*/ 375 h 1141"/>
                <a:gd name="T54" fmla="*/ 139 w 1143"/>
                <a:gd name="T55" fmla="*/ 405 h 1141"/>
                <a:gd name="T56" fmla="*/ 288 w 1143"/>
                <a:gd name="T57" fmla="*/ 568 h 1141"/>
                <a:gd name="T58" fmla="*/ 296 w 1143"/>
                <a:gd name="T59" fmla="*/ 577 h 1141"/>
                <a:gd name="T60" fmla="*/ 286 w 1143"/>
                <a:gd name="T61" fmla="*/ 579 h 1141"/>
                <a:gd name="T62" fmla="*/ 165 w 1143"/>
                <a:gd name="T63" fmla="*/ 594 h 1141"/>
                <a:gd name="T64" fmla="*/ 129 w 1143"/>
                <a:gd name="T65" fmla="*/ 617 h 1141"/>
                <a:gd name="T66" fmla="*/ 84 w 1143"/>
                <a:gd name="T67" fmla="*/ 692 h 1141"/>
                <a:gd name="T68" fmla="*/ 47 w 1143"/>
                <a:gd name="T69" fmla="*/ 753 h 1141"/>
                <a:gd name="T70" fmla="*/ 50 w 1143"/>
                <a:gd name="T71" fmla="*/ 756 h 1141"/>
                <a:gd name="T72" fmla="*/ 182 w 1143"/>
                <a:gd name="T73" fmla="*/ 855 h 1141"/>
                <a:gd name="T74" fmla="*/ 201 w 1143"/>
                <a:gd name="T75" fmla="*/ 859 h 1141"/>
                <a:gd name="T76" fmla="*/ 400 w 1143"/>
                <a:gd name="T77" fmla="*/ 816 h 1141"/>
                <a:gd name="T78" fmla="*/ 436 w 1143"/>
                <a:gd name="T79" fmla="*/ 809 h 1141"/>
                <a:gd name="T80" fmla="*/ 430 w 1143"/>
                <a:gd name="T81" fmla="*/ 825 h 1141"/>
                <a:gd name="T82" fmla="*/ 383 w 1143"/>
                <a:gd name="T83" fmla="*/ 937 h 1141"/>
                <a:gd name="T84" fmla="*/ 384 w 1143"/>
                <a:gd name="T85" fmla="*/ 967 h 1141"/>
                <a:gd name="T86" fmla="*/ 458 w 1143"/>
                <a:gd name="T87" fmla="*/ 1103 h 1141"/>
                <a:gd name="T88" fmla="*/ 475 w 1143"/>
                <a:gd name="T89" fmla="*/ 1109 h 1141"/>
                <a:gd name="T90" fmla="*/ 615 w 1143"/>
                <a:gd name="T91" fmla="*/ 1049 h 1141"/>
                <a:gd name="T92" fmla="*/ 636 w 1143"/>
                <a:gd name="T93" fmla="*/ 1027 h 1141"/>
                <a:gd name="T94" fmla="*/ 701 w 1143"/>
                <a:gd name="T95" fmla="*/ 821 h 1141"/>
                <a:gd name="T96" fmla="*/ 707 w 1143"/>
                <a:gd name="T97" fmla="*/ 805 h 1141"/>
                <a:gd name="T98" fmla="*/ 713 w 1143"/>
                <a:gd name="T99" fmla="*/ 812 h 1141"/>
                <a:gd name="T100" fmla="*/ 793 w 1143"/>
                <a:gd name="T101" fmla="*/ 916 h 1141"/>
                <a:gd name="T102" fmla="*/ 816 w 1143"/>
                <a:gd name="T103" fmla="*/ 929 h 1141"/>
                <a:gd name="T104" fmla="*/ 975 w 1143"/>
                <a:gd name="T105" fmla="*/ 932 h 1141"/>
                <a:gd name="T106" fmla="*/ 987 w 1143"/>
                <a:gd name="T107" fmla="*/ 921 h 1141"/>
                <a:gd name="T108" fmla="*/ 1006 w 1143"/>
                <a:gd name="T109" fmla="*/ 768 h 1141"/>
                <a:gd name="T110" fmla="*/ 998 w 1143"/>
                <a:gd name="T111" fmla="*/ 744 h 1141"/>
                <a:gd name="T112" fmla="*/ 867 w 1143"/>
                <a:gd name="T113" fmla="*/ 600 h 1141"/>
                <a:gd name="T114" fmla="*/ 839 w 1143"/>
                <a:gd name="T115" fmla="*/ 569 h 1141"/>
                <a:gd name="T116" fmla="*/ 845 w 1143"/>
                <a:gd name="T117" fmla="*/ 567 h 1141"/>
                <a:gd name="T118" fmla="*/ 978 w 1143"/>
                <a:gd name="T119" fmla="*/ 550 h 1141"/>
                <a:gd name="T120" fmla="*/ 1000 w 1143"/>
                <a:gd name="T121" fmla="*/ 536 h 1141"/>
                <a:gd name="T122" fmla="*/ 1019 w 1143"/>
                <a:gd name="T123" fmla="*/ 505 h 1141"/>
                <a:gd name="T124" fmla="*/ 1088 w 1143"/>
                <a:gd name="T125" fmla="*/ 392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3" h="1141">
                  <a:moveTo>
                    <a:pt x="557" y="1136"/>
                  </a:moveTo>
                  <a:cubicBezTo>
                    <a:pt x="245" y="1129"/>
                    <a:pt x="0" y="873"/>
                    <a:pt x="3" y="566"/>
                  </a:cubicBezTo>
                  <a:cubicBezTo>
                    <a:pt x="6" y="251"/>
                    <a:pt x="272" y="0"/>
                    <a:pt x="586" y="9"/>
                  </a:cubicBezTo>
                  <a:cubicBezTo>
                    <a:pt x="891" y="18"/>
                    <a:pt x="1143" y="272"/>
                    <a:pt x="1135" y="587"/>
                  </a:cubicBezTo>
                  <a:cubicBezTo>
                    <a:pt x="1128" y="892"/>
                    <a:pt x="873" y="1141"/>
                    <a:pt x="557" y="1136"/>
                  </a:cubicBezTo>
                  <a:close/>
                  <a:moveTo>
                    <a:pt x="1088" y="392"/>
                  </a:moveTo>
                  <a:cubicBezTo>
                    <a:pt x="1087" y="391"/>
                    <a:pt x="1086" y="390"/>
                    <a:pt x="1085" y="389"/>
                  </a:cubicBezTo>
                  <a:cubicBezTo>
                    <a:pt x="1041" y="356"/>
                    <a:pt x="996" y="322"/>
                    <a:pt x="951" y="290"/>
                  </a:cubicBezTo>
                  <a:cubicBezTo>
                    <a:pt x="947" y="286"/>
                    <a:pt x="938" y="285"/>
                    <a:pt x="932" y="286"/>
                  </a:cubicBezTo>
                  <a:cubicBezTo>
                    <a:pt x="864" y="301"/>
                    <a:pt x="796" y="316"/>
                    <a:pt x="727" y="331"/>
                  </a:cubicBezTo>
                  <a:cubicBezTo>
                    <a:pt x="719" y="333"/>
                    <a:pt x="710" y="334"/>
                    <a:pt x="699" y="336"/>
                  </a:cubicBezTo>
                  <a:cubicBezTo>
                    <a:pt x="701" y="331"/>
                    <a:pt x="702" y="328"/>
                    <a:pt x="703" y="325"/>
                  </a:cubicBezTo>
                  <a:cubicBezTo>
                    <a:pt x="720" y="285"/>
                    <a:pt x="737" y="245"/>
                    <a:pt x="754" y="205"/>
                  </a:cubicBezTo>
                  <a:cubicBezTo>
                    <a:pt x="757" y="197"/>
                    <a:pt x="757" y="191"/>
                    <a:pt x="753" y="183"/>
                  </a:cubicBezTo>
                  <a:cubicBezTo>
                    <a:pt x="727" y="137"/>
                    <a:pt x="702" y="90"/>
                    <a:pt x="677" y="44"/>
                  </a:cubicBezTo>
                  <a:cubicBezTo>
                    <a:pt x="671" y="32"/>
                    <a:pt x="671" y="32"/>
                    <a:pt x="659" y="37"/>
                  </a:cubicBezTo>
                  <a:cubicBezTo>
                    <a:pt x="612" y="57"/>
                    <a:pt x="565" y="77"/>
                    <a:pt x="519" y="97"/>
                  </a:cubicBezTo>
                  <a:cubicBezTo>
                    <a:pt x="509" y="101"/>
                    <a:pt x="503" y="107"/>
                    <a:pt x="500" y="117"/>
                  </a:cubicBezTo>
                  <a:cubicBezTo>
                    <a:pt x="481" y="176"/>
                    <a:pt x="463" y="235"/>
                    <a:pt x="444" y="293"/>
                  </a:cubicBezTo>
                  <a:cubicBezTo>
                    <a:pt x="439" y="309"/>
                    <a:pt x="434" y="324"/>
                    <a:pt x="428" y="341"/>
                  </a:cubicBezTo>
                  <a:cubicBezTo>
                    <a:pt x="425" y="337"/>
                    <a:pt x="423" y="335"/>
                    <a:pt x="420" y="332"/>
                  </a:cubicBezTo>
                  <a:cubicBezTo>
                    <a:pt x="395" y="298"/>
                    <a:pt x="368" y="265"/>
                    <a:pt x="343" y="231"/>
                  </a:cubicBezTo>
                  <a:cubicBezTo>
                    <a:pt x="337" y="222"/>
                    <a:pt x="330" y="218"/>
                    <a:pt x="319" y="218"/>
                  </a:cubicBezTo>
                  <a:cubicBezTo>
                    <a:pt x="268" y="217"/>
                    <a:pt x="217" y="216"/>
                    <a:pt x="166" y="215"/>
                  </a:cubicBezTo>
                  <a:cubicBezTo>
                    <a:pt x="150" y="215"/>
                    <a:pt x="150" y="215"/>
                    <a:pt x="148" y="230"/>
                  </a:cubicBezTo>
                  <a:cubicBezTo>
                    <a:pt x="147" y="233"/>
                    <a:pt x="147" y="237"/>
                    <a:pt x="146" y="240"/>
                  </a:cubicBezTo>
                  <a:cubicBezTo>
                    <a:pt x="141" y="285"/>
                    <a:pt x="136" y="330"/>
                    <a:pt x="130" y="375"/>
                  </a:cubicBezTo>
                  <a:cubicBezTo>
                    <a:pt x="128" y="387"/>
                    <a:pt x="131" y="396"/>
                    <a:pt x="139" y="405"/>
                  </a:cubicBezTo>
                  <a:cubicBezTo>
                    <a:pt x="189" y="459"/>
                    <a:pt x="239" y="514"/>
                    <a:pt x="288" y="568"/>
                  </a:cubicBezTo>
                  <a:cubicBezTo>
                    <a:pt x="291" y="571"/>
                    <a:pt x="293" y="573"/>
                    <a:pt x="296" y="577"/>
                  </a:cubicBezTo>
                  <a:cubicBezTo>
                    <a:pt x="292" y="578"/>
                    <a:pt x="289" y="579"/>
                    <a:pt x="286" y="579"/>
                  </a:cubicBezTo>
                  <a:cubicBezTo>
                    <a:pt x="246" y="584"/>
                    <a:pt x="206" y="590"/>
                    <a:pt x="165" y="594"/>
                  </a:cubicBezTo>
                  <a:cubicBezTo>
                    <a:pt x="149" y="596"/>
                    <a:pt x="138" y="603"/>
                    <a:pt x="129" y="617"/>
                  </a:cubicBezTo>
                  <a:cubicBezTo>
                    <a:pt x="115" y="643"/>
                    <a:pt x="99" y="667"/>
                    <a:pt x="84" y="692"/>
                  </a:cubicBezTo>
                  <a:cubicBezTo>
                    <a:pt x="72" y="713"/>
                    <a:pt x="60" y="733"/>
                    <a:pt x="47" y="753"/>
                  </a:cubicBezTo>
                  <a:cubicBezTo>
                    <a:pt x="49" y="755"/>
                    <a:pt x="49" y="756"/>
                    <a:pt x="50" y="756"/>
                  </a:cubicBezTo>
                  <a:cubicBezTo>
                    <a:pt x="94" y="789"/>
                    <a:pt x="138" y="823"/>
                    <a:pt x="182" y="855"/>
                  </a:cubicBezTo>
                  <a:cubicBezTo>
                    <a:pt x="187" y="859"/>
                    <a:pt x="195" y="861"/>
                    <a:pt x="201" y="859"/>
                  </a:cubicBezTo>
                  <a:cubicBezTo>
                    <a:pt x="268" y="845"/>
                    <a:pt x="334" y="831"/>
                    <a:pt x="400" y="816"/>
                  </a:cubicBezTo>
                  <a:cubicBezTo>
                    <a:pt x="411" y="814"/>
                    <a:pt x="423" y="812"/>
                    <a:pt x="436" y="809"/>
                  </a:cubicBezTo>
                  <a:cubicBezTo>
                    <a:pt x="433" y="815"/>
                    <a:pt x="432" y="820"/>
                    <a:pt x="430" y="825"/>
                  </a:cubicBezTo>
                  <a:cubicBezTo>
                    <a:pt x="414" y="862"/>
                    <a:pt x="399" y="900"/>
                    <a:pt x="383" y="937"/>
                  </a:cubicBezTo>
                  <a:cubicBezTo>
                    <a:pt x="378" y="948"/>
                    <a:pt x="378" y="957"/>
                    <a:pt x="384" y="967"/>
                  </a:cubicBezTo>
                  <a:cubicBezTo>
                    <a:pt x="409" y="1012"/>
                    <a:pt x="434" y="1058"/>
                    <a:pt x="458" y="1103"/>
                  </a:cubicBezTo>
                  <a:cubicBezTo>
                    <a:pt x="463" y="1112"/>
                    <a:pt x="467" y="1112"/>
                    <a:pt x="475" y="1109"/>
                  </a:cubicBezTo>
                  <a:cubicBezTo>
                    <a:pt x="522" y="1089"/>
                    <a:pt x="569" y="1069"/>
                    <a:pt x="615" y="1049"/>
                  </a:cubicBezTo>
                  <a:cubicBezTo>
                    <a:pt x="626" y="1045"/>
                    <a:pt x="632" y="1038"/>
                    <a:pt x="636" y="1027"/>
                  </a:cubicBezTo>
                  <a:cubicBezTo>
                    <a:pt x="657" y="958"/>
                    <a:pt x="679" y="889"/>
                    <a:pt x="701" y="821"/>
                  </a:cubicBezTo>
                  <a:cubicBezTo>
                    <a:pt x="703" y="816"/>
                    <a:pt x="705" y="811"/>
                    <a:pt x="707" y="805"/>
                  </a:cubicBezTo>
                  <a:cubicBezTo>
                    <a:pt x="710" y="808"/>
                    <a:pt x="711" y="810"/>
                    <a:pt x="713" y="812"/>
                  </a:cubicBezTo>
                  <a:cubicBezTo>
                    <a:pt x="740" y="847"/>
                    <a:pt x="766" y="881"/>
                    <a:pt x="793" y="916"/>
                  </a:cubicBezTo>
                  <a:cubicBezTo>
                    <a:pt x="799" y="925"/>
                    <a:pt x="806" y="928"/>
                    <a:pt x="816" y="929"/>
                  </a:cubicBezTo>
                  <a:cubicBezTo>
                    <a:pt x="869" y="929"/>
                    <a:pt x="922" y="930"/>
                    <a:pt x="975" y="932"/>
                  </a:cubicBezTo>
                  <a:cubicBezTo>
                    <a:pt x="983" y="932"/>
                    <a:pt x="986" y="929"/>
                    <a:pt x="987" y="921"/>
                  </a:cubicBezTo>
                  <a:cubicBezTo>
                    <a:pt x="993" y="870"/>
                    <a:pt x="999" y="819"/>
                    <a:pt x="1006" y="768"/>
                  </a:cubicBezTo>
                  <a:cubicBezTo>
                    <a:pt x="1007" y="759"/>
                    <a:pt x="1005" y="751"/>
                    <a:pt x="998" y="744"/>
                  </a:cubicBezTo>
                  <a:cubicBezTo>
                    <a:pt x="954" y="696"/>
                    <a:pt x="911" y="648"/>
                    <a:pt x="867" y="600"/>
                  </a:cubicBezTo>
                  <a:cubicBezTo>
                    <a:pt x="858" y="590"/>
                    <a:pt x="849" y="580"/>
                    <a:pt x="839" y="569"/>
                  </a:cubicBezTo>
                  <a:cubicBezTo>
                    <a:pt x="842" y="568"/>
                    <a:pt x="844" y="568"/>
                    <a:pt x="845" y="567"/>
                  </a:cubicBezTo>
                  <a:cubicBezTo>
                    <a:pt x="890" y="562"/>
                    <a:pt x="934" y="556"/>
                    <a:pt x="978" y="550"/>
                  </a:cubicBezTo>
                  <a:cubicBezTo>
                    <a:pt x="988" y="549"/>
                    <a:pt x="996" y="545"/>
                    <a:pt x="1000" y="536"/>
                  </a:cubicBezTo>
                  <a:cubicBezTo>
                    <a:pt x="1006" y="525"/>
                    <a:pt x="1013" y="515"/>
                    <a:pt x="1019" y="505"/>
                  </a:cubicBezTo>
                  <a:cubicBezTo>
                    <a:pt x="1042" y="467"/>
                    <a:pt x="1065" y="430"/>
                    <a:pt x="1088" y="392"/>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7" name="Freeform 50"/>
            <p:cNvSpPr/>
            <p:nvPr/>
          </p:nvSpPr>
          <p:spPr bwMode="auto">
            <a:xfrm>
              <a:off x="7312267" y="-2497751"/>
              <a:ext cx="63032" cy="63029"/>
            </a:xfrm>
            <a:custGeom>
              <a:avLst/>
              <a:gdLst>
                <a:gd name="T0" fmla="*/ 0 w 24"/>
                <a:gd name="T1" fmla="*/ 3 h 23"/>
                <a:gd name="T2" fmla="*/ 23 w 24"/>
                <a:gd name="T3" fmla="*/ 10 h 23"/>
                <a:gd name="T4" fmla="*/ 13 w 24"/>
                <a:gd name="T5" fmla="*/ 23 h 23"/>
                <a:gd name="T6" fmla="*/ 0 w 24"/>
                <a:gd name="T7" fmla="*/ 3 h 23"/>
              </a:gdLst>
              <a:ahLst/>
              <a:cxnLst>
                <a:cxn ang="0">
                  <a:pos x="T0" y="T1"/>
                </a:cxn>
                <a:cxn ang="0">
                  <a:pos x="T2" y="T3"/>
                </a:cxn>
                <a:cxn ang="0">
                  <a:pos x="T4" y="T5"/>
                </a:cxn>
                <a:cxn ang="0">
                  <a:pos x="T6" y="T7"/>
                </a:cxn>
              </a:cxnLst>
              <a:rect l="0" t="0" r="r" b="b"/>
              <a:pathLst>
                <a:path w="24" h="23">
                  <a:moveTo>
                    <a:pt x="0" y="3"/>
                  </a:moveTo>
                  <a:cubicBezTo>
                    <a:pt x="13" y="0"/>
                    <a:pt x="22" y="3"/>
                    <a:pt x="23" y="10"/>
                  </a:cubicBezTo>
                  <a:cubicBezTo>
                    <a:pt x="24" y="16"/>
                    <a:pt x="19" y="22"/>
                    <a:pt x="13" y="23"/>
                  </a:cubicBezTo>
                  <a:cubicBezTo>
                    <a:pt x="6" y="23"/>
                    <a:pt x="1" y="16"/>
                    <a:pt x="0" y="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8" name="Freeform 52"/>
            <p:cNvSpPr>
              <a:spLocks noEditPoints="1"/>
            </p:cNvSpPr>
            <p:nvPr/>
          </p:nvSpPr>
          <p:spPr bwMode="auto">
            <a:xfrm>
              <a:off x="8101322" y="-1104070"/>
              <a:ext cx="639648" cy="609297"/>
            </a:xfrm>
            <a:custGeom>
              <a:avLst/>
              <a:gdLst>
                <a:gd name="T0" fmla="*/ 1 w 236"/>
                <a:gd name="T1" fmla="*/ 133 h 225"/>
                <a:gd name="T2" fmla="*/ 23 w 236"/>
                <a:gd name="T3" fmla="*/ 133 h 225"/>
                <a:gd name="T4" fmla="*/ 39 w 236"/>
                <a:gd name="T5" fmla="*/ 23 h 225"/>
                <a:gd name="T6" fmla="*/ 41 w 236"/>
                <a:gd name="T7" fmla="*/ 22 h 225"/>
                <a:gd name="T8" fmla="*/ 53 w 236"/>
                <a:gd name="T9" fmla="*/ 42 h 225"/>
                <a:gd name="T10" fmla="*/ 156 w 236"/>
                <a:gd name="T11" fmla="*/ 0 h 225"/>
                <a:gd name="T12" fmla="*/ 158 w 236"/>
                <a:gd name="T13" fmla="*/ 4 h 225"/>
                <a:gd name="T14" fmla="*/ 146 w 236"/>
                <a:gd name="T15" fmla="*/ 22 h 225"/>
                <a:gd name="T16" fmla="*/ 236 w 236"/>
                <a:gd name="T17" fmla="*/ 92 h 225"/>
                <a:gd name="T18" fmla="*/ 211 w 236"/>
                <a:gd name="T19" fmla="*/ 92 h 225"/>
                <a:gd name="T20" fmla="*/ 195 w 236"/>
                <a:gd name="T21" fmla="*/ 203 h 225"/>
                <a:gd name="T22" fmla="*/ 192 w 236"/>
                <a:gd name="T23" fmla="*/ 204 h 225"/>
                <a:gd name="T24" fmla="*/ 186 w 236"/>
                <a:gd name="T25" fmla="*/ 192 h 225"/>
                <a:gd name="T26" fmla="*/ 173 w 236"/>
                <a:gd name="T27" fmla="*/ 187 h 225"/>
                <a:gd name="T28" fmla="*/ 86 w 236"/>
                <a:gd name="T29" fmla="*/ 222 h 225"/>
                <a:gd name="T30" fmla="*/ 76 w 236"/>
                <a:gd name="T31" fmla="*/ 225 h 225"/>
                <a:gd name="T32" fmla="*/ 75 w 236"/>
                <a:gd name="T33" fmla="*/ 223 h 225"/>
                <a:gd name="T34" fmla="*/ 88 w 236"/>
                <a:gd name="T35" fmla="*/ 204 h 225"/>
                <a:gd name="T36" fmla="*/ 0 w 236"/>
                <a:gd name="T37" fmla="*/ 135 h 225"/>
                <a:gd name="T38" fmla="*/ 1 w 236"/>
                <a:gd name="T39" fmla="*/ 133 h 225"/>
                <a:gd name="T40" fmla="*/ 171 w 236"/>
                <a:gd name="T41" fmla="*/ 113 h 225"/>
                <a:gd name="T42" fmla="*/ 118 w 236"/>
                <a:gd name="T43" fmla="*/ 60 h 225"/>
                <a:gd name="T44" fmla="*/ 64 w 236"/>
                <a:gd name="T45" fmla="*/ 114 h 225"/>
                <a:gd name="T46" fmla="*/ 118 w 236"/>
                <a:gd name="T47" fmla="*/ 167 h 225"/>
                <a:gd name="T48" fmla="*/ 171 w 236"/>
                <a:gd name="T49" fmla="*/ 11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25">
                  <a:moveTo>
                    <a:pt x="1" y="133"/>
                  </a:moveTo>
                  <a:cubicBezTo>
                    <a:pt x="8" y="133"/>
                    <a:pt x="15" y="133"/>
                    <a:pt x="23" y="133"/>
                  </a:cubicBezTo>
                  <a:cubicBezTo>
                    <a:pt x="28" y="96"/>
                    <a:pt x="34" y="59"/>
                    <a:pt x="39" y="23"/>
                  </a:cubicBezTo>
                  <a:cubicBezTo>
                    <a:pt x="40" y="23"/>
                    <a:pt x="41" y="22"/>
                    <a:pt x="41" y="22"/>
                  </a:cubicBezTo>
                  <a:cubicBezTo>
                    <a:pt x="45" y="29"/>
                    <a:pt x="49" y="35"/>
                    <a:pt x="53" y="42"/>
                  </a:cubicBezTo>
                  <a:cubicBezTo>
                    <a:pt x="87" y="28"/>
                    <a:pt x="122" y="14"/>
                    <a:pt x="156" y="0"/>
                  </a:cubicBezTo>
                  <a:cubicBezTo>
                    <a:pt x="157" y="2"/>
                    <a:pt x="157" y="3"/>
                    <a:pt x="158" y="4"/>
                  </a:cubicBezTo>
                  <a:cubicBezTo>
                    <a:pt x="154" y="10"/>
                    <a:pt x="151" y="16"/>
                    <a:pt x="146" y="22"/>
                  </a:cubicBezTo>
                  <a:cubicBezTo>
                    <a:pt x="176" y="45"/>
                    <a:pt x="205" y="68"/>
                    <a:pt x="236" y="92"/>
                  </a:cubicBezTo>
                  <a:cubicBezTo>
                    <a:pt x="227" y="92"/>
                    <a:pt x="220" y="92"/>
                    <a:pt x="211" y="92"/>
                  </a:cubicBezTo>
                  <a:cubicBezTo>
                    <a:pt x="206" y="130"/>
                    <a:pt x="200" y="167"/>
                    <a:pt x="195" y="203"/>
                  </a:cubicBezTo>
                  <a:cubicBezTo>
                    <a:pt x="194" y="204"/>
                    <a:pt x="193" y="204"/>
                    <a:pt x="192" y="204"/>
                  </a:cubicBezTo>
                  <a:cubicBezTo>
                    <a:pt x="190" y="200"/>
                    <a:pt x="187" y="196"/>
                    <a:pt x="186" y="192"/>
                  </a:cubicBezTo>
                  <a:cubicBezTo>
                    <a:pt x="183" y="185"/>
                    <a:pt x="180" y="184"/>
                    <a:pt x="173" y="187"/>
                  </a:cubicBezTo>
                  <a:cubicBezTo>
                    <a:pt x="144" y="199"/>
                    <a:pt x="115" y="210"/>
                    <a:pt x="86" y="222"/>
                  </a:cubicBezTo>
                  <a:cubicBezTo>
                    <a:pt x="83" y="223"/>
                    <a:pt x="79" y="224"/>
                    <a:pt x="76" y="225"/>
                  </a:cubicBezTo>
                  <a:cubicBezTo>
                    <a:pt x="76" y="225"/>
                    <a:pt x="75" y="224"/>
                    <a:pt x="75" y="223"/>
                  </a:cubicBezTo>
                  <a:cubicBezTo>
                    <a:pt x="79" y="217"/>
                    <a:pt x="83" y="211"/>
                    <a:pt x="88" y="204"/>
                  </a:cubicBezTo>
                  <a:cubicBezTo>
                    <a:pt x="59" y="181"/>
                    <a:pt x="29" y="158"/>
                    <a:pt x="0" y="135"/>
                  </a:cubicBezTo>
                  <a:cubicBezTo>
                    <a:pt x="0" y="135"/>
                    <a:pt x="1" y="134"/>
                    <a:pt x="1" y="133"/>
                  </a:cubicBezTo>
                  <a:close/>
                  <a:moveTo>
                    <a:pt x="171" y="113"/>
                  </a:moveTo>
                  <a:cubicBezTo>
                    <a:pt x="171" y="84"/>
                    <a:pt x="147" y="60"/>
                    <a:pt x="118" y="60"/>
                  </a:cubicBezTo>
                  <a:cubicBezTo>
                    <a:pt x="88" y="60"/>
                    <a:pt x="64" y="85"/>
                    <a:pt x="64" y="114"/>
                  </a:cubicBezTo>
                  <a:cubicBezTo>
                    <a:pt x="65" y="143"/>
                    <a:pt x="89" y="167"/>
                    <a:pt x="118" y="167"/>
                  </a:cubicBezTo>
                  <a:cubicBezTo>
                    <a:pt x="147" y="166"/>
                    <a:pt x="171" y="142"/>
                    <a:pt x="171" y="11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9" name="Freeform 53"/>
            <p:cNvSpPr/>
            <p:nvPr/>
          </p:nvSpPr>
          <p:spPr bwMode="auto">
            <a:xfrm>
              <a:off x="7895887" y="-609160"/>
              <a:ext cx="200765" cy="203099"/>
            </a:xfrm>
            <a:custGeom>
              <a:avLst/>
              <a:gdLst>
                <a:gd name="T0" fmla="*/ 73 w 74"/>
                <a:gd name="T1" fmla="*/ 38 h 75"/>
                <a:gd name="T2" fmla="*/ 37 w 74"/>
                <a:gd name="T3" fmla="*/ 75 h 75"/>
                <a:gd name="T4" fmla="*/ 0 w 74"/>
                <a:gd name="T5" fmla="*/ 36 h 75"/>
                <a:gd name="T6" fmla="*/ 39 w 74"/>
                <a:gd name="T7" fmla="*/ 1 h 75"/>
                <a:gd name="T8" fmla="*/ 73 w 74"/>
                <a:gd name="T9" fmla="*/ 38 h 75"/>
              </a:gdLst>
              <a:ahLst/>
              <a:cxnLst>
                <a:cxn ang="0">
                  <a:pos x="T0" y="T1"/>
                </a:cxn>
                <a:cxn ang="0">
                  <a:pos x="T2" y="T3"/>
                </a:cxn>
                <a:cxn ang="0">
                  <a:pos x="T4" y="T5"/>
                </a:cxn>
                <a:cxn ang="0">
                  <a:pos x="T6" y="T7"/>
                </a:cxn>
                <a:cxn ang="0">
                  <a:pos x="T8" y="T9"/>
                </a:cxn>
              </a:cxnLst>
              <a:rect l="0" t="0" r="r" b="b"/>
              <a:pathLst>
                <a:path w="74" h="75">
                  <a:moveTo>
                    <a:pt x="73" y="38"/>
                  </a:moveTo>
                  <a:cubicBezTo>
                    <a:pt x="73" y="59"/>
                    <a:pt x="56" y="75"/>
                    <a:pt x="37" y="75"/>
                  </a:cubicBezTo>
                  <a:cubicBezTo>
                    <a:pt x="17" y="74"/>
                    <a:pt x="0" y="56"/>
                    <a:pt x="0" y="36"/>
                  </a:cubicBezTo>
                  <a:cubicBezTo>
                    <a:pt x="0" y="15"/>
                    <a:pt x="17" y="0"/>
                    <a:pt x="39" y="1"/>
                  </a:cubicBezTo>
                  <a:cubicBezTo>
                    <a:pt x="59" y="1"/>
                    <a:pt x="74" y="17"/>
                    <a:pt x="73" y="38"/>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90" name="Freeform 54"/>
            <p:cNvSpPr/>
            <p:nvPr/>
          </p:nvSpPr>
          <p:spPr bwMode="auto">
            <a:xfrm>
              <a:off x="8276407" y="-1405216"/>
              <a:ext cx="200765" cy="203099"/>
            </a:xfrm>
            <a:custGeom>
              <a:avLst/>
              <a:gdLst>
                <a:gd name="T0" fmla="*/ 37 w 74"/>
                <a:gd name="T1" fmla="*/ 1 h 75"/>
                <a:gd name="T2" fmla="*/ 74 w 74"/>
                <a:gd name="T3" fmla="*/ 38 h 75"/>
                <a:gd name="T4" fmla="*/ 37 w 74"/>
                <a:gd name="T5" fmla="*/ 74 h 75"/>
                <a:gd name="T6" fmla="*/ 0 w 74"/>
                <a:gd name="T7" fmla="*/ 36 h 75"/>
                <a:gd name="T8" fmla="*/ 37 w 74"/>
                <a:gd name="T9" fmla="*/ 1 h 75"/>
              </a:gdLst>
              <a:ahLst/>
              <a:cxnLst>
                <a:cxn ang="0">
                  <a:pos x="T0" y="T1"/>
                </a:cxn>
                <a:cxn ang="0">
                  <a:pos x="T2" y="T3"/>
                </a:cxn>
                <a:cxn ang="0">
                  <a:pos x="T4" y="T5"/>
                </a:cxn>
                <a:cxn ang="0">
                  <a:pos x="T6" y="T7"/>
                </a:cxn>
                <a:cxn ang="0">
                  <a:pos x="T8" y="T9"/>
                </a:cxn>
              </a:cxnLst>
              <a:rect l="0" t="0" r="r" b="b"/>
              <a:pathLst>
                <a:path w="74" h="75">
                  <a:moveTo>
                    <a:pt x="37" y="1"/>
                  </a:moveTo>
                  <a:cubicBezTo>
                    <a:pt x="58" y="1"/>
                    <a:pt x="74" y="17"/>
                    <a:pt x="74" y="38"/>
                  </a:cubicBezTo>
                  <a:cubicBezTo>
                    <a:pt x="74" y="58"/>
                    <a:pt x="56" y="75"/>
                    <a:pt x="37" y="74"/>
                  </a:cubicBezTo>
                  <a:cubicBezTo>
                    <a:pt x="17" y="73"/>
                    <a:pt x="0" y="56"/>
                    <a:pt x="0" y="36"/>
                  </a:cubicBezTo>
                  <a:cubicBezTo>
                    <a:pt x="1" y="16"/>
                    <a:pt x="17" y="0"/>
                    <a:pt x="37" y="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91" name="Freeform 55"/>
            <p:cNvSpPr/>
            <p:nvPr/>
          </p:nvSpPr>
          <p:spPr bwMode="auto">
            <a:xfrm>
              <a:off x="8740969" y="-1185776"/>
              <a:ext cx="196098" cy="198429"/>
            </a:xfrm>
            <a:custGeom>
              <a:avLst/>
              <a:gdLst>
                <a:gd name="T0" fmla="*/ 0 w 73"/>
                <a:gd name="T1" fmla="*/ 36 h 74"/>
                <a:gd name="T2" fmla="*/ 36 w 73"/>
                <a:gd name="T3" fmla="*/ 0 h 74"/>
                <a:gd name="T4" fmla="*/ 73 w 73"/>
                <a:gd name="T5" fmla="*/ 37 h 74"/>
                <a:gd name="T6" fmla="*/ 36 w 73"/>
                <a:gd name="T7" fmla="*/ 74 h 74"/>
                <a:gd name="T8" fmla="*/ 0 w 73"/>
                <a:gd name="T9" fmla="*/ 36 h 74"/>
              </a:gdLst>
              <a:ahLst/>
              <a:cxnLst>
                <a:cxn ang="0">
                  <a:pos x="T0" y="T1"/>
                </a:cxn>
                <a:cxn ang="0">
                  <a:pos x="T2" y="T3"/>
                </a:cxn>
                <a:cxn ang="0">
                  <a:pos x="T4" y="T5"/>
                </a:cxn>
                <a:cxn ang="0">
                  <a:pos x="T6" y="T7"/>
                </a:cxn>
                <a:cxn ang="0">
                  <a:pos x="T8" y="T9"/>
                </a:cxn>
              </a:cxnLst>
              <a:rect l="0" t="0" r="r" b="b"/>
              <a:pathLst>
                <a:path w="73" h="74">
                  <a:moveTo>
                    <a:pt x="0" y="36"/>
                  </a:moveTo>
                  <a:cubicBezTo>
                    <a:pt x="0" y="17"/>
                    <a:pt x="17" y="0"/>
                    <a:pt x="36" y="0"/>
                  </a:cubicBezTo>
                  <a:cubicBezTo>
                    <a:pt x="56" y="0"/>
                    <a:pt x="73" y="18"/>
                    <a:pt x="73" y="37"/>
                  </a:cubicBezTo>
                  <a:cubicBezTo>
                    <a:pt x="73" y="58"/>
                    <a:pt x="56" y="74"/>
                    <a:pt x="36" y="74"/>
                  </a:cubicBezTo>
                  <a:cubicBezTo>
                    <a:pt x="16" y="73"/>
                    <a:pt x="0" y="56"/>
                    <a:pt x="0" y="3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92" name="Freeform 56"/>
            <p:cNvSpPr/>
            <p:nvPr/>
          </p:nvSpPr>
          <p:spPr bwMode="auto">
            <a:xfrm>
              <a:off x="8780655" y="-679194"/>
              <a:ext cx="193763" cy="200765"/>
            </a:xfrm>
            <a:custGeom>
              <a:avLst/>
              <a:gdLst>
                <a:gd name="T0" fmla="*/ 72 w 72"/>
                <a:gd name="T1" fmla="*/ 37 h 74"/>
                <a:gd name="T2" fmla="*/ 37 w 72"/>
                <a:gd name="T3" fmla="*/ 74 h 74"/>
                <a:gd name="T4" fmla="*/ 0 w 72"/>
                <a:gd name="T5" fmla="*/ 36 h 74"/>
                <a:gd name="T6" fmla="*/ 36 w 72"/>
                <a:gd name="T7" fmla="*/ 0 h 74"/>
                <a:gd name="T8" fmla="*/ 72 w 72"/>
                <a:gd name="T9" fmla="*/ 37 h 74"/>
              </a:gdLst>
              <a:ahLst/>
              <a:cxnLst>
                <a:cxn ang="0">
                  <a:pos x="T0" y="T1"/>
                </a:cxn>
                <a:cxn ang="0">
                  <a:pos x="T2" y="T3"/>
                </a:cxn>
                <a:cxn ang="0">
                  <a:pos x="T4" y="T5"/>
                </a:cxn>
                <a:cxn ang="0">
                  <a:pos x="T6" y="T7"/>
                </a:cxn>
                <a:cxn ang="0">
                  <a:pos x="T8" y="T9"/>
                </a:cxn>
              </a:cxnLst>
              <a:rect l="0" t="0" r="r" b="b"/>
              <a:pathLst>
                <a:path w="72" h="74">
                  <a:moveTo>
                    <a:pt x="72" y="37"/>
                  </a:moveTo>
                  <a:cubicBezTo>
                    <a:pt x="72" y="58"/>
                    <a:pt x="57" y="74"/>
                    <a:pt x="37" y="74"/>
                  </a:cubicBezTo>
                  <a:cubicBezTo>
                    <a:pt x="17" y="74"/>
                    <a:pt x="0" y="56"/>
                    <a:pt x="0" y="36"/>
                  </a:cubicBezTo>
                  <a:cubicBezTo>
                    <a:pt x="0" y="17"/>
                    <a:pt x="17" y="1"/>
                    <a:pt x="36" y="0"/>
                  </a:cubicBezTo>
                  <a:cubicBezTo>
                    <a:pt x="56" y="0"/>
                    <a:pt x="72" y="17"/>
                    <a:pt x="72" y="37"/>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93" name="Freeform 57"/>
            <p:cNvSpPr/>
            <p:nvPr/>
          </p:nvSpPr>
          <p:spPr bwMode="auto">
            <a:xfrm>
              <a:off x="8358115" y="-387383"/>
              <a:ext cx="198432" cy="193760"/>
            </a:xfrm>
            <a:custGeom>
              <a:avLst/>
              <a:gdLst>
                <a:gd name="T0" fmla="*/ 36 w 73"/>
                <a:gd name="T1" fmla="*/ 0 h 72"/>
                <a:gd name="T2" fmla="*/ 73 w 73"/>
                <a:gd name="T3" fmla="*/ 36 h 72"/>
                <a:gd name="T4" fmla="*/ 37 w 73"/>
                <a:gd name="T5" fmla="*/ 72 h 72"/>
                <a:gd name="T6" fmla="*/ 0 w 73"/>
                <a:gd name="T7" fmla="*/ 35 h 72"/>
                <a:gd name="T8" fmla="*/ 36 w 73"/>
                <a:gd name="T9" fmla="*/ 0 h 72"/>
              </a:gdLst>
              <a:ahLst/>
              <a:cxnLst>
                <a:cxn ang="0">
                  <a:pos x="T0" y="T1"/>
                </a:cxn>
                <a:cxn ang="0">
                  <a:pos x="T2" y="T3"/>
                </a:cxn>
                <a:cxn ang="0">
                  <a:pos x="T4" y="T5"/>
                </a:cxn>
                <a:cxn ang="0">
                  <a:pos x="T6" y="T7"/>
                </a:cxn>
                <a:cxn ang="0">
                  <a:pos x="T8" y="T9"/>
                </a:cxn>
              </a:cxnLst>
              <a:rect l="0" t="0" r="r" b="b"/>
              <a:pathLst>
                <a:path w="73" h="72">
                  <a:moveTo>
                    <a:pt x="36" y="0"/>
                  </a:moveTo>
                  <a:cubicBezTo>
                    <a:pt x="57" y="0"/>
                    <a:pt x="73" y="16"/>
                    <a:pt x="73" y="36"/>
                  </a:cubicBezTo>
                  <a:cubicBezTo>
                    <a:pt x="73" y="57"/>
                    <a:pt x="58" y="72"/>
                    <a:pt x="37" y="72"/>
                  </a:cubicBezTo>
                  <a:cubicBezTo>
                    <a:pt x="16" y="72"/>
                    <a:pt x="0" y="56"/>
                    <a:pt x="0" y="35"/>
                  </a:cubicBezTo>
                  <a:cubicBezTo>
                    <a:pt x="0" y="16"/>
                    <a:pt x="16" y="0"/>
                    <a:pt x="36"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94" name="Freeform 58"/>
            <p:cNvSpPr/>
            <p:nvPr/>
          </p:nvSpPr>
          <p:spPr bwMode="auto">
            <a:xfrm>
              <a:off x="7858534" y="-1115742"/>
              <a:ext cx="196098" cy="196098"/>
            </a:xfrm>
            <a:custGeom>
              <a:avLst/>
              <a:gdLst>
                <a:gd name="T0" fmla="*/ 36 w 73"/>
                <a:gd name="T1" fmla="*/ 73 h 73"/>
                <a:gd name="T2" fmla="*/ 0 w 73"/>
                <a:gd name="T3" fmla="*/ 36 h 73"/>
                <a:gd name="T4" fmla="*/ 36 w 73"/>
                <a:gd name="T5" fmla="*/ 1 h 73"/>
                <a:gd name="T6" fmla="*/ 73 w 73"/>
                <a:gd name="T7" fmla="*/ 37 h 73"/>
                <a:gd name="T8" fmla="*/ 36 w 73"/>
                <a:gd name="T9" fmla="*/ 73 h 73"/>
              </a:gdLst>
              <a:ahLst/>
              <a:cxnLst>
                <a:cxn ang="0">
                  <a:pos x="T0" y="T1"/>
                </a:cxn>
                <a:cxn ang="0">
                  <a:pos x="T2" y="T3"/>
                </a:cxn>
                <a:cxn ang="0">
                  <a:pos x="T4" y="T5"/>
                </a:cxn>
                <a:cxn ang="0">
                  <a:pos x="T6" y="T7"/>
                </a:cxn>
                <a:cxn ang="0">
                  <a:pos x="T8" y="T9"/>
                </a:cxn>
              </a:cxnLst>
              <a:rect l="0" t="0" r="r" b="b"/>
              <a:pathLst>
                <a:path w="73" h="73">
                  <a:moveTo>
                    <a:pt x="36" y="73"/>
                  </a:moveTo>
                  <a:cubicBezTo>
                    <a:pt x="15" y="73"/>
                    <a:pt x="0" y="57"/>
                    <a:pt x="0" y="36"/>
                  </a:cubicBezTo>
                  <a:cubicBezTo>
                    <a:pt x="0" y="16"/>
                    <a:pt x="16" y="0"/>
                    <a:pt x="36" y="1"/>
                  </a:cubicBezTo>
                  <a:cubicBezTo>
                    <a:pt x="56" y="1"/>
                    <a:pt x="72" y="17"/>
                    <a:pt x="73" y="37"/>
                  </a:cubicBezTo>
                  <a:cubicBezTo>
                    <a:pt x="73" y="56"/>
                    <a:pt x="56" y="73"/>
                    <a:pt x="36" y="7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6" name="箭头: 五边形 5"/>
          <p:cNvSpPr/>
          <p:nvPr userDrawn="1"/>
        </p:nvSpPr>
        <p:spPr>
          <a:xfrm>
            <a:off x="2" y="0"/>
            <a:ext cx="2835871" cy="6858000"/>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p:cNvSpPr/>
          <p:nvPr/>
        </p:nvSpPr>
        <p:spPr>
          <a:xfrm>
            <a:off x="609314" y="1962606"/>
            <a:ext cx="1617246" cy="29327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矩形 1"/>
          <p:cNvSpPr/>
          <p:nvPr userDrawn="1"/>
        </p:nvSpPr>
        <p:spPr>
          <a:xfrm>
            <a:off x="2782511" y="612708"/>
            <a:ext cx="8695230" cy="5632585"/>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730724" y="2258512"/>
            <a:ext cx="1374427" cy="2340976"/>
          </a:xfrm>
          <a:prstGeom prst="rect">
            <a:avLst/>
          </a:prstGeom>
          <a:noFill/>
        </p:spPr>
        <p:txBody>
          <a:bodyPr wrap="square" lIns="0" tIns="0" rIns="0" bIns="0" rtlCol="0" anchor="ctr" anchorCtr="0">
            <a:normAutofit lnSpcReduction="10000"/>
          </a:bodyPr>
          <a:lstStyle/>
          <a:p>
            <a:pPr algn="ctr"/>
            <a:r>
              <a:rPr lang="zh-CN" altLang="en-US" sz="5400" b="1" dirty="0">
                <a:solidFill>
                  <a:schemeClr val="bg1"/>
                </a:solidFill>
                <a:latin typeface="+mj-ea"/>
                <a:ea typeface="+mj-ea"/>
              </a:rPr>
              <a:t>目</a:t>
            </a:r>
            <a:endParaRPr lang="en-US" altLang="zh-CN" sz="5400" b="1" dirty="0">
              <a:solidFill>
                <a:schemeClr val="bg1"/>
              </a:solidFill>
              <a:latin typeface="+mj-ea"/>
              <a:ea typeface="+mj-ea"/>
            </a:endParaRPr>
          </a:p>
          <a:p>
            <a:pPr algn="ctr"/>
            <a:endParaRPr lang="en-US" altLang="zh-CN" sz="5400" b="1" dirty="0">
              <a:solidFill>
                <a:schemeClr val="bg1"/>
              </a:solidFill>
              <a:latin typeface="+mj-ea"/>
              <a:ea typeface="+mj-ea"/>
            </a:endParaRPr>
          </a:p>
          <a:p>
            <a:pPr algn="ctr"/>
            <a:r>
              <a:rPr lang="zh-CN" altLang="en-US" sz="5400" b="1" dirty="0">
                <a:solidFill>
                  <a:schemeClr val="bg1"/>
                </a:solidFill>
                <a:latin typeface="+mj-ea"/>
                <a:ea typeface="+mj-ea"/>
              </a:rPr>
              <a:t>录</a:t>
            </a:r>
            <a:endParaRPr lang="zh-CN" altLang="en-US" sz="4800" b="1" dirty="0">
              <a:solidFill>
                <a:schemeClr val="bg1"/>
              </a:solidFill>
              <a:latin typeface="+mj-ea"/>
              <a:ea typeface="+mj-e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217487"/>
            <a:ext cx="10858500" cy="811213"/>
          </a:xfrm>
          <a:prstGeom prst="rect">
            <a:avLst/>
          </a:prstGeom>
        </p:spPr>
        <p:txBody>
          <a:bodyPr vert="horz" lIns="0" tIns="0" rIns="0" bIns="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604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7570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15AB8F-1C56-49E9-90C8-78D22B0C1B97}" type="slidenum">
              <a:rPr lang="zh-CN" altLang="en-US" smtClean="0"/>
              <a:t>‹#›</a:t>
            </a:fld>
            <a:endParaRPr lang="zh-CN" altLang="en-US"/>
          </a:p>
        </p:txBody>
      </p:sp>
      <p:sp>
        <p:nvSpPr>
          <p:cNvPr id="7" name="椭圆 6"/>
          <p:cNvSpPr/>
          <p:nvPr userDrawn="1"/>
        </p:nvSpPr>
        <p:spPr>
          <a:xfrm>
            <a:off x="4749800" y="-45720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a:off x="4572000" y="90932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0" r:id="rId1"/>
    <p:sldLayoutId id="214748367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6.png"/><Relationship Id="rId11" Type="http://schemas.openxmlformats.org/officeDocument/2006/relationships/image" Target="../media/image29.wmf"/><Relationship Id="rId5" Type="http://schemas.openxmlformats.org/officeDocument/2006/relationships/image" Target="../media/image25.png"/><Relationship Id="rId10" Type="http://schemas.openxmlformats.org/officeDocument/2006/relationships/oleObject" Target="../embeddings/oleObject2.bin"/><Relationship Id="rId4" Type="http://schemas.openxmlformats.org/officeDocument/2006/relationships/image" Target="../media/image24.png"/><Relationship Id="rId9" Type="http://schemas.openxmlformats.org/officeDocument/2006/relationships/image" Target="../media/image28.wmf"/></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490.png"/><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11.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0.png"/><Relationship Id="rId4" Type="http://schemas.openxmlformats.org/officeDocument/2006/relationships/image" Target="../media/image59.jpeg"/></Relationships>
</file>

<file path=ppt/slides/_rels/slide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0.png"/><Relationship Id="rId2" Type="http://schemas.openxmlformats.org/officeDocument/2006/relationships/image" Target="../media/image68.png"/><Relationship Id="rId1" Type="http://schemas.openxmlformats.org/officeDocument/2006/relationships/slideLayout" Target="../slideLayouts/slideLayout1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4.png"/></Relationships>
</file>

<file path=ppt/slides/_rels/slide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77.png"/><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1.xml"/><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1.xml"/><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5.bin"/><Relationship Id="rId3" Type="http://schemas.openxmlformats.org/officeDocument/2006/relationships/image" Target="../media/image90.png"/><Relationship Id="rId7" Type="http://schemas.openxmlformats.org/officeDocument/2006/relationships/image" Target="../media/image93.wmf"/><Relationship Id="rId12" Type="http://schemas.openxmlformats.org/officeDocument/2006/relationships/image" Target="../media/image93.png"/><Relationship Id="rId2" Type="http://schemas.openxmlformats.org/officeDocument/2006/relationships/notesSlide" Target="../notesSlides/notesSlide9.xml"/><Relationship Id="rId16" Type="http://schemas.openxmlformats.org/officeDocument/2006/relationships/image" Target="../media/image95.wmf"/><Relationship Id="rId1" Type="http://schemas.openxmlformats.org/officeDocument/2006/relationships/slideLayout" Target="../slideLayouts/slideLayout11.xml"/><Relationship Id="rId6" Type="http://schemas.openxmlformats.org/officeDocument/2006/relationships/oleObject" Target="../embeddings/oleObject3.bin"/><Relationship Id="rId11" Type="http://schemas.openxmlformats.org/officeDocument/2006/relationships/oleObject" Target="../embeddings/oleObject4.bin"/><Relationship Id="rId5" Type="http://schemas.openxmlformats.org/officeDocument/2006/relationships/image" Target="../media/image92.png"/><Relationship Id="rId15" Type="http://schemas.openxmlformats.org/officeDocument/2006/relationships/oleObject" Target="../embeddings/oleObject6.bin"/><Relationship Id="rId10" Type="http://schemas.openxmlformats.org/officeDocument/2006/relationships/oleObject" Target="../embeddings/oleObject4.bin"/><Relationship Id="rId4" Type="http://schemas.openxmlformats.org/officeDocument/2006/relationships/image" Target="../media/image91.png"/><Relationship Id="rId9" Type="http://schemas.openxmlformats.org/officeDocument/2006/relationships/image" Target="../media/image93.wmf"/><Relationship Id="rId14" Type="http://schemas.openxmlformats.org/officeDocument/2006/relationships/image" Target="../media/image94.wmf"/></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98.wmf"/><Relationship Id="rId4" Type="http://schemas.openxmlformats.org/officeDocument/2006/relationships/oleObject" Target="../embeddings/oleObject7.bin"/></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50.png"/><Relationship Id="rId7" Type="http://schemas.openxmlformats.org/officeDocument/2006/relationships/image" Target="../media/image990.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03.png"/><Relationship Id="rId5" Type="http://schemas.openxmlformats.org/officeDocument/2006/relationships/image" Target="../media/image970.png"/><Relationship Id="rId4" Type="http://schemas.openxmlformats.org/officeDocument/2006/relationships/image" Target="../media/image102.png"/></Relationships>
</file>

<file path=ppt/slides/_rels/slide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06.png"/></Relationships>
</file>

<file path=ppt/slides/_rels/slide4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image" Target="../media/image108.png"/><Relationship Id="rId7" Type="http://schemas.openxmlformats.org/officeDocument/2006/relationships/oleObject" Target="../embeddings/oleObject9.bin"/><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110.wmf"/><Relationship Id="rId5" Type="http://schemas.openxmlformats.org/officeDocument/2006/relationships/oleObject" Target="../embeddings/oleObject8.bin"/><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notesSlide" Target="../notesSlides/notesSlide19.xml"/><Relationship Id="rId16" Type="http://schemas.openxmlformats.org/officeDocument/2006/relationships/image" Target="../media/image125.png"/><Relationship Id="rId1" Type="http://schemas.openxmlformats.org/officeDocument/2006/relationships/slideLayout" Target="../slideLayouts/slideLayout11.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12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s>
</file>

<file path=ppt/slides/_rels/slide4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129.png"/><Relationship Id="rId4" Type="http://schemas.openxmlformats.org/officeDocument/2006/relationships/image" Target="../media/image128.png"/></Relationships>
</file>

<file path=ppt/slides/_rels/slide46.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7.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image" Target="../media/image135.png"/><Relationship Id="rId7" Type="http://schemas.openxmlformats.org/officeDocument/2006/relationships/image" Target="../media/image138.png"/><Relationship Id="rId12" Type="http://schemas.openxmlformats.org/officeDocument/2006/relationships/image" Target="../media/image143.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147.png"/><Relationship Id="rId11" Type="http://schemas.openxmlformats.org/officeDocument/2006/relationships/image" Target="../media/image142.png"/><Relationship Id="rId5" Type="http://schemas.openxmlformats.org/officeDocument/2006/relationships/image" Target="../media/image137.jpeg"/><Relationship Id="rId15" Type="http://schemas.openxmlformats.org/officeDocument/2006/relationships/image" Target="../media/image146.png"/><Relationship Id="rId10" Type="http://schemas.openxmlformats.org/officeDocument/2006/relationships/image" Target="../media/image141.png"/><Relationship Id="rId4" Type="http://schemas.openxmlformats.org/officeDocument/2006/relationships/image" Target="../media/image136.png"/><Relationship Id="rId9" Type="http://schemas.openxmlformats.org/officeDocument/2006/relationships/image" Target="../media/image140.png"/><Relationship Id="rId14" Type="http://schemas.openxmlformats.org/officeDocument/2006/relationships/image" Target="../media/image145.png"/></Relationships>
</file>

<file path=ppt/slides/_rels/slide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1.xml"/><Relationship Id="rId4" Type="http://schemas.openxmlformats.org/officeDocument/2006/relationships/image" Target="../media/image150.png"/></Relationships>
</file>

<file path=ppt/slides/_rels/slide49.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49.png"/><Relationship Id="rId1" Type="http://schemas.openxmlformats.org/officeDocument/2006/relationships/slideLayout" Target="../slideLayouts/slideLayout1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56.png"/><Relationship Id="rId1" Type="http://schemas.openxmlformats.org/officeDocument/2006/relationships/slideLayout" Target="../slideLayouts/slideLayout11.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51.xml.rels><?xml version="1.0" encoding="UTF-8" standalone="yes"?>
<Relationships xmlns="http://schemas.openxmlformats.org/package/2006/relationships"><Relationship Id="rId8" Type="http://schemas.openxmlformats.org/officeDocument/2006/relationships/image" Target="../media/image162.wmf"/><Relationship Id="rId13" Type="http://schemas.openxmlformats.org/officeDocument/2006/relationships/oleObject" Target="../embeddings/oleObject110.bin"/><Relationship Id="rId18" Type="http://schemas.openxmlformats.org/officeDocument/2006/relationships/oleObject" Target="../embeddings/oleObject120.bin"/><Relationship Id="rId26" Type="http://schemas.openxmlformats.org/officeDocument/2006/relationships/image" Target="../media/image179.png"/><Relationship Id="rId3" Type="http://schemas.openxmlformats.org/officeDocument/2006/relationships/image" Target="../media/image172.png"/><Relationship Id="rId21" Type="http://schemas.openxmlformats.org/officeDocument/2006/relationships/image" Target="../media/image166.jpeg"/><Relationship Id="rId7" Type="http://schemas.openxmlformats.org/officeDocument/2006/relationships/oleObject" Target="../embeddings/oleObject10.bin"/><Relationship Id="rId12" Type="http://schemas.openxmlformats.org/officeDocument/2006/relationships/image" Target="../media/image163.wmf"/><Relationship Id="rId17" Type="http://schemas.openxmlformats.org/officeDocument/2006/relationships/image" Target="../media/image164.wmf"/><Relationship Id="rId25" Type="http://schemas.openxmlformats.org/officeDocument/2006/relationships/image" Target="../media/image178.png"/><Relationship Id="rId2" Type="http://schemas.openxmlformats.org/officeDocument/2006/relationships/image" Target="../media/image160.jpeg"/><Relationship Id="rId16" Type="http://schemas.openxmlformats.org/officeDocument/2006/relationships/oleObject" Target="../embeddings/oleObject12.bin"/><Relationship Id="rId20" Type="http://schemas.openxmlformats.org/officeDocument/2006/relationships/image" Target="../media/image165.wmf"/><Relationship Id="rId29" Type="http://schemas.openxmlformats.org/officeDocument/2006/relationships/oleObject" Target="../embeddings/oleObject13.bin"/><Relationship Id="rId1" Type="http://schemas.openxmlformats.org/officeDocument/2006/relationships/slideLayout" Target="../slideLayouts/slideLayout11.xml"/><Relationship Id="rId6" Type="http://schemas.openxmlformats.org/officeDocument/2006/relationships/image" Target="../media/image153.png"/><Relationship Id="rId11" Type="http://schemas.openxmlformats.org/officeDocument/2006/relationships/oleObject" Target="../embeddings/oleObject11.bin"/><Relationship Id="rId24" Type="http://schemas.openxmlformats.org/officeDocument/2006/relationships/image" Target="../media/image167.jpeg"/><Relationship Id="rId5" Type="http://schemas.openxmlformats.org/officeDocument/2006/relationships/image" Target="../media/image149.png"/><Relationship Id="rId15" Type="http://schemas.openxmlformats.org/officeDocument/2006/relationships/image" Target="../media/image174.png"/><Relationship Id="rId23" Type="http://schemas.openxmlformats.org/officeDocument/2006/relationships/image" Target="../media/image176.png"/><Relationship Id="rId28" Type="http://schemas.openxmlformats.org/officeDocument/2006/relationships/image" Target="../media/image168.wmf"/><Relationship Id="rId10" Type="http://schemas.openxmlformats.org/officeDocument/2006/relationships/image" Target="../media/image162.wmf"/><Relationship Id="rId19" Type="http://schemas.openxmlformats.org/officeDocument/2006/relationships/image" Target="../media/image165.wmf"/><Relationship Id="rId31" Type="http://schemas.openxmlformats.org/officeDocument/2006/relationships/image" Target="../media/image169.png"/><Relationship Id="rId4" Type="http://schemas.openxmlformats.org/officeDocument/2006/relationships/image" Target="../media/image161.jpeg"/><Relationship Id="rId9" Type="http://schemas.openxmlformats.org/officeDocument/2006/relationships/oleObject" Target="../embeddings/oleObject10.bin"/><Relationship Id="rId14" Type="http://schemas.openxmlformats.org/officeDocument/2006/relationships/image" Target="../media/image166.wmf"/><Relationship Id="rId22" Type="http://schemas.openxmlformats.org/officeDocument/2006/relationships/image" Target="../media/image158.png"/><Relationship Id="rId27" Type="http://schemas.openxmlformats.org/officeDocument/2006/relationships/oleObject" Target="../embeddings/oleObject13.bin"/><Relationship Id="rId30" Type="http://schemas.openxmlformats.org/officeDocument/2006/relationships/image" Target="../media/image168.wmf"/></Relationships>
</file>

<file path=ppt/slides/_rels/slide5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70.png"/><Relationship Id="rId1" Type="http://schemas.openxmlformats.org/officeDocument/2006/relationships/slideLayout" Target="../slideLayouts/slideLayout11.xml"/><Relationship Id="rId5" Type="http://schemas.openxmlformats.org/officeDocument/2006/relationships/image" Target="../media/image172.jpg"/><Relationship Id="rId4" Type="http://schemas.openxmlformats.org/officeDocument/2006/relationships/image" Target="../media/image171.png"/></Relationships>
</file>

<file path=ppt/slides/_rels/slide5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3.png"/><Relationship Id="rId1" Type="http://schemas.openxmlformats.org/officeDocument/2006/relationships/slideLayout" Target="../slideLayouts/slideLayout11.xml"/><Relationship Id="rId5" Type="http://schemas.openxmlformats.org/officeDocument/2006/relationships/image" Target="../media/image180.png"/><Relationship Id="rId4" Type="http://schemas.openxmlformats.org/officeDocument/2006/relationships/image" Target="../media/image1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6DC2BC7-488E-8BFD-D44E-47AAED21172F}"/>
              </a:ext>
            </a:extLst>
          </p:cNvPr>
          <p:cNvSpPr txBox="1"/>
          <p:nvPr/>
        </p:nvSpPr>
        <p:spPr>
          <a:xfrm>
            <a:off x="3009900" y="1944171"/>
            <a:ext cx="6772275" cy="646331"/>
          </a:xfrm>
          <a:prstGeom prst="rect">
            <a:avLst/>
          </a:prstGeom>
          <a:noFill/>
        </p:spPr>
        <p:txBody>
          <a:bodyPr wrap="square">
            <a:spAutoFit/>
          </a:bodyPr>
          <a:lstStyle/>
          <a:p>
            <a:r>
              <a:rPr lang="zh-CN" altLang="en-US" sz="3600" b="1" dirty="0">
                <a:solidFill>
                  <a:schemeClr val="accent1"/>
                </a:solidFill>
                <a:latin typeface="微软雅黑" panose="020B0503020204020204" pitchFamily="34" charset="-122"/>
                <a:ea typeface="微软雅黑" panose="020B0503020204020204" pitchFamily="34" charset="-122"/>
                <a:cs typeface="+mj-cs"/>
              </a:rPr>
              <a:t>无线通信中的对抗机器学习调研</a:t>
            </a:r>
            <a:endParaRPr lang="zh-CN" altLang="en-US" sz="3600" dirty="0"/>
          </a:p>
        </p:txBody>
      </p:sp>
      <p:sp>
        <p:nvSpPr>
          <p:cNvPr id="4" name="矩形 4">
            <a:extLst>
              <a:ext uri="{FF2B5EF4-FFF2-40B4-BE49-F238E27FC236}">
                <a16:creationId xmlns:a16="http://schemas.microsoft.com/office/drawing/2014/main" id="{BBB29A05-860C-7C21-A597-3A00719046DB}"/>
              </a:ext>
            </a:extLst>
          </p:cNvPr>
          <p:cNvSpPr/>
          <p:nvPr/>
        </p:nvSpPr>
        <p:spPr>
          <a:xfrm>
            <a:off x="0" y="5825881"/>
            <a:ext cx="12192000" cy="416561"/>
          </a:xfrm>
          <a:custGeom>
            <a:avLst/>
            <a:gdLst>
              <a:gd name="connsiteX0" fmla="*/ 0 w 12192000"/>
              <a:gd name="connsiteY0" fmla="*/ 0 h 660400"/>
              <a:gd name="connsiteX1" fmla="*/ 12192000 w 12192000"/>
              <a:gd name="connsiteY1" fmla="*/ 0 h 660400"/>
              <a:gd name="connsiteX2" fmla="*/ 12192000 w 12192000"/>
              <a:gd name="connsiteY2" fmla="*/ 660400 h 660400"/>
              <a:gd name="connsiteX3" fmla="*/ 0 w 12192000"/>
              <a:gd name="connsiteY3" fmla="*/ 660400 h 660400"/>
              <a:gd name="connsiteX4" fmla="*/ 0 w 12192000"/>
              <a:gd name="connsiteY4" fmla="*/ 0 h 660400"/>
              <a:gd name="connsiteX0-1" fmla="*/ 0 w 12192000"/>
              <a:gd name="connsiteY0-2" fmla="*/ 25400 h 685800"/>
              <a:gd name="connsiteX1-3" fmla="*/ 6096000 w 12192000"/>
              <a:gd name="connsiteY1-4" fmla="*/ 0 h 685800"/>
              <a:gd name="connsiteX2-5" fmla="*/ 12192000 w 12192000"/>
              <a:gd name="connsiteY2-6" fmla="*/ 25400 h 685800"/>
              <a:gd name="connsiteX3-7" fmla="*/ 12192000 w 12192000"/>
              <a:gd name="connsiteY3-8" fmla="*/ 685800 h 685800"/>
              <a:gd name="connsiteX4-9" fmla="*/ 0 w 12192000"/>
              <a:gd name="connsiteY4-10" fmla="*/ 685800 h 685800"/>
              <a:gd name="connsiteX5" fmla="*/ 0 w 12192000"/>
              <a:gd name="connsiteY5" fmla="*/ 25400 h 685800"/>
              <a:gd name="connsiteX0-11" fmla="*/ 0 w 12192000"/>
              <a:gd name="connsiteY0-12" fmla="*/ 0 h 660400"/>
              <a:gd name="connsiteX1-13" fmla="*/ 6184900 w 12192000"/>
              <a:gd name="connsiteY1-14" fmla="*/ 635000 h 660400"/>
              <a:gd name="connsiteX2-15" fmla="*/ 12192000 w 12192000"/>
              <a:gd name="connsiteY2-16" fmla="*/ 0 h 660400"/>
              <a:gd name="connsiteX3-17" fmla="*/ 12192000 w 12192000"/>
              <a:gd name="connsiteY3-18" fmla="*/ 660400 h 660400"/>
              <a:gd name="connsiteX4-19" fmla="*/ 0 w 12192000"/>
              <a:gd name="connsiteY4-20" fmla="*/ 660400 h 660400"/>
              <a:gd name="connsiteX5-21" fmla="*/ 0 w 12192000"/>
              <a:gd name="connsiteY5-22" fmla="*/ 0 h 660400"/>
              <a:gd name="connsiteX0-23" fmla="*/ 0 w 12192000"/>
              <a:gd name="connsiteY0-24" fmla="*/ 0 h 660400"/>
              <a:gd name="connsiteX1-25" fmla="*/ 6184900 w 12192000"/>
              <a:gd name="connsiteY1-26" fmla="*/ 635000 h 660400"/>
              <a:gd name="connsiteX2-27" fmla="*/ 12192000 w 12192000"/>
              <a:gd name="connsiteY2-28" fmla="*/ 0 h 660400"/>
              <a:gd name="connsiteX3-29" fmla="*/ 12192000 w 12192000"/>
              <a:gd name="connsiteY3-30" fmla="*/ 660400 h 660400"/>
              <a:gd name="connsiteX4-31" fmla="*/ 0 w 12192000"/>
              <a:gd name="connsiteY4-32" fmla="*/ 660400 h 660400"/>
              <a:gd name="connsiteX5-33" fmla="*/ 0 w 12192000"/>
              <a:gd name="connsiteY5-34" fmla="*/ 0 h 660400"/>
              <a:gd name="connsiteX0-35" fmla="*/ 0 w 12192000"/>
              <a:gd name="connsiteY0-36" fmla="*/ 0 h 660400"/>
              <a:gd name="connsiteX1-37" fmla="*/ 6184900 w 12192000"/>
              <a:gd name="connsiteY1-38" fmla="*/ 635000 h 660400"/>
              <a:gd name="connsiteX2-39" fmla="*/ 12192000 w 12192000"/>
              <a:gd name="connsiteY2-40" fmla="*/ 0 h 660400"/>
              <a:gd name="connsiteX3-41" fmla="*/ 12192000 w 12192000"/>
              <a:gd name="connsiteY3-42" fmla="*/ 660400 h 660400"/>
              <a:gd name="connsiteX4-43" fmla="*/ 0 w 12192000"/>
              <a:gd name="connsiteY4-44" fmla="*/ 660400 h 660400"/>
              <a:gd name="connsiteX5-45" fmla="*/ 0 w 12192000"/>
              <a:gd name="connsiteY5-46" fmla="*/ 0 h 660400"/>
              <a:gd name="connsiteX0-47" fmla="*/ 0 w 12192000"/>
              <a:gd name="connsiteY0-48" fmla="*/ 0 h 660400"/>
              <a:gd name="connsiteX1-49" fmla="*/ 6091767 w 12192000"/>
              <a:gd name="connsiteY1-50" fmla="*/ 648423 h 660400"/>
              <a:gd name="connsiteX2-51" fmla="*/ 12192000 w 12192000"/>
              <a:gd name="connsiteY2-52" fmla="*/ 0 h 660400"/>
              <a:gd name="connsiteX3-53" fmla="*/ 12192000 w 12192000"/>
              <a:gd name="connsiteY3-54" fmla="*/ 660400 h 660400"/>
              <a:gd name="connsiteX4-55" fmla="*/ 0 w 12192000"/>
              <a:gd name="connsiteY4-56" fmla="*/ 660400 h 660400"/>
              <a:gd name="connsiteX5-57" fmla="*/ 0 w 12192000"/>
              <a:gd name="connsiteY5-58" fmla="*/ 0 h 660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2000" h="660400">
                <a:moveTo>
                  <a:pt x="0" y="0"/>
                </a:moveTo>
                <a:cubicBezTo>
                  <a:pt x="2061633" y="211667"/>
                  <a:pt x="5058834" y="-210944"/>
                  <a:pt x="6091767" y="648423"/>
                </a:cubicBezTo>
                <a:cubicBezTo>
                  <a:pt x="6849534" y="-122044"/>
                  <a:pt x="10189633" y="211667"/>
                  <a:pt x="12192000" y="0"/>
                </a:cubicBezTo>
                <a:lnTo>
                  <a:pt x="12192000" y="660400"/>
                </a:lnTo>
                <a:lnTo>
                  <a:pt x="0" y="6604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F3DA96E5-35CD-291C-CABF-51C9BDE3C08A}"/>
              </a:ext>
            </a:extLst>
          </p:cNvPr>
          <p:cNvSpPr txBox="1"/>
          <p:nvPr/>
        </p:nvSpPr>
        <p:spPr>
          <a:xfrm>
            <a:off x="5195753" y="2819400"/>
            <a:ext cx="1800493" cy="369332"/>
          </a:xfrm>
          <a:prstGeom prst="rect">
            <a:avLst/>
          </a:prstGeom>
          <a:noFill/>
        </p:spPr>
        <p:txBody>
          <a:bodyPr wrap="none" rtlCol="0">
            <a:spAutoFit/>
          </a:bodyPr>
          <a:lstStyle/>
          <a:p>
            <a:r>
              <a:rPr lang="zh-CN" altLang="en-US" dirty="0"/>
              <a:t>报告人：万佳林</a:t>
            </a:r>
          </a:p>
        </p:txBody>
      </p:sp>
      <p:sp>
        <p:nvSpPr>
          <p:cNvPr id="6" name="文本框 5">
            <a:extLst>
              <a:ext uri="{FF2B5EF4-FFF2-40B4-BE49-F238E27FC236}">
                <a16:creationId xmlns:a16="http://schemas.microsoft.com/office/drawing/2014/main" id="{76D5C348-C318-613D-7C7D-A85F21B4E62C}"/>
              </a:ext>
            </a:extLst>
          </p:cNvPr>
          <p:cNvSpPr txBox="1"/>
          <p:nvPr/>
        </p:nvSpPr>
        <p:spPr>
          <a:xfrm>
            <a:off x="526001" y="4953595"/>
            <a:ext cx="11378954" cy="923330"/>
          </a:xfrm>
          <a:prstGeom prst="rect">
            <a:avLst/>
          </a:prstGeom>
          <a:noFill/>
        </p:spPr>
        <p:txBody>
          <a:bodyPr wrap="square">
            <a:spAutoFit/>
          </a:bodyPr>
          <a:lstStyle/>
          <a:p>
            <a:r>
              <a:rPr lang="pt-PT" altLang="zh-CN" b="0" i="0" dirty="0">
                <a:solidFill>
                  <a:schemeClr val="bg1">
                    <a:lumMod val="65000"/>
                  </a:schemeClr>
                </a:solidFill>
                <a:effectLst/>
                <a:latin typeface="HelveticaNeue Regular"/>
              </a:rPr>
              <a:t>D. Adesina, C. -C. Hsieh, Y. E. Sagduyu and L. Qian, "Adversarial Machine Learning in Wireless Communications Using RF Data: A Review," in </a:t>
            </a:r>
            <a:r>
              <a:rPr lang="pt-PT" altLang="zh-CN" b="0" i="1" dirty="0">
                <a:solidFill>
                  <a:schemeClr val="bg1">
                    <a:lumMod val="65000"/>
                  </a:schemeClr>
                </a:solidFill>
                <a:effectLst/>
                <a:latin typeface="HelveticaNeue Regular"/>
              </a:rPr>
              <a:t>IEEE Communications Surveys &amp; Tutorials</a:t>
            </a:r>
            <a:r>
              <a:rPr lang="pt-PT" altLang="zh-CN" b="0" i="0" dirty="0">
                <a:solidFill>
                  <a:schemeClr val="bg1">
                    <a:lumMod val="65000"/>
                  </a:schemeClr>
                </a:solidFill>
                <a:effectLst/>
                <a:latin typeface="HelveticaNeue Regular"/>
              </a:rPr>
              <a:t>, vol. 25, no. 1, 2023 ,pp. 77-100</a:t>
            </a:r>
            <a:endParaRPr lang="zh-CN" altLang="en-US" dirty="0">
              <a:solidFill>
                <a:schemeClr val="bg1">
                  <a:lumMod val="65000"/>
                </a:schemeClr>
              </a:solidFill>
            </a:endParaRPr>
          </a:p>
        </p:txBody>
      </p:sp>
    </p:spTree>
    <p:extLst>
      <p:ext uri="{BB962C8B-B14F-4D97-AF65-F5344CB8AC3E}">
        <p14:creationId xmlns:p14="http://schemas.microsoft.com/office/powerpoint/2010/main" val="443358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58D41-3F2C-EF5B-FF36-E2858342D318}"/>
              </a:ext>
            </a:extLst>
          </p:cNvPr>
          <p:cNvSpPr>
            <a:spLocks noGrp="1"/>
          </p:cNvSpPr>
          <p:nvPr>
            <p:ph type="title"/>
          </p:nvPr>
        </p:nvSpPr>
        <p:spPr/>
        <p:txBody>
          <a:bodyPr>
            <a:normAutofit fontScale="90000"/>
          </a:bodyPr>
          <a:lstStyle/>
          <a:p>
            <a:r>
              <a:rPr lang="pt-PT" altLang="zh-CN" dirty="0"/>
              <a:t>Generation of Evasion Attacks in White-box</a:t>
            </a:r>
            <a:endParaRPr lang="zh-CN" altLang="en-US" dirty="0"/>
          </a:p>
        </p:txBody>
      </p:sp>
      <p:sp>
        <p:nvSpPr>
          <p:cNvPr id="3" name="灯片编号占位符 2">
            <a:extLst>
              <a:ext uri="{FF2B5EF4-FFF2-40B4-BE49-F238E27FC236}">
                <a16:creationId xmlns:a16="http://schemas.microsoft.com/office/drawing/2014/main" id="{E7DBD5AB-8537-4E29-A1F2-9F459457E39C}"/>
              </a:ext>
            </a:extLst>
          </p:cNvPr>
          <p:cNvSpPr>
            <a:spLocks noGrp="1"/>
          </p:cNvSpPr>
          <p:nvPr>
            <p:ph type="sldNum" sz="quarter" idx="12"/>
          </p:nvPr>
        </p:nvSpPr>
        <p:spPr/>
        <p:txBody>
          <a:bodyPr/>
          <a:lstStyle/>
          <a:p>
            <a:fld id="{2515AB8F-1C56-49E9-90C8-78D22B0C1B97}" type="slidenum">
              <a:rPr lang="zh-CN" altLang="en-US" smtClean="0"/>
              <a:t>10</a:t>
            </a:fld>
            <a:endParaRPr lang="zh-CN" altLang="en-US" dirty="0"/>
          </a:p>
        </p:txBody>
      </p:sp>
      <p:pic>
        <p:nvPicPr>
          <p:cNvPr id="6" name="图片 5">
            <a:extLst>
              <a:ext uri="{FF2B5EF4-FFF2-40B4-BE49-F238E27FC236}">
                <a16:creationId xmlns:a16="http://schemas.microsoft.com/office/drawing/2014/main" id="{FC4119D3-DEBA-128E-5C0C-A383544A6EB6}"/>
              </a:ext>
            </a:extLst>
          </p:cNvPr>
          <p:cNvPicPr>
            <a:picLocks noChangeAspect="1"/>
          </p:cNvPicPr>
          <p:nvPr/>
        </p:nvPicPr>
        <p:blipFill>
          <a:blip r:embed="rId2"/>
          <a:stretch>
            <a:fillRect/>
          </a:stretch>
        </p:blipFill>
        <p:spPr>
          <a:xfrm>
            <a:off x="1578344" y="1876504"/>
            <a:ext cx="3733664" cy="4844970"/>
          </a:xfrm>
          <a:prstGeom prst="rect">
            <a:avLst/>
          </a:prstGeom>
        </p:spPr>
      </p:pic>
      <p:pic>
        <p:nvPicPr>
          <p:cNvPr id="8" name="图片 7">
            <a:extLst>
              <a:ext uri="{FF2B5EF4-FFF2-40B4-BE49-F238E27FC236}">
                <a16:creationId xmlns:a16="http://schemas.microsoft.com/office/drawing/2014/main" id="{BA711D7C-35A6-63D6-45F3-516A2475CE2C}"/>
              </a:ext>
            </a:extLst>
          </p:cNvPr>
          <p:cNvPicPr>
            <a:picLocks noChangeAspect="1"/>
          </p:cNvPicPr>
          <p:nvPr/>
        </p:nvPicPr>
        <p:blipFill>
          <a:blip r:embed="rId3"/>
          <a:stretch>
            <a:fillRect/>
          </a:stretch>
        </p:blipFill>
        <p:spPr>
          <a:xfrm>
            <a:off x="6259588" y="2552599"/>
            <a:ext cx="4628981" cy="3492779"/>
          </a:xfrm>
          <a:prstGeom prst="rect">
            <a:avLst/>
          </a:prstGeom>
        </p:spPr>
      </p:pic>
      <p:sp>
        <p:nvSpPr>
          <p:cNvPr id="9" name="文本框 8">
            <a:extLst>
              <a:ext uri="{FF2B5EF4-FFF2-40B4-BE49-F238E27FC236}">
                <a16:creationId xmlns:a16="http://schemas.microsoft.com/office/drawing/2014/main" id="{9E516EB9-3B41-FAE9-2049-AE40183B4494}"/>
              </a:ext>
            </a:extLst>
          </p:cNvPr>
          <p:cNvSpPr txBox="1"/>
          <p:nvPr/>
        </p:nvSpPr>
        <p:spPr>
          <a:xfrm>
            <a:off x="5194409" y="1125538"/>
            <a:ext cx="2130359" cy="461665"/>
          </a:xfrm>
          <a:prstGeom prst="rect">
            <a:avLst/>
          </a:prstGeom>
          <a:noFill/>
        </p:spPr>
        <p:txBody>
          <a:bodyPr wrap="square" rtlCol="0">
            <a:spAutoFit/>
          </a:bodyPr>
          <a:lstStyle/>
          <a:p>
            <a:r>
              <a:rPr lang="en-US" altLang="zh-CN" sz="2400" b="1" dirty="0"/>
              <a:t>Direction Ⅰ</a:t>
            </a:r>
            <a:endParaRPr lang="zh-CN" altLang="en-US" sz="2400" b="1" dirty="0"/>
          </a:p>
        </p:txBody>
      </p:sp>
    </p:spTree>
    <p:extLst>
      <p:ext uri="{BB962C8B-B14F-4D97-AF65-F5344CB8AC3E}">
        <p14:creationId xmlns:p14="http://schemas.microsoft.com/office/powerpoint/2010/main" val="3725793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75240-B2B5-69D7-D0D5-7DF9963B4901}"/>
              </a:ext>
            </a:extLst>
          </p:cNvPr>
          <p:cNvSpPr>
            <a:spLocks noGrp="1"/>
          </p:cNvSpPr>
          <p:nvPr>
            <p:ph type="title"/>
          </p:nvPr>
        </p:nvSpPr>
        <p:spPr/>
        <p:txBody>
          <a:bodyPr>
            <a:normAutofit fontScale="90000"/>
          </a:bodyPr>
          <a:lstStyle/>
          <a:p>
            <a:r>
              <a:rPr lang="pt-PT" altLang="zh-CN" dirty="0"/>
              <a:t>Generation of Evasion Attacks in White-box</a:t>
            </a:r>
            <a:endParaRPr lang="zh-CN" altLang="en-US" dirty="0"/>
          </a:p>
        </p:txBody>
      </p:sp>
      <p:sp>
        <p:nvSpPr>
          <p:cNvPr id="3" name="灯片编号占位符 2">
            <a:extLst>
              <a:ext uri="{FF2B5EF4-FFF2-40B4-BE49-F238E27FC236}">
                <a16:creationId xmlns:a16="http://schemas.microsoft.com/office/drawing/2014/main" id="{0D2B5A34-A46E-B268-EC06-D47766182B91}"/>
              </a:ext>
            </a:extLst>
          </p:cNvPr>
          <p:cNvSpPr>
            <a:spLocks noGrp="1"/>
          </p:cNvSpPr>
          <p:nvPr>
            <p:ph type="sldNum" sz="quarter" idx="12"/>
          </p:nvPr>
        </p:nvSpPr>
        <p:spPr/>
        <p:txBody>
          <a:bodyPr/>
          <a:lstStyle/>
          <a:p>
            <a:fld id="{2515AB8F-1C56-49E9-90C8-78D22B0C1B97}" type="slidenum">
              <a:rPr lang="zh-CN" altLang="en-US" smtClean="0"/>
              <a:t>11</a:t>
            </a:fld>
            <a:endParaRPr lang="zh-CN" altLang="en-US" dirty="0"/>
          </a:p>
        </p:txBody>
      </p:sp>
      <p:sp>
        <p:nvSpPr>
          <p:cNvPr id="6" name="文本框 5">
            <a:extLst>
              <a:ext uri="{FF2B5EF4-FFF2-40B4-BE49-F238E27FC236}">
                <a16:creationId xmlns:a16="http://schemas.microsoft.com/office/drawing/2014/main" id="{DB30D793-8577-306D-ABE3-C25CB17B0AB5}"/>
              </a:ext>
            </a:extLst>
          </p:cNvPr>
          <p:cNvSpPr txBox="1"/>
          <p:nvPr/>
        </p:nvSpPr>
        <p:spPr>
          <a:xfrm>
            <a:off x="638439" y="1977452"/>
            <a:ext cx="2886385" cy="369332"/>
          </a:xfrm>
          <a:prstGeom prst="rect">
            <a:avLst/>
          </a:prstGeom>
          <a:noFill/>
        </p:spPr>
        <p:txBody>
          <a:bodyPr wrap="square">
            <a:spAutoFit/>
          </a:bodyPr>
          <a:lstStyle/>
          <a:p>
            <a:r>
              <a:rPr lang="en-US" altLang="zh-CN" b="0" i="0" dirty="0">
                <a:solidFill>
                  <a:srgbClr val="242424"/>
                </a:solidFill>
                <a:effectLst/>
                <a:latin typeface="source-serif-pro"/>
              </a:rPr>
              <a:t>access to the internal model</a:t>
            </a:r>
            <a:endParaRPr lang="zh-CN" altLang="en-US" dirty="0"/>
          </a:p>
        </p:txBody>
      </p:sp>
      <p:cxnSp>
        <p:nvCxnSpPr>
          <p:cNvPr id="28" name="直接箭头连接符 27">
            <a:extLst>
              <a:ext uri="{FF2B5EF4-FFF2-40B4-BE49-F238E27FC236}">
                <a16:creationId xmlns:a16="http://schemas.microsoft.com/office/drawing/2014/main" id="{C46A0B6A-6976-AD81-EBB3-611B95D1FDD7}"/>
              </a:ext>
            </a:extLst>
          </p:cNvPr>
          <p:cNvCxnSpPr>
            <a:stCxn id="10" idx="2"/>
            <a:endCxn id="12" idx="0"/>
          </p:cNvCxnSpPr>
          <p:nvPr/>
        </p:nvCxnSpPr>
        <p:spPr>
          <a:xfrm>
            <a:off x="2048409" y="4142501"/>
            <a:ext cx="0" cy="290548"/>
          </a:xfrm>
          <a:prstGeom prst="straightConnector1">
            <a:avLst/>
          </a:prstGeom>
          <a:ln w="38100">
            <a:solidFill>
              <a:srgbClr val="B6CAE5"/>
            </a:solidFill>
            <a:headEnd type="none"/>
            <a:tailEnd type="stealth"/>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54EBFCCB-0213-0984-5870-B212A8FE7C95}"/>
              </a:ext>
            </a:extLst>
          </p:cNvPr>
          <p:cNvGrpSpPr/>
          <p:nvPr/>
        </p:nvGrpSpPr>
        <p:grpSpPr>
          <a:xfrm>
            <a:off x="495468" y="2588856"/>
            <a:ext cx="5413066" cy="3150404"/>
            <a:chOff x="418944" y="1586159"/>
            <a:chExt cx="5413066" cy="3150404"/>
          </a:xfrm>
        </p:grpSpPr>
        <p:pic>
          <p:nvPicPr>
            <p:cNvPr id="20" name="图片 19">
              <a:extLst>
                <a:ext uri="{FF2B5EF4-FFF2-40B4-BE49-F238E27FC236}">
                  <a16:creationId xmlns:a16="http://schemas.microsoft.com/office/drawing/2014/main" id="{B3D4403A-6993-F156-AE47-4B1A060C68C3}"/>
                </a:ext>
              </a:extLst>
            </p:cNvPr>
            <p:cNvPicPr>
              <a:picLocks noChangeAspect="1"/>
            </p:cNvPicPr>
            <p:nvPr/>
          </p:nvPicPr>
          <p:blipFill>
            <a:blip r:embed="rId3"/>
            <a:stretch>
              <a:fillRect/>
            </a:stretch>
          </p:blipFill>
          <p:spPr>
            <a:xfrm>
              <a:off x="3698225" y="3509149"/>
              <a:ext cx="1953888" cy="320068"/>
            </a:xfrm>
            <a:prstGeom prst="rect">
              <a:avLst/>
            </a:prstGeom>
          </p:spPr>
        </p:pic>
        <p:pic>
          <p:nvPicPr>
            <p:cNvPr id="22" name="图片 21">
              <a:extLst>
                <a:ext uri="{FF2B5EF4-FFF2-40B4-BE49-F238E27FC236}">
                  <a16:creationId xmlns:a16="http://schemas.microsoft.com/office/drawing/2014/main" id="{AD41ABDF-48A7-B3C6-D454-31858F2DBCED}"/>
                </a:ext>
              </a:extLst>
            </p:cNvPr>
            <p:cNvPicPr>
              <a:picLocks noChangeAspect="1"/>
            </p:cNvPicPr>
            <p:nvPr/>
          </p:nvPicPr>
          <p:blipFill>
            <a:blip r:embed="rId4"/>
            <a:stretch>
              <a:fillRect/>
            </a:stretch>
          </p:blipFill>
          <p:spPr>
            <a:xfrm>
              <a:off x="3911283" y="1730238"/>
              <a:ext cx="1356478" cy="358171"/>
            </a:xfrm>
            <a:prstGeom prst="rect">
              <a:avLst/>
            </a:prstGeom>
          </p:spPr>
        </p:pic>
        <p:pic>
          <p:nvPicPr>
            <p:cNvPr id="24" name="图片 23">
              <a:extLst>
                <a:ext uri="{FF2B5EF4-FFF2-40B4-BE49-F238E27FC236}">
                  <a16:creationId xmlns:a16="http://schemas.microsoft.com/office/drawing/2014/main" id="{844030D8-6F39-CA01-4B28-EF2402867715}"/>
                </a:ext>
              </a:extLst>
            </p:cNvPr>
            <p:cNvPicPr>
              <a:picLocks noChangeAspect="1"/>
            </p:cNvPicPr>
            <p:nvPr/>
          </p:nvPicPr>
          <p:blipFill rotWithShape="1">
            <a:blip r:embed="rId5"/>
            <a:srcRect l="4655" t="6666"/>
            <a:stretch/>
          </p:blipFill>
          <p:spPr>
            <a:xfrm>
              <a:off x="3797560" y="2641343"/>
              <a:ext cx="2034450" cy="320069"/>
            </a:xfrm>
            <a:prstGeom prst="rect">
              <a:avLst/>
            </a:prstGeom>
          </p:spPr>
        </p:pic>
        <p:grpSp>
          <p:nvGrpSpPr>
            <p:cNvPr id="31" name="组合 30">
              <a:extLst>
                <a:ext uri="{FF2B5EF4-FFF2-40B4-BE49-F238E27FC236}">
                  <a16:creationId xmlns:a16="http://schemas.microsoft.com/office/drawing/2014/main" id="{0B7A588A-B200-8338-E634-63F9277AAB1E}"/>
                </a:ext>
              </a:extLst>
            </p:cNvPr>
            <p:cNvGrpSpPr/>
            <p:nvPr/>
          </p:nvGrpSpPr>
          <p:grpSpPr>
            <a:xfrm>
              <a:off x="418944" y="1586159"/>
              <a:ext cx="3105881" cy="3150404"/>
              <a:chOff x="1267999" y="1593779"/>
              <a:chExt cx="3105881" cy="3150404"/>
            </a:xfrm>
          </p:grpSpPr>
          <p:sp>
            <p:nvSpPr>
              <p:cNvPr id="8" name="文本框 7">
                <a:extLst>
                  <a:ext uri="{FF2B5EF4-FFF2-40B4-BE49-F238E27FC236}">
                    <a16:creationId xmlns:a16="http://schemas.microsoft.com/office/drawing/2014/main" id="{C6986689-D1E9-0773-08B0-F902AB6571EA}"/>
                  </a:ext>
                </a:extLst>
              </p:cNvPr>
              <p:cNvSpPr txBox="1"/>
              <p:nvPr/>
            </p:nvSpPr>
            <p:spPr>
              <a:xfrm>
                <a:off x="1267999" y="1593779"/>
                <a:ext cx="3105881" cy="646331"/>
              </a:xfrm>
              <a:prstGeom prst="rect">
                <a:avLst/>
              </a:prstGeom>
              <a:solidFill>
                <a:schemeClr val="accent1">
                  <a:lumMod val="20000"/>
                  <a:lumOff val="80000"/>
                </a:schemeClr>
              </a:solidFill>
            </p:spPr>
            <p:txBody>
              <a:bodyPr wrap="square">
                <a:spAutoFit/>
              </a:bodyPr>
              <a:lstStyle/>
              <a:p>
                <a:pPr algn="ctr"/>
                <a:r>
                  <a:rPr lang="en-US" altLang="zh-CN" b="0" i="0" dirty="0">
                    <a:solidFill>
                      <a:srgbClr val="242424"/>
                    </a:solidFill>
                    <a:effectLst/>
                    <a:latin typeface="Times New Roman" panose="02020603050405020304" pitchFamily="18" charset="0"/>
                    <a:cs typeface="Times New Roman" panose="02020603050405020304" pitchFamily="18" charset="0"/>
                  </a:rPr>
                  <a:t>calculate the gradient of cost with respect to the input pixels</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227E8C6D-965A-D3D4-419A-2555B7815F30}"/>
                  </a:ext>
                </a:extLst>
              </p:cNvPr>
              <p:cNvSpPr txBox="1"/>
              <p:nvPr/>
            </p:nvSpPr>
            <p:spPr>
              <a:xfrm>
                <a:off x="1267999" y="2501093"/>
                <a:ext cx="3105881" cy="646331"/>
              </a:xfrm>
              <a:prstGeom prst="rect">
                <a:avLst/>
              </a:prstGeom>
              <a:solidFill>
                <a:schemeClr val="accent1">
                  <a:lumMod val="20000"/>
                  <a:lumOff val="80000"/>
                </a:schemeClr>
              </a:solidFill>
            </p:spPr>
            <p:txBody>
              <a:bodyPr wrap="square">
                <a:spAutoFit/>
              </a:bodyPr>
              <a:lstStyle>
                <a:defPPr>
                  <a:defRPr lang="zh-CN"/>
                </a:defPPr>
                <a:lvl1pPr algn="ctr">
                  <a:defRPr b="0" i="0">
                    <a:solidFill>
                      <a:srgbClr val="242424"/>
                    </a:solidFill>
                    <a:effectLst/>
                    <a:latin typeface="Times New Roman" panose="02020603050405020304" pitchFamily="18" charset="0"/>
                    <a:cs typeface="Times New Roman" panose="02020603050405020304" pitchFamily="18" charset="0"/>
                  </a:defRPr>
                </a:lvl1pPr>
              </a:lstStyle>
              <a:p>
                <a:r>
                  <a:rPr lang="en-US" altLang="zh-CN" dirty="0"/>
                  <a:t>takes that gradient matrix, and takes the sign of it</a:t>
                </a:r>
                <a:endParaRPr lang="zh-CN" altLang="en-US" dirty="0"/>
              </a:p>
            </p:txBody>
          </p:sp>
          <p:sp>
            <p:nvSpPr>
              <p:cNvPr id="12" name="文本框 11">
                <a:extLst>
                  <a:ext uri="{FF2B5EF4-FFF2-40B4-BE49-F238E27FC236}">
                    <a16:creationId xmlns:a16="http://schemas.microsoft.com/office/drawing/2014/main" id="{FE2C0FF1-01CF-FDA0-5280-D57328C74B21}"/>
                  </a:ext>
                </a:extLst>
              </p:cNvPr>
              <p:cNvSpPr txBox="1"/>
              <p:nvPr/>
            </p:nvSpPr>
            <p:spPr>
              <a:xfrm>
                <a:off x="1267999" y="3437972"/>
                <a:ext cx="3105881" cy="369332"/>
              </a:xfrm>
              <a:prstGeom prst="rect">
                <a:avLst/>
              </a:prstGeom>
              <a:solidFill>
                <a:schemeClr val="accent1">
                  <a:lumMod val="20000"/>
                  <a:lumOff val="80000"/>
                </a:schemeClr>
              </a:solidFill>
            </p:spPr>
            <p:txBody>
              <a:bodyPr wrap="square">
                <a:spAutoFit/>
              </a:bodyPr>
              <a:lstStyle>
                <a:defPPr>
                  <a:defRPr lang="zh-CN"/>
                </a:defPPr>
                <a:lvl1pPr algn="ctr">
                  <a:defRPr b="0" i="0">
                    <a:solidFill>
                      <a:srgbClr val="242424"/>
                    </a:solidFill>
                    <a:effectLst/>
                    <a:latin typeface="Times New Roman" panose="02020603050405020304" pitchFamily="18" charset="0"/>
                    <a:cs typeface="Times New Roman" panose="02020603050405020304" pitchFamily="18" charset="0"/>
                  </a:defRPr>
                </a:lvl1pPr>
              </a:lstStyle>
              <a:p>
                <a:r>
                  <a:rPr lang="pt-PT" altLang="zh-CN" dirty="0"/>
                  <a:t>chooses some value epsilon</a:t>
                </a:r>
                <a:endParaRPr lang="zh-CN" altLang="en-US" dirty="0"/>
              </a:p>
            </p:txBody>
          </p:sp>
          <p:sp>
            <p:nvSpPr>
              <p:cNvPr id="14" name="文本框 13">
                <a:extLst>
                  <a:ext uri="{FF2B5EF4-FFF2-40B4-BE49-F238E27FC236}">
                    <a16:creationId xmlns:a16="http://schemas.microsoft.com/office/drawing/2014/main" id="{08555FE4-B182-ECD1-69CA-96C400830D35}"/>
                  </a:ext>
                </a:extLst>
              </p:cNvPr>
              <p:cNvSpPr txBox="1"/>
              <p:nvPr/>
            </p:nvSpPr>
            <p:spPr>
              <a:xfrm>
                <a:off x="1267999" y="4097852"/>
                <a:ext cx="3105881" cy="646331"/>
              </a:xfrm>
              <a:prstGeom prst="rect">
                <a:avLst/>
              </a:prstGeom>
              <a:solidFill>
                <a:schemeClr val="accent1">
                  <a:lumMod val="20000"/>
                  <a:lumOff val="80000"/>
                </a:schemeClr>
              </a:solidFill>
            </p:spPr>
            <p:txBody>
              <a:bodyPr wrap="square">
                <a:spAutoFit/>
              </a:bodyPr>
              <a:lstStyle>
                <a:defPPr>
                  <a:defRPr lang="zh-CN"/>
                </a:defPPr>
                <a:lvl1pPr algn="ctr">
                  <a:defRPr b="0" i="0">
                    <a:solidFill>
                      <a:srgbClr val="242424"/>
                    </a:solidFill>
                    <a:effectLst/>
                    <a:latin typeface="Times New Roman" panose="02020603050405020304" pitchFamily="18" charset="0"/>
                    <a:cs typeface="Times New Roman" panose="02020603050405020304" pitchFamily="18" charset="0"/>
                  </a:defRPr>
                </a:lvl1pPr>
              </a:lstStyle>
              <a:p>
                <a:r>
                  <a:rPr lang="en-US" altLang="zh-CN" dirty="0"/>
                  <a:t>add this matrix to the input pixel matrix</a:t>
                </a:r>
                <a:endParaRPr lang="zh-CN" altLang="en-US" dirty="0"/>
              </a:p>
            </p:txBody>
          </p:sp>
          <p:cxnSp>
            <p:nvCxnSpPr>
              <p:cNvPr id="26" name="直接箭头连接符 25">
                <a:extLst>
                  <a:ext uri="{FF2B5EF4-FFF2-40B4-BE49-F238E27FC236}">
                    <a16:creationId xmlns:a16="http://schemas.microsoft.com/office/drawing/2014/main" id="{7089B5AE-9960-F618-6AC4-7757202370B5}"/>
                  </a:ext>
                </a:extLst>
              </p:cNvPr>
              <p:cNvCxnSpPr>
                <a:stCxn id="8" idx="2"/>
                <a:endCxn id="10" idx="0"/>
              </p:cNvCxnSpPr>
              <p:nvPr/>
            </p:nvCxnSpPr>
            <p:spPr>
              <a:xfrm>
                <a:off x="2820940" y="2240110"/>
                <a:ext cx="0" cy="260983"/>
              </a:xfrm>
              <a:prstGeom prst="straightConnector1">
                <a:avLst/>
              </a:prstGeom>
              <a:ln w="38100">
                <a:solidFill>
                  <a:srgbClr val="B6CAE5"/>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6D42043-B97D-3D1F-1219-117D06C22969}"/>
                  </a:ext>
                </a:extLst>
              </p:cNvPr>
              <p:cNvCxnSpPr>
                <a:stCxn id="12" idx="2"/>
                <a:endCxn id="14" idx="0"/>
              </p:cNvCxnSpPr>
              <p:nvPr/>
            </p:nvCxnSpPr>
            <p:spPr>
              <a:xfrm>
                <a:off x="2820940" y="3807304"/>
                <a:ext cx="0" cy="290548"/>
              </a:xfrm>
              <a:prstGeom prst="straightConnector1">
                <a:avLst/>
              </a:prstGeom>
              <a:ln w="38100">
                <a:solidFill>
                  <a:srgbClr val="B6CAE5"/>
                </a:solidFill>
                <a:headEnd type="none"/>
                <a:tailEnd type="stealth"/>
              </a:ln>
            </p:spPr>
            <p:style>
              <a:lnRef idx="1">
                <a:schemeClr val="accent1"/>
              </a:lnRef>
              <a:fillRef idx="0">
                <a:schemeClr val="accent1"/>
              </a:fillRef>
              <a:effectRef idx="0">
                <a:schemeClr val="accent1"/>
              </a:effectRef>
              <a:fontRef idx="minor">
                <a:schemeClr val="tx1"/>
              </a:fontRef>
            </p:style>
          </p:cxnSp>
        </p:grpSp>
      </p:grpSp>
      <p:sp>
        <p:nvSpPr>
          <p:cNvPr id="35" name="文本框 34">
            <a:extLst>
              <a:ext uri="{FF2B5EF4-FFF2-40B4-BE49-F238E27FC236}">
                <a16:creationId xmlns:a16="http://schemas.microsoft.com/office/drawing/2014/main" id="{44270F10-F6D3-E666-7407-36837DE7D22E}"/>
              </a:ext>
            </a:extLst>
          </p:cNvPr>
          <p:cNvSpPr txBox="1"/>
          <p:nvPr/>
        </p:nvSpPr>
        <p:spPr>
          <a:xfrm>
            <a:off x="1971883" y="1019106"/>
            <a:ext cx="8168207"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The earliest, and simplest technique : Fast Gradient Sign Method[1]</a:t>
            </a:r>
          </a:p>
        </p:txBody>
      </p:sp>
      <p:grpSp>
        <p:nvGrpSpPr>
          <p:cNvPr id="11" name="组合 10">
            <a:extLst>
              <a:ext uri="{FF2B5EF4-FFF2-40B4-BE49-F238E27FC236}">
                <a16:creationId xmlns:a16="http://schemas.microsoft.com/office/drawing/2014/main" id="{86B37EF0-0B66-2EC7-2B3B-83D10AA479D4}"/>
              </a:ext>
            </a:extLst>
          </p:cNvPr>
          <p:cNvGrpSpPr/>
          <p:nvPr/>
        </p:nvGrpSpPr>
        <p:grpSpPr>
          <a:xfrm>
            <a:off x="6265781" y="1349370"/>
            <a:ext cx="5336541" cy="2466676"/>
            <a:chOff x="6265781" y="1525907"/>
            <a:chExt cx="5336541" cy="2466676"/>
          </a:xfrm>
        </p:grpSpPr>
        <p:pic>
          <p:nvPicPr>
            <p:cNvPr id="4" name="Picture 2" descr="Evasion attacks on Machine Learning (or “Adversarial Examples”) | by ilmoi  | Towards Data Science">
              <a:extLst>
                <a:ext uri="{FF2B5EF4-FFF2-40B4-BE49-F238E27FC236}">
                  <a16:creationId xmlns:a16="http://schemas.microsoft.com/office/drawing/2014/main" id="{EBD98799-C497-A6C7-06B1-924872F67D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5781" y="1808622"/>
              <a:ext cx="5336541" cy="2183961"/>
            </a:xfrm>
            <a:prstGeom prst="rect">
              <a:avLst/>
            </a:prstGeom>
            <a:noFill/>
            <a:extLst>
              <a:ext uri="{909E8E84-426E-40DD-AFC4-6F175D3DCCD1}">
                <a14:hiddenFill xmlns:a14="http://schemas.microsoft.com/office/drawing/2010/main">
                  <a:solidFill>
                    <a:srgbClr val="FFFFFF"/>
                  </a:solidFill>
                </a14:hiddenFill>
              </a:ext>
            </a:extLst>
          </p:spPr>
        </p:pic>
        <p:sp>
          <p:nvSpPr>
            <p:cNvPr id="37" name="文本框 36">
              <a:extLst>
                <a:ext uri="{FF2B5EF4-FFF2-40B4-BE49-F238E27FC236}">
                  <a16:creationId xmlns:a16="http://schemas.microsoft.com/office/drawing/2014/main" id="{09127881-7882-10DE-9B7C-073A9603AA7A}"/>
                </a:ext>
              </a:extLst>
            </p:cNvPr>
            <p:cNvSpPr txBox="1"/>
            <p:nvPr/>
          </p:nvSpPr>
          <p:spPr>
            <a:xfrm>
              <a:off x="8610552" y="1525907"/>
              <a:ext cx="813043"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FGSM</a:t>
              </a:r>
              <a:endParaRPr lang="zh-CN" altLang="en-US" dirty="0">
                <a:latin typeface="Times New Roman" panose="02020603050405020304" pitchFamily="18" charset="0"/>
                <a:cs typeface="Times New Roman" panose="02020603050405020304" pitchFamily="18" charset="0"/>
              </a:endParaRPr>
            </a:p>
          </p:txBody>
        </p:sp>
      </p:grpSp>
      <p:sp>
        <p:nvSpPr>
          <p:cNvPr id="41" name="文本框 40">
            <a:extLst>
              <a:ext uri="{FF2B5EF4-FFF2-40B4-BE49-F238E27FC236}">
                <a16:creationId xmlns:a16="http://schemas.microsoft.com/office/drawing/2014/main" id="{06282897-44D9-A5BB-C7EF-A7627EB0E4C0}"/>
              </a:ext>
            </a:extLst>
          </p:cNvPr>
          <p:cNvSpPr txBox="1"/>
          <p:nvPr/>
        </p:nvSpPr>
        <p:spPr>
          <a:xfrm>
            <a:off x="297815" y="6136699"/>
            <a:ext cx="5798185" cy="584775"/>
          </a:xfrm>
          <a:prstGeom prst="rect">
            <a:avLst/>
          </a:prstGeom>
          <a:noFill/>
        </p:spPr>
        <p:txBody>
          <a:bodyPr wrap="square">
            <a:spAutoFit/>
          </a:bodyPr>
          <a:lstStyle/>
          <a:p>
            <a:r>
              <a:rPr lang="en-US" altLang="zh-CN" sz="1600" b="0" i="0" dirty="0">
                <a:solidFill>
                  <a:schemeClr val="bg1">
                    <a:lumMod val="65000"/>
                  </a:schemeClr>
                </a:solidFill>
                <a:effectLst/>
                <a:latin typeface="Roboto" panose="02000000000000000000" pitchFamily="2" charset="0"/>
              </a:rPr>
              <a:t>[1]Goodfellow, I.J., </a:t>
            </a:r>
            <a:r>
              <a:rPr lang="en-US" altLang="zh-CN" sz="1600" b="0" i="0" dirty="0" err="1">
                <a:solidFill>
                  <a:schemeClr val="bg1">
                    <a:lumMod val="65000"/>
                  </a:schemeClr>
                </a:solidFill>
                <a:effectLst/>
                <a:latin typeface="Roboto" panose="02000000000000000000" pitchFamily="2" charset="0"/>
              </a:rPr>
              <a:t>Shlens</a:t>
            </a:r>
            <a:r>
              <a:rPr lang="en-US" altLang="zh-CN" sz="1600" b="0" i="0" dirty="0">
                <a:solidFill>
                  <a:schemeClr val="bg1">
                    <a:lumMod val="65000"/>
                  </a:schemeClr>
                </a:solidFill>
                <a:effectLst/>
                <a:latin typeface="Roboto" panose="02000000000000000000" pitchFamily="2" charset="0"/>
              </a:rPr>
              <a:t>, J., &amp; </a:t>
            </a:r>
            <a:r>
              <a:rPr lang="en-US" altLang="zh-CN" sz="1600" b="0" i="0" dirty="0" err="1">
                <a:solidFill>
                  <a:schemeClr val="bg1">
                    <a:lumMod val="65000"/>
                  </a:schemeClr>
                </a:solidFill>
                <a:effectLst/>
                <a:latin typeface="Roboto" panose="02000000000000000000" pitchFamily="2" charset="0"/>
              </a:rPr>
              <a:t>Szegedy</a:t>
            </a:r>
            <a:r>
              <a:rPr lang="en-US" altLang="zh-CN" sz="1600" b="0" i="0" dirty="0">
                <a:solidFill>
                  <a:schemeClr val="bg1">
                    <a:lumMod val="65000"/>
                  </a:schemeClr>
                </a:solidFill>
                <a:effectLst/>
                <a:latin typeface="Roboto" panose="02000000000000000000" pitchFamily="2" charset="0"/>
              </a:rPr>
              <a:t>, C. (2014). Explaining and Harnessing Adversarial Examples.  </a:t>
            </a:r>
            <a:r>
              <a:rPr lang="en-US" altLang="zh-CN" sz="1600" b="0" i="1" dirty="0" err="1">
                <a:solidFill>
                  <a:schemeClr val="bg1">
                    <a:lumMod val="65000"/>
                  </a:schemeClr>
                </a:solidFill>
                <a:effectLst/>
                <a:latin typeface="Roboto" panose="02000000000000000000" pitchFamily="2" charset="0"/>
              </a:rPr>
              <a:t>CoRR</a:t>
            </a:r>
            <a:r>
              <a:rPr lang="en-US" altLang="zh-CN" sz="1600" b="0" i="1" dirty="0">
                <a:solidFill>
                  <a:schemeClr val="bg1">
                    <a:lumMod val="65000"/>
                  </a:schemeClr>
                </a:solidFill>
                <a:effectLst/>
                <a:latin typeface="Roboto" panose="02000000000000000000" pitchFamily="2" charset="0"/>
              </a:rPr>
              <a:t>, abs/1412.6572</a:t>
            </a:r>
            <a:r>
              <a:rPr lang="en-US" altLang="zh-CN" sz="1600" b="0" i="0" dirty="0">
                <a:solidFill>
                  <a:schemeClr val="bg1">
                    <a:lumMod val="65000"/>
                  </a:schemeClr>
                </a:solidFill>
                <a:effectLst/>
                <a:latin typeface="Roboto" panose="02000000000000000000" pitchFamily="2" charset="0"/>
              </a:rPr>
              <a:t>.</a:t>
            </a:r>
            <a:endParaRPr lang="zh-CN" altLang="en-US" sz="1600" dirty="0">
              <a:solidFill>
                <a:schemeClr val="bg1">
                  <a:lumMod val="65000"/>
                </a:schemeClr>
              </a:solidFill>
            </a:endParaRPr>
          </a:p>
        </p:txBody>
      </p:sp>
      <p:sp>
        <p:nvSpPr>
          <p:cNvPr id="55" name="文本框 54">
            <a:extLst>
              <a:ext uri="{FF2B5EF4-FFF2-40B4-BE49-F238E27FC236}">
                <a16:creationId xmlns:a16="http://schemas.microsoft.com/office/drawing/2014/main" id="{02699CBE-3CF7-3786-D4E5-9DFF00E7E885}"/>
              </a:ext>
            </a:extLst>
          </p:cNvPr>
          <p:cNvSpPr txBox="1"/>
          <p:nvPr/>
        </p:nvSpPr>
        <p:spPr>
          <a:xfrm>
            <a:off x="6132513" y="5996226"/>
            <a:ext cx="6059487" cy="861774"/>
          </a:xfrm>
          <a:prstGeom prst="rect">
            <a:avLst/>
          </a:prstGeom>
          <a:noFill/>
        </p:spPr>
        <p:txBody>
          <a:bodyPr wrap="square">
            <a:spAutoFit/>
          </a:bodyPr>
          <a:lstStyle/>
          <a:p>
            <a:r>
              <a:rPr lang="en-US" altLang="zh-CN" sz="1600" dirty="0">
                <a:solidFill>
                  <a:schemeClr val="bg1">
                    <a:lumMod val="65000"/>
                  </a:schemeClr>
                </a:solidFill>
                <a:latin typeface="Roboto" panose="02000000000000000000" pitchFamily="2" charset="0"/>
              </a:rPr>
              <a:t>[2]</a:t>
            </a:r>
            <a:r>
              <a:rPr lang="en-US" altLang="zh-CN" sz="1600" b="0" i="0" dirty="0">
                <a:solidFill>
                  <a:srgbClr val="24292F"/>
                </a:solidFill>
                <a:effectLst/>
                <a:latin typeface="Noto Sans" panose="020B0502040504090204" pitchFamily="34" charset="0"/>
              </a:rPr>
              <a:t>  </a:t>
            </a:r>
            <a:r>
              <a:rPr lang="en-US" altLang="zh-CN" sz="1600" b="0" i="0" dirty="0">
                <a:solidFill>
                  <a:schemeClr val="bg1">
                    <a:lumMod val="65000"/>
                  </a:schemeClr>
                </a:solidFill>
                <a:effectLst/>
                <a:latin typeface="Noto Sans" panose="020B0502040504090204" pitchFamily="34" charset="0"/>
              </a:rPr>
              <a:t>A. </a:t>
            </a:r>
            <a:r>
              <a:rPr lang="en-US" altLang="zh-CN" sz="1600" b="0" i="0" dirty="0" err="1">
                <a:solidFill>
                  <a:schemeClr val="bg1">
                    <a:lumMod val="65000"/>
                  </a:schemeClr>
                </a:solidFill>
                <a:effectLst/>
                <a:latin typeface="Noto Sans" panose="020B0502040504090204" pitchFamily="34" charset="0"/>
              </a:rPr>
              <a:t>Kurakin</a:t>
            </a:r>
            <a:r>
              <a:rPr lang="en-US" altLang="zh-CN" sz="1600" b="0" i="0" dirty="0">
                <a:solidFill>
                  <a:schemeClr val="bg1">
                    <a:lumMod val="65000"/>
                  </a:schemeClr>
                </a:solidFill>
                <a:effectLst/>
                <a:latin typeface="Noto Sans" panose="020B0502040504090204" pitchFamily="34" charset="0"/>
              </a:rPr>
              <a:t>, I. J. Goodfellow and S. Bengio, "Adversarial examples in the physical world," in Artificial Intelligence Safety and Security, Chapman and Hall/CRC, 2018, pp. 99-112.</a:t>
            </a:r>
            <a:endParaRPr lang="zh-CN" altLang="en-US" dirty="0">
              <a:solidFill>
                <a:schemeClr val="bg1">
                  <a:lumMod val="65000"/>
                </a:schemeClr>
              </a:solidFill>
            </a:endParaRPr>
          </a:p>
        </p:txBody>
      </p:sp>
      <p:grpSp>
        <p:nvGrpSpPr>
          <p:cNvPr id="19" name="组合 18">
            <a:extLst>
              <a:ext uri="{FF2B5EF4-FFF2-40B4-BE49-F238E27FC236}">
                <a16:creationId xmlns:a16="http://schemas.microsoft.com/office/drawing/2014/main" id="{2B94EC91-EF88-1107-845B-551C02588FD5}"/>
              </a:ext>
            </a:extLst>
          </p:cNvPr>
          <p:cNvGrpSpPr/>
          <p:nvPr/>
        </p:nvGrpSpPr>
        <p:grpSpPr>
          <a:xfrm>
            <a:off x="6132513" y="5316771"/>
            <a:ext cx="5976627" cy="776426"/>
            <a:chOff x="6132513" y="5223869"/>
            <a:chExt cx="5976627" cy="776426"/>
          </a:xfrm>
        </p:grpSpPr>
        <p:pic>
          <p:nvPicPr>
            <p:cNvPr id="15" name="图片 14">
              <a:extLst>
                <a:ext uri="{FF2B5EF4-FFF2-40B4-BE49-F238E27FC236}">
                  <a16:creationId xmlns:a16="http://schemas.microsoft.com/office/drawing/2014/main" id="{4157E18C-DA83-EC5D-9AD2-4A17B6ACF6C9}"/>
                </a:ext>
              </a:extLst>
            </p:cNvPr>
            <p:cNvPicPr>
              <a:picLocks noChangeAspect="1"/>
            </p:cNvPicPr>
            <p:nvPr/>
          </p:nvPicPr>
          <p:blipFill>
            <a:blip r:embed="rId7"/>
            <a:stretch>
              <a:fillRect/>
            </a:stretch>
          </p:blipFill>
          <p:spPr>
            <a:xfrm>
              <a:off x="7158437" y="5497331"/>
              <a:ext cx="3551228" cy="502964"/>
            </a:xfrm>
            <a:prstGeom prst="rect">
              <a:avLst/>
            </a:prstGeom>
          </p:spPr>
        </p:pic>
        <p:sp>
          <p:nvSpPr>
            <p:cNvPr id="16" name="矩形: 圆角 15">
              <a:extLst>
                <a:ext uri="{FF2B5EF4-FFF2-40B4-BE49-F238E27FC236}">
                  <a16:creationId xmlns:a16="http://schemas.microsoft.com/office/drawing/2014/main" id="{2247FE49-6FFF-DEED-05B0-47A57322AC8D}"/>
                </a:ext>
              </a:extLst>
            </p:cNvPr>
            <p:cNvSpPr/>
            <p:nvPr/>
          </p:nvSpPr>
          <p:spPr>
            <a:xfrm>
              <a:off x="6132513" y="5232894"/>
              <a:ext cx="5976627" cy="680496"/>
            </a:xfrm>
            <a:prstGeom prst="roundRect">
              <a:avLst/>
            </a:prstGeom>
            <a:noFill/>
            <a:ln w="25400">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B0104C5-EF18-2D71-DEE4-769A037E2BB9}"/>
                </a:ext>
              </a:extLst>
            </p:cNvPr>
            <p:cNvSpPr txBox="1"/>
            <p:nvPr/>
          </p:nvSpPr>
          <p:spPr>
            <a:xfrm>
              <a:off x="8209545" y="5223869"/>
              <a:ext cx="1637436" cy="369332"/>
            </a:xfrm>
            <a:prstGeom prst="rect">
              <a:avLst/>
            </a:prstGeom>
            <a:noFill/>
          </p:spPr>
          <p:txBody>
            <a:bodyPr wrap="none" rtlCol="0">
              <a:spAutoFit/>
            </a:bodyPr>
            <a:lstStyle/>
            <a:p>
              <a:r>
                <a:rPr lang="en-US" altLang="zh-CN" dirty="0">
                  <a:solidFill>
                    <a:schemeClr val="accent1">
                      <a:lumMod val="60000"/>
                      <a:lumOff val="40000"/>
                    </a:schemeClr>
                  </a:solidFill>
                </a:rPr>
                <a:t>Target Attack</a:t>
              </a:r>
              <a:endParaRPr lang="zh-CN" altLang="en-US" dirty="0">
                <a:solidFill>
                  <a:schemeClr val="accent1">
                    <a:lumMod val="60000"/>
                    <a:lumOff val="40000"/>
                  </a:schemeClr>
                </a:solidFill>
              </a:endParaRPr>
            </a:p>
          </p:txBody>
        </p:sp>
      </p:grpSp>
      <p:sp>
        <p:nvSpPr>
          <p:cNvPr id="13" name="Rectangle 2">
            <a:extLst>
              <a:ext uri="{FF2B5EF4-FFF2-40B4-BE49-F238E27FC236}">
                <a16:creationId xmlns:a16="http://schemas.microsoft.com/office/drawing/2014/main" id="{6A85F55A-F1EF-6D4B-A941-0CB8534D8DF0}"/>
              </a:ext>
            </a:extLst>
          </p:cNvPr>
          <p:cNvSpPr>
            <a:spLocks noChangeArrowheads="1"/>
          </p:cNvSpPr>
          <p:nvPr/>
        </p:nvSpPr>
        <p:spPr bwMode="auto">
          <a:xfrm>
            <a:off x="7079068" y="4674368"/>
            <a:ext cx="190746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29" name="组合 28">
            <a:extLst>
              <a:ext uri="{FF2B5EF4-FFF2-40B4-BE49-F238E27FC236}">
                <a16:creationId xmlns:a16="http://schemas.microsoft.com/office/drawing/2014/main" id="{9A03B9B8-6680-A7FA-ED2E-EBAB1CB848CE}"/>
              </a:ext>
            </a:extLst>
          </p:cNvPr>
          <p:cNvGrpSpPr/>
          <p:nvPr/>
        </p:nvGrpSpPr>
        <p:grpSpPr>
          <a:xfrm>
            <a:off x="6408738" y="3739645"/>
            <a:ext cx="5886448" cy="852993"/>
            <a:chOff x="6408738" y="3739645"/>
            <a:chExt cx="5886448" cy="852993"/>
          </a:xfrm>
        </p:grpSpPr>
        <p:sp>
          <p:nvSpPr>
            <p:cNvPr id="52" name="文本框 51">
              <a:extLst>
                <a:ext uri="{FF2B5EF4-FFF2-40B4-BE49-F238E27FC236}">
                  <a16:creationId xmlns:a16="http://schemas.microsoft.com/office/drawing/2014/main" id="{BA59457F-4A16-D521-6C1E-2A8290BA94D7}"/>
                </a:ext>
              </a:extLst>
            </p:cNvPr>
            <p:cNvSpPr txBox="1"/>
            <p:nvPr/>
          </p:nvSpPr>
          <p:spPr>
            <a:xfrm>
              <a:off x="11672900" y="3741525"/>
              <a:ext cx="622286" cy="369332"/>
            </a:xfrm>
            <a:prstGeom prst="rect">
              <a:avLst/>
            </a:prstGeom>
            <a:noFill/>
          </p:spPr>
          <p:txBody>
            <a:bodyPr wrap="none" rtlCol="0">
              <a:spAutoFit/>
            </a:bodyPr>
            <a:lstStyle/>
            <a:p>
              <a:r>
                <a:rPr lang="en-US" altLang="zh-CN" dirty="0"/>
                <a:t>BIM</a:t>
              </a:r>
              <a:endParaRPr lang="zh-CN" altLang="en-US" dirty="0"/>
            </a:p>
          </p:txBody>
        </p:sp>
        <p:grpSp>
          <p:nvGrpSpPr>
            <p:cNvPr id="27" name="组合 26">
              <a:extLst>
                <a:ext uri="{FF2B5EF4-FFF2-40B4-BE49-F238E27FC236}">
                  <a16:creationId xmlns:a16="http://schemas.microsoft.com/office/drawing/2014/main" id="{1389C1C1-7B8F-C2C2-C481-C5007B2A5A67}"/>
                </a:ext>
              </a:extLst>
            </p:cNvPr>
            <p:cNvGrpSpPr/>
            <p:nvPr/>
          </p:nvGrpSpPr>
          <p:grpSpPr>
            <a:xfrm>
              <a:off x="6408738" y="3739645"/>
              <a:ext cx="5556250" cy="852993"/>
              <a:chOff x="6408738" y="3739645"/>
              <a:chExt cx="5556250" cy="852993"/>
            </a:xfrm>
          </p:grpSpPr>
          <p:cxnSp>
            <p:nvCxnSpPr>
              <p:cNvPr id="43" name="直接箭头连接符 42">
                <a:extLst>
                  <a:ext uri="{FF2B5EF4-FFF2-40B4-BE49-F238E27FC236}">
                    <a16:creationId xmlns:a16="http://schemas.microsoft.com/office/drawing/2014/main" id="{90B1DEB4-EE47-26E5-78B9-B2A381F220BD}"/>
                  </a:ext>
                </a:extLst>
              </p:cNvPr>
              <p:cNvCxnSpPr>
                <a:cxnSpLocks/>
                <a:stCxn id="4" idx="2"/>
              </p:cNvCxnSpPr>
              <p:nvPr/>
            </p:nvCxnSpPr>
            <p:spPr>
              <a:xfrm>
                <a:off x="8940676" y="3806409"/>
                <a:ext cx="0" cy="264437"/>
              </a:xfrm>
              <a:prstGeom prst="straightConnector1">
                <a:avLst/>
              </a:prstGeom>
              <a:ln w="66675">
                <a:solidFill>
                  <a:schemeClr val="accent1">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F1C27B0D-AD4D-4CC0-CF4A-F881F6A75626}"/>
                  </a:ext>
                </a:extLst>
              </p:cNvPr>
              <p:cNvSpPr txBox="1"/>
              <p:nvPr/>
            </p:nvSpPr>
            <p:spPr>
              <a:xfrm>
                <a:off x="7946149" y="3739645"/>
                <a:ext cx="930573" cy="369332"/>
              </a:xfrm>
              <a:prstGeom prst="rect">
                <a:avLst/>
              </a:prstGeom>
              <a:noFill/>
            </p:spPr>
            <p:txBody>
              <a:bodyPr wrap="square">
                <a:spAutoFit/>
              </a:bodyPr>
              <a:lstStyle/>
              <a:p>
                <a:r>
                  <a:rPr lang="pt-PT" altLang="zh-CN" dirty="0"/>
                  <a:t>Extend</a:t>
                </a:r>
                <a:endParaRPr lang="zh-CN" altLang="en-US" dirty="0"/>
              </a:p>
            </p:txBody>
          </p:sp>
          <p:sp>
            <p:nvSpPr>
              <p:cNvPr id="51" name="文本框 50">
                <a:extLst>
                  <a:ext uri="{FF2B5EF4-FFF2-40B4-BE49-F238E27FC236}">
                    <a16:creationId xmlns:a16="http://schemas.microsoft.com/office/drawing/2014/main" id="{C006BE4E-7FD7-00A9-FCD1-097F4F180189}"/>
                  </a:ext>
                </a:extLst>
              </p:cNvPr>
              <p:cNvSpPr txBox="1"/>
              <p:nvPr/>
            </p:nvSpPr>
            <p:spPr>
              <a:xfrm>
                <a:off x="8933111" y="3755252"/>
                <a:ext cx="2965137" cy="369332"/>
              </a:xfrm>
              <a:prstGeom prst="rect">
                <a:avLst/>
              </a:prstGeom>
              <a:noFill/>
            </p:spPr>
            <p:txBody>
              <a:bodyPr wrap="square">
                <a:spAutoFit/>
              </a:bodyPr>
              <a:lstStyle/>
              <a:p>
                <a:r>
                  <a:rPr lang="en-US" altLang="zh-CN" dirty="0"/>
                  <a:t>B</a:t>
                </a:r>
                <a:r>
                  <a:rPr lang="zh-CN" altLang="en-US" dirty="0"/>
                  <a:t>asic </a:t>
                </a:r>
                <a:r>
                  <a:rPr lang="en-US" altLang="zh-CN" dirty="0"/>
                  <a:t>I</a:t>
                </a:r>
                <a:r>
                  <a:rPr lang="zh-CN" altLang="en-US" dirty="0"/>
                  <a:t>terative </a:t>
                </a:r>
                <a:r>
                  <a:rPr lang="en-US" altLang="zh-CN" dirty="0"/>
                  <a:t>M</a:t>
                </a:r>
                <a:r>
                  <a:rPr lang="zh-CN" altLang="en-US" dirty="0"/>
                  <a:t>ethod</a:t>
                </a:r>
                <a:r>
                  <a:rPr lang="en-US" altLang="zh-CN" dirty="0"/>
                  <a:t>[2]</a:t>
                </a:r>
                <a:endParaRPr lang="zh-CN" altLang="en-US" dirty="0"/>
              </a:p>
            </p:txBody>
          </p:sp>
          <p:graphicFrame>
            <p:nvGraphicFramePr>
              <p:cNvPr id="5" name="对象 4">
                <a:extLst>
                  <a:ext uri="{FF2B5EF4-FFF2-40B4-BE49-F238E27FC236}">
                    <a16:creationId xmlns:a16="http://schemas.microsoft.com/office/drawing/2014/main" id="{5F7B4BDB-FAB9-F0B1-BC6A-18A284943D52}"/>
                  </a:ext>
                </a:extLst>
              </p:cNvPr>
              <p:cNvGraphicFramePr>
                <a:graphicFrameLocks noChangeAspect="1"/>
              </p:cNvGraphicFramePr>
              <p:nvPr>
                <p:extLst>
                  <p:ext uri="{D42A27DB-BD31-4B8C-83A1-F6EECF244321}">
                    <p14:modId xmlns:p14="http://schemas.microsoft.com/office/powerpoint/2010/main" val="1581390104"/>
                  </p:ext>
                </p:extLst>
              </p:nvPr>
            </p:nvGraphicFramePr>
            <p:xfrm>
              <a:off x="6408738" y="4195763"/>
              <a:ext cx="5556250" cy="396875"/>
            </p:xfrm>
            <a:graphic>
              <a:graphicData uri="http://schemas.openxmlformats.org/presentationml/2006/ole">
                <mc:AlternateContent xmlns:mc="http://schemas.openxmlformats.org/markup-compatibility/2006">
                  <mc:Choice xmlns:v="urn:schemas-microsoft-com:vml" Requires="v">
                    <p:oleObj name="AxMath" r:id="rId8" imgW="3128040" imgH="225000" progId="Equation.AxMath">
                      <p:embed/>
                    </p:oleObj>
                  </mc:Choice>
                  <mc:Fallback>
                    <p:oleObj name="AxMath" r:id="rId8" imgW="3128040" imgH="225000" progId="Equation.AxMath">
                      <p:embed/>
                      <p:pic>
                        <p:nvPicPr>
                          <p:cNvPr id="23" name="对象 22">
                            <a:extLst>
                              <a:ext uri="{FF2B5EF4-FFF2-40B4-BE49-F238E27FC236}">
                                <a16:creationId xmlns:a16="http://schemas.microsoft.com/office/drawing/2014/main" id="{76DFEADA-6871-86E8-6150-B1A32EAF4400}"/>
                              </a:ext>
                            </a:extLst>
                          </p:cNvPr>
                          <p:cNvPicPr>
                            <a:picLocks noChangeAspect="1" noChangeArrowheads="1"/>
                          </p:cNvPicPr>
                          <p:nvPr/>
                        </p:nvPicPr>
                        <p:blipFill>
                          <a:blip r:embed="rId9"/>
                          <a:srcRect/>
                          <a:stretch>
                            <a:fillRect/>
                          </a:stretch>
                        </p:blipFill>
                        <p:spPr bwMode="auto">
                          <a:xfrm>
                            <a:off x="6408738" y="4195763"/>
                            <a:ext cx="5556250" cy="396875"/>
                          </a:xfrm>
                          <a:prstGeom prst="rect">
                            <a:avLst/>
                          </a:prstGeom>
                          <a:noFill/>
                        </p:spPr>
                      </p:pic>
                    </p:oleObj>
                  </mc:Fallback>
                </mc:AlternateContent>
              </a:graphicData>
            </a:graphic>
          </p:graphicFrame>
        </p:grpSp>
      </p:grpSp>
      <p:grpSp>
        <p:nvGrpSpPr>
          <p:cNvPr id="18" name="组合 17">
            <a:extLst>
              <a:ext uri="{FF2B5EF4-FFF2-40B4-BE49-F238E27FC236}">
                <a16:creationId xmlns:a16="http://schemas.microsoft.com/office/drawing/2014/main" id="{4B665F14-A15F-1661-63B9-CAE62972794C}"/>
              </a:ext>
            </a:extLst>
          </p:cNvPr>
          <p:cNvGrpSpPr/>
          <p:nvPr/>
        </p:nvGrpSpPr>
        <p:grpSpPr>
          <a:xfrm>
            <a:off x="5864998" y="4691063"/>
            <a:ext cx="6173015" cy="619125"/>
            <a:chOff x="5864998" y="4691063"/>
            <a:chExt cx="6173015" cy="619125"/>
          </a:xfrm>
        </p:grpSpPr>
        <p:sp>
          <p:nvSpPr>
            <p:cNvPr id="21" name="文本框 20">
              <a:extLst>
                <a:ext uri="{FF2B5EF4-FFF2-40B4-BE49-F238E27FC236}">
                  <a16:creationId xmlns:a16="http://schemas.microsoft.com/office/drawing/2014/main" id="{4EDE6159-86A5-DB75-2A09-699B02459818}"/>
                </a:ext>
              </a:extLst>
            </p:cNvPr>
            <p:cNvSpPr txBox="1"/>
            <p:nvPr/>
          </p:nvSpPr>
          <p:spPr>
            <a:xfrm>
              <a:off x="5864998" y="4760404"/>
              <a:ext cx="672364" cy="369332"/>
            </a:xfrm>
            <a:prstGeom prst="rect">
              <a:avLst/>
            </a:prstGeom>
            <a:noFill/>
          </p:spPr>
          <p:txBody>
            <a:bodyPr wrap="none" rtlCol="0">
              <a:spAutoFit/>
            </a:bodyPr>
            <a:lstStyle/>
            <a:p>
              <a:r>
                <a:rPr lang="en-US" altLang="zh-CN" dirty="0">
                  <a:solidFill>
                    <a:srgbClr val="4D6EC4"/>
                  </a:solidFill>
                </a:rPr>
                <a:t>PGD</a:t>
              </a:r>
              <a:endParaRPr lang="zh-CN" altLang="en-US" dirty="0">
                <a:solidFill>
                  <a:srgbClr val="4D6EC4"/>
                </a:solidFill>
              </a:endParaRPr>
            </a:p>
          </p:txBody>
        </p:sp>
        <p:graphicFrame>
          <p:nvGraphicFramePr>
            <p:cNvPr id="23" name="对象 22">
              <a:extLst>
                <a:ext uri="{FF2B5EF4-FFF2-40B4-BE49-F238E27FC236}">
                  <a16:creationId xmlns:a16="http://schemas.microsoft.com/office/drawing/2014/main" id="{76DFEADA-6871-86E8-6150-B1A32EAF4400}"/>
                </a:ext>
              </a:extLst>
            </p:cNvPr>
            <p:cNvGraphicFramePr>
              <a:graphicFrameLocks noChangeAspect="1"/>
            </p:cNvGraphicFramePr>
            <p:nvPr>
              <p:extLst>
                <p:ext uri="{D42A27DB-BD31-4B8C-83A1-F6EECF244321}">
                  <p14:modId xmlns:p14="http://schemas.microsoft.com/office/powerpoint/2010/main" val="3223470905"/>
                </p:ext>
              </p:extLst>
            </p:nvPr>
          </p:nvGraphicFramePr>
          <p:xfrm>
            <a:off x="7810500" y="4691063"/>
            <a:ext cx="4227513" cy="619125"/>
          </p:xfrm>
          <a:graphic>
            <a:graphicData uri="http://schemas.openxmlformats.org/presentationml/2006/ole">
              <mc:AlternateContent xmlns:mc="http://schemas.openxmlformats.org/markup-compatibility/2006">
                <mc:Choice xmlns:v="urn:schemas-microsoft-com:vml" Requires="v">
                  <p:oleObj name="AxMath" r:id="rId10" imgW="2379600" imgH="353160" progId="Equation.AxMath">
                    <p:embed/>
                  </p:oleObj>
                </mc:Choice>
                <mc:Fallback>
                  <p:oleObj name="AxMath" r:id="rId10" imgW="2379600" imgH="353160" progId="Equation.AxMath">
                    <p:embed/>
                    <p:pic>
                      <p:nvPicPr>
                        <p:cNvPr id="0" name="Object 1"/>
                        <p:cNvPicPr>
                          <a:picLocks noChangeAspect="1" noChangeArrowheads="1"/>
                        </p:cNvPicPr>
                        <p:nvPr/>
                      </p:nvPicPr>
                      <p:blipFill>
                        <a:blip r:embed="rId11"/>
                        <a:srcRect/>
                        <a:stretch>
                          <a:fillRect/>
                        </a:stretch>
                      </p:blipFill>
                      <p:spPr bwMode="auto">
                        <a:xfrm>
                          <a:off x="7810500" y="4691063"/>
                          <a:ext cx="4227513" cy="619125"/>
                        </a:xfrm>
                        <a:prstGeom prst="rect">
                          <a:avLst/>
                        </a:prstGeom>
                        <a:noFill/>
                      </p:spPr>
                    </p:pic>
                  </p:oleObj>
                </mc:Fallback>
              </mc:AlternateContent>
            </a:graphicData>
          </a:graphic>
        </p:graphicFrame>
        <p:pic>
          <p:nvPicPr>
            <p:cNvPr id="7" name="图片 6">
              <a:extLst>
                <a:ext uri="{FF2B5EF4-FFF2-40B4-BE49-F238E27FC236}">
                  <a16:creationId xmlns:a16="http://schemas.microsoft.com/office/drawing/2014/main" id="{DCF0CE80-5BE6-E848-68C7-19BD8C901F55}"/>
                </a:ext>
              </a:extLst>
            </p:cNvPr>
            <p:cNvPicPr>
              <a:picLocks noChangeAspect="1"/>
            </p:cNvPicPr>
            <p:nvPr/>
          </p:nvPicPr>
          <p:blipFill>
            <a:blip r:embed="rId12"/>
            <a:stretch>
              <a:fillRect/>
            </a:stretch>
          </p:blipFill>
          <p:spPr>
            <a:xfrm>
              <a:off x="6537362" y="4760404"/>
              <a:ext cx="967824" cy="320068"/>
            </a:xfrm>
            <a:prstGeom prst="rect">
              <a:avLst/>
            </a:prstGeom>
          </p:spPr>
        </p:pic>
      </p:grpSp>
    </p:spTree>
    <p:extLst>
      <p:ext uri="{BB962C8B-B14F-4D97-AF65-F5344CB8AC3E}">
        <p14:creationId xmlns:p14="http://schemas.microsoft.com/office/powerpoint/2010/main" val="246673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
                                        <p:tgtEl>
                                          <p:spTgt spid="29"/>
                                        </p:tgtEl>
                                      </p:cBhvr>
                                    </p:animEffect>
                                    <p:anim calcmode="lin" valueType="num">
                                      <p:cBhvr>
                                        <p:cTn id="8" dur="200" fill="hold"/>
                                        <p:tgtEl>
                                          <p:spTgt spid="29"/>
                                        </p:tgtEl>
                                        <p:attrNameLst>
                                          <p:attrName>ppt_x</p:attrName>
                                        </p:attrNameLst>
                                      </p:cBhvr>
                                      <p:tavLst>
                                        <p:tav tm="0">
                                          <p:val>
                                            <p:strVal val="#ppt_x"/>
                                          </p:val>
                                        </p:tav>
                                        <p:tav tm="100000">
                                          <p:val>
                                            <p:strVal val="#ppt_x"/>
                                          </p:val>
                                        </p:tav>
                                      </p:tavLst>
                                    </p:anim>
                                    <p:anim calcmode="lin" valueType="num">
                                      <p:cBhvr>
                                        <p:cTn id="9" dur="2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200"/>
                                        <p:tgtEl>
                                          <p:spTgt spid="18"/>
                                        </p:tgtEl>
                                      </p:cBhvr>
                                    </p:animEffect>
                                    <p:anim calcmode="lin" valueType="num">
                                      <p:cBhvr>
                                        <p:cTn id="15" dur="200" fill="hold"/>
                                        <p:tgtEl>
                                          <p:spTgt spid="18"/>
                                        </p:tgtEl>
                                        <p:attrNameLst>
                                          <p:attrName>ppt_x</p:attrName>
                                        </p:attrNameLst>
                                      </p:cBhvr>
                                      <p:tavLst>
                                        <p:tav tm="0">
                                          <p:val>
                                            <p:strVal val="#ppt_x"/>
                                          </p:val>
                                        </p:tav>
                                        <p:tav tm="100000">
                                          <p:val>
                                            <p:strVal val="#ppt_x"/>
                                          </p:val>
                                        </p:tav>
                                      </p:tavLst>
                                    </p:anim>
                                    <p:anim calcmode="lin" valueType="num">
                                      <p:cBhvr>
                                        <p:cTn id="16" dur="2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200"/>
                                        <p:tgtEl>
                                          <p:spTgt spid="19"/>
                                        </p:tgtEl>
                                      </p:cBhvr>
                                    </p:animEffect>
                                    <p:anim calcmode="lin" valueType="num">
                                      <p:cBhvr>
                                        <p:cTn id="22" dur="200" fill="hold"/>
                                        <p:tgtEl>
                                          <p:spTgt spid="19"/>
                                        </p:tgtEl>
                                        <p:attrNameLst>
                                          <p:attrName>ppt_x</p:attrName>
                                        </p:attrNameLst>
                                      </p:cBhvr>
                                      <p:tavLst>
                                        <p:tav tm="0">
                                          <p:val>
                                            <p:strVal val="#ppt_x"/>
                                          </p:val>
                                        </p:tav>
                                        <p:tav tm="100000">
                                          <p:val>
                                            <p:strVal val="#ppt_x"/>
                                          </p:val>
                                        </p:tav>
                                      </p:tavLst>
                                    </p:anim>
                                    <p:anim calcmode="lin" valueType="num">
                                      <p:cBhvr>
                                        <p:cTn id="23" dur="2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8EE2B-0FD5-2809-8457-40F86C8FD31B}"/>
              </a:ext>
            </a:extLst>
          </p:cNvPr>
          <p:cNvSpPr>
            <a:spLocks noGrp="1"/>
          </p:cNvSpPr>
          <p:nvPr>
            <p:ph type="title"/>
          </p:nvPr>
        </p:nvSpPr>
        <p:spPr/>
        <p:txBody>
          <a:bodyPr>
            <a:normAutofit fontScale="90000"/>
          </a:bodyPr>
          <a:lstStyle/>
          <a:p>
            <a:r>
              <a:rPr lang="pt-PT" altLang="zh-CN" dirty="0"/>
              <a:t>Generation of Evasion Attacks in White-box</a:t>
            </a:r>
            <a:endParaRPr lang="zh-CN" altLang="en-US" dirty="0"/>
          </a:p>
        </p:txBody>
      </p:sp>
      <p:sp>
        <p:nvSpPr>
          <p:cNvPr id="3" name="灯片编号占位符 2">
            <a:extLst>
              <a:ext uri="{FF2B5EF4-FFF2-40B4-BE49-F238E27FC236}">
                <a16:creationId xmlns:a16="http://schemas.microsoft.com/office/drawing/2014/main" id="{00D3E623-7FA3-46AC-3855-D2821CA8E102}"/>
              </a:ext>
            </a:extLst>
          </p:cNvPr>
          <p:cNvSpPr>
            <a:spLocks noGrp="1"/>
          </p:cNvSpPr>
          <p:nvPr>
            <p:ph type="sldNum" sz="quarter" idx="12"/>
          </p:nvPr>
        </p:nvSpPr>
        <p:spPr/>
        <p:txBody>
          <a:bodyPr/>
          <a:lstStyle/>
          <a:p>
            <a:fld id="{2515AB8F-1C56-49E9-90C8-78D22B0C1B97}" type="slidenum">
              <a:rPr lang="zh-CN" altLang="en-US" smtClean="0"/>
              <a:t>12</a:t>
            </a:fld>
            <a:endParaRPr lang="zh-CN" altLang="en-US" dirty="0"/>
          </a:p>
        </p:txBody>
      </p:sp>
      <p:pic>
        <p:nvPicPr>
          <p:cNvPr id="8" name="图片 7">
            <a:extLst>
              <a:ext uri="{FF2B5EF4-FFF2-40B4-BE49-F238E27FC236}">
                <a16:creationId xmlns:a16="http://schemas.microsoft.com/office/drawing/2014/main" id="{C7282055-908E-A2F0-2529-9D7D4E61D246}"/>
              </a:ext>
            </a:extLst>
          </p:cNvPr>
          <p:cNvPicPr>
            <a:picLocks noChangeAspect="1"/>
          </p:cNvPicPr>
          <p:nvPr/>
        </p:nvPicPr>
        <p:blipFill>
          <a:blip r:embed="rId2"/>
          <a:stretch>
            <a:fillRect/>
          </a:stretch>
        </p:blipFill>
        <p:spPr>
          <a:xfrm>
            <a:off x="1295064" y="1873149"/>
            <a:ext cx="4328535" cy="4519052"/>
          </a:xfrm>
          <a:prstGeom prst="rect">
            <a:avLst/>
          </a:prstGeom>
        </p:spPr>
      </p:pic>
      <p:pic>
        <p:nvPicPr>
          <p:cNvPr id="10" name="图片 9">
            <a:extLst>
              <a:ext uri="{FF2B5EF4-FFF2-40B4-BE49-F238E27FC236}">
                <a16:creationId xmlns:a16="http://schemas.microsoft.com/office/drawing/2014/main" id="{27D90C9C-3FEE-CE7A-84BB-2100A13B73CD}"/>
              </a:ext>
            </a:extLst>
          </p:cNvPr>
          <p:cNvPicPr>
            <a:picLocks noChangeAspect="1"/>
          </p:cNvPicPr>
          <p:nvPr/>
        </p:nvPicPr>
        <p:blipFill>
          <a:blip r:embed="rId3"/>
          <a:stretch>
            <a:fillRect/>
          </a:stretch>
        </p:blipFill>
        <p:spPr>
          <a:xfrm>
            <a:off x="6923221" y="2924741"/>
            <a:ext cx="3647208" cy="2934862"/>
          </a:xfrm>
          <a:prstGeom prst="rect">
            <a:avLst/>
          </a:prstGeom>
        </p:spPr>
      </p:pic>
      <p:pic>
        <p:nvPicPr>
          <p:cNvPr id="11" name="图片 10">
            <a:extLst>
              <a:ext uri="{FF2B5EF4-FFF2-40B4-BE49-F238E27FC236}">
                <a16:creationId xmlns:a16="http://schemas.microsoft.com/office/drawing/2014/main" id="{F8B8284F-79CC-2465-F64B-AF2A70001795}"/>
              </a:ext>
            </a:extLst>
          </p:cNvPr>
          <p:cNvPicPr>
            <a:picLocks noChangeAspect="1"/>
          </p:cNvPicPr>
          <p:nvPr/>
        </p:nvPicPr>
        <p:blipFill>
          <a:blip r:embed="rId4"/>
          <a:stretch>
            <a:fillRect/>
          </a:stretch>
        </p:blipFill>
        <p:spPr>
          <a:xfrm>
            <a:off x="1091255" y="3615512"/>
            <a:ext cx="4249095" cy="2638114"/>
          </a:xfrm>
          <a:prstGeom prst="rect">
            <a:avLst/>
          </a:prstGeom>
        </p:spPr>
      </p:pic>
      <p:sp>
        <p:nvSpPr>
          <p:cNvPr id="13" name="文本框 12">
            <a:extLst>
              <a:ext uri="{FF2B5EF4-FFF2-40B4-BE49-F238E27FC236}">
                <a16:creationId xmlns:a16="http://schemas.microsoft.com/office/drawing/2014/main" id="{3CC267FB-1C11-17F9-DC9A-1F0C766056C9}"/>
              </a:ext>
            </a:extLst>
          </p:cNvPr>
          <p:cNvSpPr txBox="1"/>
          <p:nvPr/>
        </p:nvSpPr>
        <p:spPr>
          <a:xfrm>
            <a:off x="5030820" y="1125538"/>
            <a:ext cx="2130359" cy="461665"/>
          </a:xfrm>
          <a:prstGeom prst="rect">
            <a:avLst/>
          </a:prstGeom>
          <a:noFill/>
        </p:spPr>
        <p:txBody>
          <a:bodyPr wrap="square" rtlCol="0">
            <a:spAutoFit/>
          </a:bodyPr>
          <a:lstStyle/>
          <a:p>
            <a:r>
              <a:rPr lang="en-US" altLang="zh-CN" sz="2400" b="1" dirty="0"/>
              <a:t>Direction Ⅱ</a:t>
            </a:r>
            <a:endParaRPr lang="zh-CN" altLang="en-US" sz="2400" b="1" dirty="0"/>
          </a:p>
        </p:txBody>
      </p:sp>
    </p:spTree>
    <p:extLst>
      <p:ext uri="{BB962C8B-B14F-4D97-AF65-F5344CB8AC3E}">
        <p14:creationId xmlns:p14="http://schemas.microsoft.com/office/powerpoint/2010/main" val="2075323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880AAF-E3F1-F79E-B5A2-0A978ED7AF5A}"/>
              </a:ext>
            </a:extLst>
          </p:cNvPr>
          <p:cNvSpPr>
            <a:spLocks noGrp="1"/>
          </p:cNvSpPr>
          <p:nvPr>
            <p:ph type="title"/>
          </p:nvPr>
        </p:nvSpPr>
        <p:spPr/>
        <p:txBody>
          <a:bodyPr>
            <a:normAutofit fontScale="90000"/>
          </a:bodyPr>
          <a:lstStyle/>
          <a:p>
            <a:r>
              <a:rPr lang="pt-PT" altLang="zh-CN" dirty="0"/>
              <a:t>Generation of Evasion Attacks in White-box</a:t>
            </a:r>
            <a:endParaRPr lang="zh-CN" altLang="en-US" dirty="0"/>
          </a:p>
        </p:txBody>
      </p:sp>
      <p:sp>
        <p:nvSpPr>
          <p:cNvPr id="3" name="灯片编号占位符 2">
            <a:extLst>
              <a:ext uri="{FF2B5EF4-FFF2-40B4-BE49-F238E27FC236}">
                <a16:creationId xmlns:a16="http://schemas.microsoft.com/office/drawing/2014/main" id="{E9903795-F89E-29AA-CEFC-2C554CE8DC12}"/>
              </a:ext>
            </a:extLst>
          </p:cNvPr>
          <p:cNvSpPr>
            <a:spLocks noGrp="1"/>
          </p:cNvSpPr>
          <p:nvPr>
            <p:ph type="sldNum" sz="quarter" idx="12"/>
          </p:nvPr>
        </p:nvSpPr>
        <p:spPr/>
        <p:txBody>
          <a:bodyPr/>
          <a:lstStyle/>
          <a:p>
            <a:fld id="{2515AB8F-1C56-49E9-90C8-78D22B0C1B97}" type="slidenum">
              <a:rPr lang="zh-CN" altLang="en-US" smtClean="0"/>
              <a:t>13</a:t>
            </a:fld>
            <a:endParaRPr lang="zh-CN" altLang="en-US" dirty="0"/>
          </a:p>
        </p:txBody>
      </p:sp>
      <p:sp>
        <p:nvSpPr>
          <p:cNvPr id="5" name="文本框 4">
            <a:extLst>
              <a:ext uri="{FF2B5EF4-FFF2-40B4-BE49-F238E27FC236}">
                <a16:creationId xmlns:a16="http://schemas.microsoft.com/office/drawing/2014/main" id="{5D054535-E49C-62A3-34F4-0932C867F83C}"/>
              </a:ext>
            </a:extLst>
          </p:cNvPr>
          <p:cNvSpPr txBox="1"/>
          <p:nvPr/>
        </p:nvSpPr>
        <p:spPr>
          <a:xfrm>
            <a:off x="5416568" y="1006272"/>
            <a:ext cx="1225015" cy="498663"/>
          </a:xfrm>
          <a:prstGeom prst="rect">
            <a:avLst/>
          </a:prstGeom>
          <a:noFill/>
        </p:spPr>
        <p:txBody>
          <a:bodyPr wrap="none" rtlCol="0">
            <a:spAutoFit/>
          </a:bodyPr>
          <a:lstStyle/>
          <a:p>
            <a:pPr>
              <a:lnSpc>
                <a:spcPct val="150000"/>
              </a:lnSpc>
            </a:pPr>
            <a:r>
              <a:rPr lang="en-US" altLang="zh-CN" sz="2000" b="1" dirty="0" err="1">
                <a:latin typeface="Times New Roman" panose="02020603050405020304" pitchFamily="18" charset="0"/>
                <a:cs typeface="Times New Roman" panose="02020603050405020304" pitchFamily="18" charset="0"/>
              </a:rPr>
              <a:t>DeepFool</a:t>
            </a:r>
            <a:endParaRPr lang="en-US" altLang="zh-CN" sz="2000" b="1" dirty="0">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00CD6A44-C32E-E5D2-9DEC-3DCE137B2483}"/>
              </a:ext>
            </a:extLst>
          </p:cNvPr>
          <p:cNvPicPr>
            <a:picLocks noChangeAspect="1"/>
          </p:cNvPicPr>
          <p:nvPr/>
        </p:nvPicPr>
        <p:blipFill>
          <a:blip r:embed="rId3"/>
          <a:stretch>
            <a:fillRect/>
          </a:stretch>
        </p:blipFill>
        <p:spPr>
          <a:xfrm>
            <a:off x="4011327" y="3696888"/>
            <a:ext cx="2461473" cy="929721"/>
          </a:xfrm>
          <a:prstGeom prst="rect">
            <a:avLst/>
          </a:prstGeom>
        </p:spPr>
      </p:pic>
      <p:pic>
        <p:nvPicPr>
          <p:cNvPr id="6" name="图片 5">
            <a:extLst>
              <a:ext uri="{FF2B5EF4-FFF2-40B4-BE49-F238E27FC236}">
                <a16:creationId xmlns:a16="http://schemas.microsoft.com/office/drawing/2014/main" id="{395A0F24-AFC9-30F1-E28F-915C84FAB78C}"/>
              </a:ext>
            </a:extLst>
          </p:cNvPr>
          <p:cNvPicPr>
            <a:picLocks noChangeAspect="1"/>
          </p:cNvPicPr>
          <p:nvPr/>
        </p:nvPicPr>
        <p:blipFill>
          <a:blip r:embed="rId4"/>
          <a:stretch>
            <a:fillRect/>
          </a:stretch>
        </p:blipFill>
        <p:spPr>
          <a:xfrm>
            <a:off x="0" y="2877514"/>
            <a:ext cx="3842544" cy="2385701"/>
          </a:xfrm>
          <a:prstGeom prst="rect">
            <a:avLst/>
          </a:prstGeom>
        </p:spPr>
      </p:pic>
      <p:pic>
        <p:nvPicPr>
          <p:cNvPr id="10" name="图片 9">
            <a:extLst>
              <a:ext uri="{FF2B5EF4-FFF2-40B4-BE49-F238E27FC236}">
                <a16:creationId xmlns:a16="http://schemas.microsoft.com/office/drawing/2014/main" id="{1003E158-0F93-56F0-DAD9-C148EEA56D89}"/>
              </a:ext>
            </a:extLst>
          </p:cNvPr>
          <p:cNvPicPr>
            <a:picLocks noChangeAspect="1"/>
          </p:cNvPicPr>
          <p:nvPr/>
        </p:nvPicPr>
        <p:blipFill>
          <a:blip r:embed="rId5"/>
          <a:stretch>
            <a:fillRect/>
          </a:stretch>
        </p:blipFill>
        <p:spPr>
          <a:xfrm>
            <a:off x="4156489" y="1631799"/>
            <a:ext cx="3459780" cy="1112616"/>
          </a:xfrm>
          <a:prstGeom prst="rect">
            <a:avLst/>
          </a:prstGeom>
        </p:spPr>
      </p:pic>
      <p:grpSp>
        <p:nvGrpSpPr>
          <p:cNvPr id="18" name="组合 17">
            <a:extLst>
              <a:ext uri="{FF2B5EF4-FFF2-40B4-BE49-F238E27FC236}">
                <a16:creationId xmlns:a16="http://schemas.microsoft.com/office/drawing/2014/main" id="{C6A6285D-296C-E558-E458-6E15FF721147}"/>
              </a:ext>
            </a:extLst>
          </p:cNvPr>
          <p:cNvGrpSpPr/>
          <p:nvPr/>
        </p:nvGrpSpPr>
        <p:grpSpPr>
          <a:xfrm>
            <a:off x="6641583" y="3696888"/>
            <a:ext cx="5565038" cy="845893"/>
            <a:chOff x="6293097" y="1490837"/>
            <a:chExt cx="5565038" cy="845893"/>
          </a:xfrm>
        </p:grpSpPr>
        <p:pic>
          <p:nvPicPr>
            <p:cNvPr id="15" name="图片 14">
              <a:extLst>
                <a:ext uri="{FF2B5EF4-FFF2-40B4-BE49-F238E27FC236}">
                  <a16:creationId xmlns:a16="http://schemas.microsoft.com/office/drawing/2014/main" id="{11717DCC-1391-9823-364D-4DE53B862383}"/>
                </a:ext>
              </a:extLst>
            </p:cNvPr>
            <p:cNvPicPr>
              <a:picLocks noChangeAspect="1"/>
            </p:cNvPicPr>
            <p:nvPr/>
          </p:nvPicPr>
          <p:blipFill>
            <a:blip r:embed="rId6"/>
            <a:stretch>
              <a:fillRect/>
            </a:stretch>
          </p:blipFill>
          <p:spPr>
            <a:xfrm>
              <a:off x="9960591" y="1490837"/>
              <a:ext cx="1897544" cy="845893"/>
            </a:xfrm>
            <a:prstGeom prst="rect">
              <a:avLst/>
            </a:prstGeom>
          </p:spPr>
        </p:pic>
        <p:pic>
          <p:nvPicPr>
            <p:cNvPr id="19" name="图片 18">
              <a:extLst>
                <a:ext uri="{FF2B5EF4-FFF2-40B4-BE49-F238E27FC236}">
                  <a16:creationId xmlns:a16="http://schemas.microsoft.com/office/drawing/2014/main" id="{44F8E507-4A71-D709-5F95-B1643DD572FC}"/>
                </a:ext>
              </a:extLst>
            </p:cNvPr>
            <p:cNvPicPr>
              <a:picLocks noChangeAspect="1"/>
            </p:cNvPicPr>
            <p:nvPr/>
          </p:nvPicPr>
          <p:blipFill>
            <a:blip r:embed="rId7"/>
            <a:stretch>
              <a:fillRect/>
            </a:stretch>
          </p:blipFill>
          <p:spPr>
            <a:xfrm>
              <a:off x="6293097" y="1540372"/>
              <a:ext cx="2499577" cy="746825"/>
            </a:xfrm>
            <a:prstGeom prst="rect">
              <a:avLst/>
            </a:prstGeom>
          </p:spPr>
        </p:pic>
        <p:cxnSp>
          <p:nvCxnSpPr>
            <p:cNvPr id="14" name="直接箭头连接符 13">
              <a:extLst>
                <a:ext uri="{FF2B5EF4-FFF2-40B4-BE49-F238E27FC236}">
                  <a16:creationId xmlns:a16="http://schemas.microsoft.com/office/drawing/2014/main" id="{05E413CD-CB54-2A38-49E7-5AB12804739C}"/>
                </a:ext>
              </a:extLst>
            </p:cNvPr>
            <p:cNvCxnSpPr>
              <a:stCxn id="19" idx="3"/>
              <a:endCxn id="15" idx="1"/>
            </p:cNvCxnSpPr>
            <p:nvPr/>
          </p:nvCxnSpPr>
          <p:spPr>
            <a:xfrm flipV="1">
              <a:off x="8792674" y="1913784"/>
              <a:ext cx="1167917" cy="1"/>
            </a:xfrm>
            <a:prstGeom prst="straightConnector1">
              <a:avLst/>
            </a:prstGeom>
            <a:ln w="95250" cmpd="sng">
              <a:solidFill>
                <a:srgbClr val="4D6EC4"/>
              </a:solidFill>
              <a:tailEnd type="stealth"/>
            </a:ln>
          </p:spPr>
          <p:style>
            <a:lnRef idx="1">
              <a:schemeClr val="accent1"/>
            </a:lnRef>
            <a:fillRef idx="0">
              <a:schemeClr val="accent1"/>
            </a:fillRef>
            <a:effectRef idx="0">
              <a:schemeClr val="accent1"/>
            </a:effectRef>
            <a:fontRef idx="minor">
              <a:schemeClr val="tx1"/>
            </a:fontRef>
          </p:style>
        </p:cxnSp>
      </p:grpSp>
      <p:sp>
        <p:nvSpPr>
          <p:cNvPr id="7" name="文本框 6">
            <a:extLst>
              <a:ext uri="{FF2B5EF4-FFF2-40B4-BE49-F238E27FC236}">
                <a16:creationId xmlns:a16="http://schemas.microsoft.com/office/drawing/2014/main" id="{0EE17405-FCF6-A285-6CAF-6B27C46AC57E}"/>
              </a:ext>
            </a:extLst>
          </p:cNvPr>
          <p:cNvSpPr txBox="1"/>
          <p:nvPr/>
        </p:nvSpPr>
        <p:spPr>
          <a:xfrm>
            <a:off x="832542" y="5798144"/>
            <a:ext cx="10622612" cy="923330"/>
          </a:xfrm>
          <a:prstGeom prst="rect">
            <a:avLst/>
          </a:prstGeom>
          <a:noFill/>
        </p:spPr>
        <p:txBody>
          <a:bodyPr wrap="square">
            <a:spAutoFit/>
          </a:bodyPr>
          <a:lstStyle/>
          <a:p>
            <a:r>
              <a:rPr lang="en-US" altLang="zh-CN" b="0" i="0" dirty="0">
                <a:solidFill>
                  <a:schemeClr val="bg1">
                    <a:lumMod val="65000"/>
                  </a:schemeClr>
                </a:solidFill>
                <a:effectLst/>
                <a:latin typeface="Noto Sans" panose="020B0502040504090204" pitchFamily="34" charset="0"/>
              </a:rPr>
              <a:t>S. </a:t>
            </a:r>
            <a:r>
              <a:rPr lang="en-US" altLang="zh-CN" b="0" i="0" dirty="0" err="1">
                <a:solidFill>
                  <a:schemeClr val="bg1">
                    <a:lumMod val="65000"/>
                  </a:schemeClr>
                </a:solidFill>
                <a:effectLst/>
                <a:latin typeface="Noto Sans" panose="020B0502040504090204" pitchFamily="34" charset="0"/>
              </a:rPr>
              <a:t>Moosavi-Dezfooli</a:t>
            </a:r>
            <a:r>
              <a:rPr lang="en-US" altLang="zh-CN" b="0" i="0" dirty="0">
                <a:solidFill>
                  <a:schemeClr val="bg1">
                    <a:lumMod val="65000"/>
                  </a:schemeClr>
                </a:solidFill>
                <a:effectLst/>
                <a:latin typeface="Noto Sans" panose="020B0502040504090204" pitchFamily="34" charset="0"/>
              </a:rPr>
              <a:t>, A. Fawzi and P. </a:t>
            </a:r>
            <a:r>
              <a:rPr lang="en-US" altLang="zh-CN" b="0" i="0" dirty="0" err="1">
                <a:solidFill>
                  <a:schemeClr val="bg1">
                    <a:lumMod val="65000"/>
                  </a:schemeClr>
                </a:solidFill>
                <a:effectLst/>
                <a:latin typeface="Noto Sans" panose="020B0502040504090204" pitchFamily="34" charset="0"/>
              </a:rPr>
              <a:t>Frossard</a:t>
            </a:r>
            <a:r>
              <a:rPr lang="en-US" altLang="zh-CN" b="0" i="0" dirty="0">
                <a:solidFill>
                  <a:schemeClr val="bg1">
                    <a:lumMod val="65000"/>
                  </a:schemeClr>
                </a:solidFill>
                <a:effectLst/>
                <a:latin typeface="Noto Sans" panose="020B0502040504090204" pitchFamily="34" charset="0"/>
              </a:rPr>
              <a:t>, "</a:t>
            </a:r>
            <a:r>
              <a:rPr lang="en-US" altLang="zh-CN" b="0" i="0" dirty="0" err="1">
                <a:solidFill>
                  <a:schemeClr val="bg1">
                    <a:lumMod val="65000"/>
                  </a:schemeClr>
                </a:solidFill>
                <a:effectLst/>
                <a:latin typeface="Noto Sans" panose="020B0502040504090204" pitchFamily="34" charset="0"/>
              </a:rPr>
              <a:t>Deepfool</a:t>
            </a:r>
            <a:r>
              <a:rPr lang="en-US" altLang="zh-CN" b="0" i="0" dirty="0">
                <a:solidFill>
                  <a:schemeClr val="bg1">
                    <a:lumMod val="65000"/>
                  </a:schemeClr>
                </a:solidFill>
                <a:effectLst/>
                <a:latin typeface="Noto Sans" panose="020B0502040504090204" pitchFamily="34" charset="0"/>
              </a:rPr>
              <a:t>: a simple and accurate method to fool deep neural networks," in Proceedings of the IEEE Conference on Computer Vision and Pattern Recognition, 2016, pp. 2574-2582.</a:t>
            </a:r>
            <a:endParaRPr lang="zh-CN" altLang="en-US" dirty="0">
              <a:solidFill>
                <a:schemeClr val="bg1">
                  <a:lumMod val="65000"/>
                </a:schemeClr>
              </a:solidFill>
            </a:endParaRPr>
          </a:p>
        </p:txBody>
      </p:sp>
    </p:spTree>
    <p:extLst>
      <p:ext uri="{BB962C8B-B14F-4D97-AF65-F5344CB8AC3E}">
        <p14:creationId xmlns:p14="http://schemas.microsoft.com/office/powerpoint/2010/main" val="2948155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7C01BA-DBBD-0545-F8C3-62B6AD19965E}"/>
              </a:ext>
            </a:extLst>
          </p:cNvPr>
          <p:cNvSpPr>
            <a:spLocks noGrp="1"/>
          </p:cNvSpPr>
          <p:nvPr>
            <p:ph type="title"/>
          </p:nvPr>
        </p:nvSpPr>
        <p:spPr/>
        <p:txBody>
          <a:bodyPr>
            <a:normAutofit fontScale="90000"/>
          </a:bodyPr>
          <a:lstStyle/>
          <a:p>
            <a:r>
              <a:rPr lang="pt-PT" altLang="zh-CN" dirty="0"/>
              <a:t>Generation of Evasion Attacks in White-box</a:t>
            </a:r>
            <a:endParaRPr lang="zh-CN" altLang="en-US" dirty="0"/>
          </a:p>
        </p:txBody>
      </p:sp>
      <p:sp>
        <p:nvSpPr>
          <p:cNvPr id="3" name="灯片编号占位符 2">
            <a:extLst>
              <a:ext uri="{FF2B5EF4-FFF2-40B4-BE49-F238E27FC236}">
                <a16:creationId xmlns:a16="http://schemas.microsoft.com/office/drawing/2014/main" id="{F666006B-E281-39C8-238F-84C26C980841}"/>
              </a:ext>
            </a:extLst>
          </p:cNvPr>
          <p:cNvSpPr>
            <a:spLocks noGrp="1"/>
          </p:cNvSpPr>
          <p:nvPr>
            <p:ph type="sldNum" sz="quarter" idx="12"/>
          </p:nvPr>
        </p:nvSpPr>
        <p:spPr/>
        <p:txBody>
          <a:bodyPr/>
          <a:lstStyle/>
          <a:p>
            <a:fld id="{2515AB8F-1C56-49E9-90C8-78D22B0C1B97}" type="slidenum">
              <a:rPr lang="zh-CN" altLang="en-US" smtClean="0"/>
              <a:t>14</a:t>
            </a:fld>
            <a:endParaRPr lang="zh-CN" altLang="en-US" dirty="0"/>
          </a:p>
        </p:txBody>
      </p:sp>
      <p:pic>
        <p:nvPicPr>
          <p:cNvPr id="5" name="图片 4">
            <a:extLst>
              <a:ext uri="{FF2B5EF4-FFF2-40B4-BE49-F238E27FC236}">
                <a16:creationId xmlns:a16="http://schemas.microsoft.com/office/drawing/2014/main" id="{1D48E3E3-B2F2-8D1C-DD91-43F42E886B59}"/>
              </a:ext>
            </a:extLst>
          </p:cNvPr>
          <p:cNvPicPr>
            <a:picLocks noChangeAspect="1"/>
          </p:cNvPicPr>
          <p:nvPr/>
        </p:nvPicPr>
        <p:blipFill>
          <a:blip r:embed="rId2"/>
          <a:stretch>
            <a:fillRect/>
          </a:stretch>
        </p:blipFill>
        <p:spPr>
          <a:xfrm>
            <a:off x="7268417" y="3303022"/>
            <a:ext cx="2956816" cy="2293819"/>
          </a:xfrm>
          <a:prstGeom prst="rect">
            <a:avLst/>
          </a:prstGeom>
        </p:spPr>
      </p:pic>
      <p:pic>
        <p:nvPicPr>
          <p:cNvPr id="7" name="图片 6">
            <a:extLst>
              <a:ext uri="{FF2B5EF4-FFF2-40B4-BE49-F238E27FC236}">
                <a16:creationId xmlns:a16="http://schemas.microsoft.com/office/drawing/2014/main" id="{60F399BC-208B-A276-9012-F437D6D535BA}"/>
              </a:ext>
            </a:extLst>
          </p:cNvPr>
          <p:cNvPicPr>
            <a:picLocks noChangeAspect="1"/>
          </p:cNvPicPr>
          <p:nvPr/>
        </p:nvPicPr>
        <p:blipFill>
          <a:blip r:embed="rId3"/>
          <a:stretch>
            <a:fillRect/>
          </a:stretch>
        </p:blipFill>
        <p:spPr>
          <a:xfrm>
            <a:off x="549144" y="2005547"/>
            <a:ext cx="5247976" cy="1981444"/>
          </a:xfrm>
          <a:prstGeom prst="rect">
            <a:avLst/>
          </a:prstGeom>
        </p:spPr>
      </p:pic>
      <p:sp>
        <p:nvSpPr>
          <p:cNvPr id="8" name="文本框 7">
            <a:extLst>
              <a:ext uri="{FF2B5EF4-FFF2-40B4-BE49-F238E27FC236}">
                <a16:creationId xmlns:a16="http://schemas.microsoft.com/office/drawing/2014/main" id="{D697AE4F-02E0-A6A7-0F49-5B9966F28358}"/>
              </a:ext>
            </a:extLst>
          </p:cNvPr>
          <p:cNvSpPr txBox="1"/>
          <p:nvPr/>
        </p:nvSpPr>
        <p:spPr>
          <a:xfrm>
            <a:off x="5374424" y="1117013"/>
            <a:ext cx="1443152"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CW-Attack</a:t>
            </a:r>
            <a:endParaRPr lang="zh-CN" altLang="en-US" sz="2000" b="1"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DD887F42-1F00-C8BE-BB67-39576F3D9D98}"/>
              </a:ext>
            </a:extLst>
          </p:cNvPr>
          <p:cNvPicPr>
            <a:picLocks noChangeAspect="1"/>
          </p:cNvPicPr>
          <p:nvPr/>
        </p:nvPicPr>
        <p:blipFill>
          <a:blip r:embed="rId4"/>
          <a:stretch>
            <a:fillRect/>
          </a:stretch>
        </p:blipFill>
        <p:spPr>
          <a:xfrm>
            <a:off x="477999" y="4274169"/>
            <a:ext cx="4107536" cy="1379340"/>
          </a:xfrm>
          <a:prstGeom prst="rect">
            <a:avLst/>
          </a:prstGeom>
        </p:spPr>
      </p:pic>
      <p:sp>
        <p:nvSpPr>
          <p:cNvPr id="12" name="文本框 11">
            <a:extLst>
              <a:ext uri="{FF2B5EF4-FFF2-40B4-BE49-F238E27FC236}">
                <a16:creationId xmlns:a16="http://schemas.microsoft.com/office/drawing/2014/main" id="{A31D54B4-1030-F428-A7D9-748FC067D370}"/>
              </a:ext>
            </a:extLst>
          </p:cNvPr>
          <p:cNvSpPr txBox="1"/>
          <p:nvPr/>
        </p:nvSpPr>
        <p:spPr>
          <a:xfrm>
            <a:off x="578847" y="6158501"/>
            <a:ext cx="11034305" cy="923330"/>
          </a:xfrm>
          <a:prstGeom prst="rect">
            <a:avLst/>
          </a:prstGeom>
          <a:noFill/>
        </p:spPr>
        <p:txBody>
          <a:bodyPr wrap="square">
            <a:spAutoFit/>
          </a:bodyPr>
          <a:lstStyle/>
          <a:p>
            <a:r>
              <a:rPr lang="en-US" altLang="zh-CN" b="0" i="0" dirty="0">
                <a:solidFill>
                  <a:schemeClr val="bg1">
                    <a:lumMod val="50000"/>
                  </a:schemeClr>
                </a:solidFill>
                <a:effectLst/>
                <a:latin typeface="Arial" panose="020B0604020202020204" pitchFamily="34" charset="0"/>
              </a:rPr>
              <a:t>N. </a:t>
            </a:r>
            <a:r>
              <a:rPr lang="en-US" altLang="zh-CN" b="0" i="0" dirty="0" err="1">
                <a:solidFill>
                  <a:schemeClr val="bg1">
                    <a:lumMod val="50000"/>
                  </a:schemeClr>
                </a:solidFill>
                <a:effectLst/>
                <a:latin typeface="Arial" panose="020B0604020202020204" pitchFamily="34" charset="0"/>
              </a:rPr>
              <a:t>Carlini</a:t>
            </a:r>
            <a:r>
              <a:rPr lang="en-US" altLang="zh-CN" b="0" i="0" dirty="0">
                <a:solidFill>
                  <a:schemeClr val="bg1">
                    <a:lumMod val="50000"/>
                  </a:schemeClr>
                </a:solidFill>
                <a:effectLst/>
                <a:latin typeface="Arial" panose="020B0604020202020204" pitchFamily="34" charset="0"/>
              </a:rPr>
              <a:t> and D. Wagner, "Towards Evaluating the Robustness of Neural Networks," in 2017 IEEE Symposium on Security and Privacy (SP), San Jose, CA, USA, 2017 pp. 39-57.</a:t>
            </a:r>
            <a:br>
              <a:rPr lang="en-US" altLang="zh-CN" dirty="0">
                <a:solidFill>
                  <a:schemeClr val="bg1">
                    <a:lumMod val="50000"/>
                  </a:schemeClr>
                </a:solidFill>
              </a:rPr>
            </a:br>
            <a:endParaRPr lang="zh-CN" altLang="en-US" dirty="0">
              <a:solidFill>
                <a:schemeClr val="bg1">
                  <a:lumMod val="50000"/>
                </a:schemeClr>
              </a:solidFill>
            </a:endParaRPr>
          </a:p>
        </p:txBody>
      </p:sp>
    </p:spTree>
    <p:extLst>
      <p:ext uri="{BB962C8B-B14F-4D97-AF65-F5344CB8AC3E}">
        <p14:creationId xmlns:p14="http://schemas.microsoft.com/office/powerpoint/2010/main" val="4220086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9DFA57-459F-734F-47DB-D80CECB81AE5}"/>
              </a:ext>
            </a:extLst>
          </p:cNvPr>
          <p:cNvSpPr>
            <a:spLocks noGrp="1"/>
          </p:cNvSpPr>
          <p:nvPr>
            <p:ph type="title"/>
          </p:nvPr>
        </p:nvSpPr>
        <p:spPr/>
        <p:txBody>
          <a:bodyPr>
            <a:normAutofit fontScale="90000"/>
          </a:bodyPr>
          <a:lstStyle/>
          <a:p>
            <a:r>
              <a:rPr lang="pt-PT" altLang="zh-CN" dirty="0"/>
              <a:t>Generation of Evasion Attacks in White-box</a:t>
            </a:r>
            <a:endParaRPr lang="zh-CN" altLang="en-US" dirty="0"/>
          </a:p>
        </p:txBody>
      </p:sp>
      <p:sp>
        <p:nvSpPr>
          <p:cNvPr id="3" name="灯片编号占位符 2">
            <a:extLst>
              <a:ext uri="{FF2B5EF4-FFF2-40B4-BE49-F238E27FC236}">
                <a16:creationId xmlns:a16="http://schemas.microsoft.com/office/drawing/2014/main" id="{E70DD9A7-E11D-C0B9-35B8-649AF9FF3F6E}"/>
              </a:ext>
            </a:extLst>
          </p:cNvPr>
          <p:cNvSpPr>
            <a:spLocks noGrp="1"/>
          </p:cNvSpPr>
          <p:nvPr>
            <p:ph type="sldNum" sz="quarter" idx="12"/>
          </p:nvPr>
        </p:nvSpPr>
        <p:spPr/>
        <p:txBody>
          <a:bodyPr/>
          <a:lstStyle/>
          <a:p>
            <a:fld id="{2515AB8F-1C56-49E9-90C8-78D22B0C1B97}" type="slidenum">
              <a:rPr lang="zh-CN" altLang="en-US" smtClean="0"/>
              <a:t>15</a:t>
            </a:fld>
            <a:endParaRPr lang="zh-CN" altLang="en-US" dirty="0"/>
          </a:p>
        </p:txBody>
      </p:sp>
      <p:pic>
        <p:nvPicPr>
          <p:cNvPr id="7" name="图片 6">
            <a:extLst>
              <a:ext uri="{FF2B5EF4-FFF2-40B4-BE49-F238E27FC236}">
                <a16:creationId xmlns:a16="http://schemas.microsoft.com/office/drawing/2014/main" id="{CC73A2F7-868E-7AE1-A1CE-D42AC8D109DE}"/>
              </a:ext>
            </a:extLst>
          </p:cNvPr>
          <p:cNvPicPr>
            <a:picLocks noChangeAspect="1"/>
          </p:cNvPicPr>
          <p:nvPr/>
        </p:nvPicPr>
        <p:blipFill rotWithShape="1">
          <a:blip r:embed="rId2"/>
          <a:srcRect b="50591"/>
          <a:stretch/>
        </p:blipFill>
        <p:spPr>
          <a:xfrm>
            <a:off x="1159431" y="1607640"/>
            <a:ext cx="4198984" cy="2104779"/>
          </a:xfrm>
          <a:prstGeom prst="rect">
            <a:avLst/>
          </a:prstGeom>
        </p:spPr>
      </p:pic>
      <p:pic>
        <p:nvPicPr>
          <p:cNvPr id="9" name="图片 8">
            <a:extLst>
              <a:ext uri="{FF2B5EF4-FFF2-40B4-BE49-F238E27FC236}">
                <a16:creationId xmlns:a16="http://schemas.microsoft.com/office/drawing/2014/main" id="{96DD55F2-2B80-DA5E-0D02-AD2A18FFD15B}"/>
              </a:ext>
            </a:extLst>
          </p:cNvPr>
          <p:cNvPicPr>
            <a:picLocks noChangeAspect="1"/>
          </p:cNvPicPr>
          <p:nvPr/>
        </p:nvPicPr>
        <p:blipFill rotWithShape="1">
          <a:blip r:embed="rId2"/>
          <a:srcRect t="50000"/>
          <a:stretch/>
        </p:blipFill>
        <p:spPr>
          <a:xfrm>
            <a:off x="7291041" y="1595042"/>
            <a:ext cx="4198984" cy="2129974"/>
          </a:xfrm>
          <a:prstGeom prst="rect">
            <a:avLst/>
          </a:prstGeom>
        </p:spPr>
      </p:pic>
      <p:pic>
        <p:nvPicPr>
          <p:cNvPr id="10" name="图片 9">
            <a:extLst>
              <a:ext uri="{FF2B5EF4-FFF2-40B4-BE49-F238E27FC236}">
                <a16:creationId xmlns:a16="http://schemas.microsoft.com/office/drawing/2014/main" id="{B8B64471-AD09-1159-18A0-2E923BA4410C}"/>
              </a:ext>
            </a:extLst>
          </p:cNvPr>
          <p:cNvPicPr>
            <a:picLocks noChangeAspect="1"/>
          </p:cNvPicPr>
          <p:nvPr/>
        </p:nvPicPr>
        <p:blipFill>
          <a:blip r:embed="rId3"/>
          <a:stretch>
            <a:fillRect/>
          </a:stretch>
        </p:blipFill>
        <p:spPr>
          <a:xfrm>
            <a:off x="124287" y="3871020"/>
            <a:ext cx="4107536" cy="1379340"/>
          </a:xfrm>
          <a:prstGeom prst="rect">
            <a:avLst/>
          </a:prstGeom>
        </p:spPr>
      </p:pic>
      <p:pic>
        <p:nvPicPr>
          <p:cNvPr id="11" name="图片 10">
            <a:extLst>
              <a:ext uri="{FF2B5EF4-FFF2-40B4-BE49-F238E27FC236}">
                <a16:creationId xmlns:a16="http://schemas.microsoft.com/office/drawing/2014/main" id="{90DF40DE-C1F5-20B0-F16D-2E6A8C6D8B15}"/>
              </a:ext>
            </a:extLst>
          </p:cNvPr>
          <p:cNvPicPr>
            <a:picLocks noChangeAspect="1"/>
          </p:cNvPicPr>
          <p:nvPr/>
        </p:nvPicPr>
        <p:blipFill>
          <a:blip r:embed="rId4"/>
          <a:stretch>
            <a:fillRect/>
          </a:stretch>
        </p:blipFill>
        <p:spPr>
          <a:xfrm>
            <a:off x="4134599" y="4834746"/>
            <a:ext cx="1961401" cy="1521603"/>
          </a:xfrm>
          <a:prstGeom prst="rect">
            <a:avLst/>
          </a:prstGeom>
        </p:spPr>
      </p:pic>
      <p:pic>
        <p:nvPicPr>
          <p:cNvPr id="12" name="图片 11">
            <a:extLst>
              <a:ext uri="{FF2B5EF4-FFF2-40B4-BE49-F238E27FC236}">
                <a16:creationId xmlns:a16="http://schemas.microsoft.com/office/drawing/2014/main" id="{D3906A7B-52E1-CA93-5023-D207DE359898}"/>
              </a:ext>
            </a:extLst>
          </p:cNvPr>
          <p:cNvPicPr>
            <a:picLocks noChangeAspect="1"/>
          </p:cNvPicPr>
          <p:nvPr/>
        </p:nvPicPr>
        <p:blipFill rotWithShape="1">
          <a:blip r:embed="rId5"/>
          <a:srcRect t="59300"/>
          <a:stretch/>
        </p:blipFill>
        <p:spPr>
          <a:xfrm>
            <a:off x="6161794" y="3660032"/>
            <a:ext cx="3733664" cy="1971921"/>
          </a:xfrm>
          <a:prstGeom prst="rect">
            <a:avLst/>
          </a:prstGeom>
        </p:spPr>
      </p:pic>
      <p:pic>
        <p:nvPicPr>
          <p:cNvPr id="13" name="图片 12">
            <a:extLst>
              <a:ext uri="{FF2B5EF4-FFF2-40B4-BE49-F238E27FC236}">
                <a16:creationId xmlns:a16="http://schemas.microsoft.com/office/drawing/2014/main" id="{C3554674-54D5-4AE4-609E-D34205EDAE1C}"/>
              </a:ext>
            </a:extLst>
          </p:cNvPr>
          <p:cNvPicPr>
            <a:picLocks noChangeAspect="1"/>
          </p:cNvPicPr>
          <p:nvPr/>
        </p:nvPicPr>
        <p:blipFill>
          <a:blip r:embed="rId6"/>
          <a:stretch>
            <a:fillRect/>
          </a:stretch>
        </p:blipFill>
        <p:spPr>
          <a:xfrm>
            <a:off x="9491454" y="4645992"/>
            <a:ext cx="2402575" cy="1812853"/>
          </a:xfrm>
          <a:prstGeom prst="rect">
            <a:avLst/>
          </a:prstGeom>
        </p:spPr>
      </p:pic>
      <p:sp>
        <p:nvSpPr>
          <p:cNvPr id="14" name="文本框 13">
            <a:extLst>
              <a:ext uri="{FF2B5EF4-FFF2-40B4-BE49-F238E27FC236}">
                <a16:creationId xmlns:a16="http://schemas.microsoft.com/office/drawing/2014/main" id="{EFEDE268-6D10-4458-1089-CE1EF8157405}"/>
              </a:ext>
            </a:extLst>
          </p:cNvPr>
          <p:cNvSpPr txBox="1"/>
          <p:nvPr/>
        </p:nvSpPr>
        <p:spPr>
          <a:xfrm>
            <a:off x="5436236" y="1082078"/>
            <a:ext cx="1318181"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Difference</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0921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0BE5D4-C7EE-C606-7030-EC66833F4A14}"/>
              </a:ext>
            </a:extLst>
          </p:cNvPr>
          <p:cNvSpPr>
            <a:spLocks noGrp="1"/>
          </p:cNvSpPr>
          <p:nvPr>
            <p:ph type="title"/>
          </p:nvPr>
        </p:nvSpPr>
        <p:spPr>
          <a:xfrm>
            <a:off x="1091255" y="237834"/>
            <a:ext cx="10600636" cy="790865"/>
          </a:xfrm>
        </p:spPr>
        <p:txBody>
          <a:bodyPr>
            <a:normAutofit fontScale="90000"/>
          </a:bodyPr>
          <a:lstStyle/>
          <a:p>
            <a:r>
              <a:rPr lang="pt-PT" altLang="zh-CN" dirty="0"/>
              <a:t>Generation of Evasion Attacks in Gray-box/Black-box</a:t>
            </a:r>
            <a:endParaRPr lang="zh-CN" altLang="en-US" dirty="0"/>
          </a:p>
        </p:txBody>
      </p:sp>
      <p:sp>
        <p:nvSpPr>
          <p:cNvPr id="3" name="灯片编号占位符 2">
            <a:extLst>
              <a:ext uri="{FF2B5EF4-FFF2-40B4-BE49-F238E27FC236}">
                <a16:creationId xmlns:a16="http://schemas.microsoft.com/office/drawing/2014/main" id="{0D8C0E88-415D-D949-98A6-DF7C8D82A8BA}"/>
              </a:ext>
            </a:extLst>
          </p:cNvPr>
          <p:cNvSpPr>
            <a:spLocks noGrp="1"/>
          </p:cNvSpPr>
          <p:nvPr>
            <p:ph type="sldNum" sz="quarter" idx="12"/>
          </p:nvPr>
        </p:nvSpPr>
        <p:spPr/>
        <p:txBody>
          <a:bodyPr/>
          <a:lstStyle/>
          <a:p>
            <a:fld id="{2515AB8F-1C56-49E9-90C8-78D22B0C1B97}" type="slidenum">
              <a:rPr lang="zh-CN" altLang="en-US" smtClean="0"/>
              <a:t>16</a:t>
            </a:fld>
            <a:endParaRPr lang="zh-CN" altLang="en-US" dirty="0"/>
          </a:p>
        </p:txBody>
      </p:sp>
      <p:grpSp>
        <p:nvGrpSpPr>
          <p:cNvPr id="7" name="组合 6">
            <a:extLst>
              <a:ext uri="{FF2B5EF4-FFF2-40B4-BE49-F238E27FC236}">
                <a16:creationId xmlns:a16="http://schemas.microsoft.com/office/drawing/2014/main" id="{273A4426-562E-E111-E7B6-94933E56A3F0}"/>
              </a:ext>
            </a:extLst>
          </p:cNvPr>
          <p:cNvGrpSpPr/>
          <p:nvPr/>
        </p:nvGrpSpPr>
        <p:grpSpPr>
          <a:xfrm>
            <a:off x="160437" y="2320369"/>
            <a:ext cx="5868140" cy="4401105"/>
            <a:chOff x="701975" y="2115043"/>
            <a:chExt cx="5868140" cy="4401105"/>
          </a:xfrm>
        </p:grpSpPr>
        <p:pic>
          <p:nvPicPr>
            <p:cNvPr id="6146" name="Picture 2">
              <a:extLst>
                <a:ext uri="{FF2B5EF4-FFF2-40B4-BE49-F238E27FC236}">
                  <a16:creationId xmlns:a16="http://schemas.microsoft.com/office/drawing/2014/main" id="{E76FC24F-DE40-BE9B-7623-31A08C342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75" y="2115043"/>
              <a:ext cx="5868140" cy="440110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C30BE7F-6512-41C0-4A0B-50A817CE15D5}"/>
                </a:ext>
              </a:extLst>
            </p:cNvPr>
            <p:cNvSpPr/>
            <p:nvPr/>
          </p:nvSpPr>
          <p:spPr>
            <a:xfrm>
              <a:off x="2541306" y="2115043"/>
              <a:ext cx="545089" cy="22131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文本框 5">
            <a:extLst>
              <a:ext uri="{FF2B5EF4-FFF2-40B4-BE49-F238E27FC236}">
                <a16:creationId xmlns:a16="http://schemas.microsoft.com/office/drawing/2014/main" id="{8831267B-5988-AB69-2C40-D9E1546284B0}"/>
              </a:ext>
            </a:extLst>
          </p:cNvPr>
          <p:cNvSpPr txBox="1"/>
          <p:nvPr/>
        </p:nvSpPr>
        <p:spPr>
          <a:xfrm>
            <a:off x="2708564" y="1109694"/>
            <a:ext cx="6976974" cy="461665"/>
          </a:xfrm>
          <a:prstGeom prst="rect">
            <a:avLst/>
          </a:prstGeom>
          <a:noFill/>
        </p:spPr>
        <p:txBody>
          <a:bodyPr wrap="square" rtlCol="0">
            <a:spAutoFit/>
          </a:bodyPr>
          <a:lstStyle/>
          <a:p>
            <a:r>
              <a:rPr lang="en-US" altLang="zh-CN" sz="2400" b="1" dirty="0"/>
              <a:t>Not access Model</a:t>
            </a:r>
            <a:r>
              <a:rPr lang="zh-CN" altLang="en-US" sz="2400" b="1" dirty="0"/>
              <a:t> </a:t>
            </a:r>
            <a:r>
              <a:rPr lang="en-US" altLang="zh-CN" sz="2400" b="1" dirty="0"/>
              <a:t>But </a:t>
            </a:r>
            <a:r>
              <a:rPr lang="en-US" altLang="zh-CN" sz="2400" b="1" dirty="0">
                <a:latin typeface="Times New Roman" panose="02020603050405020304" pitchFamily="18" charset="0"/>
                <a:cs typeface="Times New Roman" panose="02020603050405020304" pitchFamily="18" charset="0"/>
              </a:rPr>
              <a:t>We can access API</a:t>
            </a:r>
            <a:endParaRPr lang="zh-CN" altLang="en-US" sz="2400" b="1" dirty="0">
              <a:latin typeface="Times New Roman" panose="02020603050405020304" pitchFamily="18" charset="0"/>
              <a:cs typeface="Times New Roman" panose="02020603050405020304" pitchFamily="18" charset="0"/>
            </a:endParaRPr>
          </a:p>
        </p:txBody>
      </p:sp>
      <p:pic>
        <p:nvPicPr>
          <p:cNvPr id="8" name="Picture 2">
            <a:extLst>
              <a:ext uri="{FF2B5EF4-FFF2-40B4-BE49-F238E27FC236}">
                <a16:creationId xmlns:a16="http://schemas.microsoft.com/office/drawing/2014/main" id="{1EB7631F-0239-75E8-8A24-00C11CCA82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5062" y="1652354"/>
            <a:ext cx="4794898" cy="1944806"/>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14C2C6AC-C66F-184B-94E0-52ABFB3DFFFD}"/>
              </a:ext>
            </a:extLst>
          </p:cNvPr>
          <p:cNvPicPr>
            <a:picLocks noChangeAspect="1"/>
          </p:cNvPicPr>
          <p:nvPr/>
        </p:nvPicPr>
        <p:blipFill>
          <a:blip r:embed="rId5"/>
          <a:stretch>
            <a:fillRect/>
          </a:stretch>
        </p:blipFill>
        <p:spPr>
          <a:xfrm>
            <a:off x="6221576" y="4062023"/>
            <a:ext cx="2332249" cy="2294326"/>
          </a:xfrm>
          <a:prstGeom prst="rect">
            <a:avLst/>
          </a:prstGeom>
        </p:spPr>
      </p:pic>
      <p:pic>
        <p:nvPicPr>
          <p:cNvPr id="10" name="图片 9">
            <a:extLst>
              <a:ext uri="{FF2B5EF4-FFF2-40B4-BE49-F238E27FC236}">
                <a16:creationId xmlns:a16="http://schemas.microsoft.com/office/drawing/2014/main" id="{93379A55-C190-000B-433B-35DBB0042557}"/>
              </a:ext>
            </a:extLst>
          </p:cNvPr>
          <p:cNvPicPr>
            <a:picLocks noChangeAspect="1"/>
          </p:cNvPicPr>
          <p:nvPr/>
        </p:nvPicPr>
        <p:blipFill>
          <a:blip r:embed="rId6"/>
          <a:stretch>
            <a:fillRect/>
          </a:stretch>
        </p:blipFill>
        <p:spPr>
          <a:xfrm>
            <a:off x="9393346" y="4116407"/>
            <a:ext cx="2715796" cy="2178477"/>
          </a:xfrm>
          <a:prstGeom prst="rect">
            <a:avLst/>
          </a:prstGeom>
        </p:spPr>
      </p:pic>
      <p:cxnSp>
        <p:nvCxnSpPr>
          <p:cNvPr id="12" name="直接箭头连接符 11">
            <a:extLst>
              <a:ext uri="{FF2B5EF4-FFF2-40B4-BE49-F238E27FC236}">
                <a16:creationId xmlns:a16="http://schemas.microsoft.com/office/drawing/2014/main" id="{E2EE038F-A4C4-085F-2559-CA4B65CC6890}"/>
              </a:ext>
            </a:extLst>
          </p:cNvPr>
          <p:cNvCxnSpPr>
            <a:cxnSpLocks/>
            <a:endCxn id="9" idx="0"/>
          </p:cNvCxnSpPr>
          <p:nvPr/>
        </p:nvCxnSpPr>
        <p:spPr>
          <a:xfrm flipH="1">
            <a:off x="7387701" y="3597160"/>
            <a:ext cx="2874885" cy="464863"/>
          </a:xfrm>
          <a:prstGeom prst="straightConnector1">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C3C2E6E6-A77A-B08C-C3A5-9117B142EF89}"/>
              </a:ext>
            </a:extLst>
          </p:cNvPr>
          <p:cNvCxnSpPr>
            <a:stCxn id="9" idx="3"/>
            <a:endCxn id="10" idx="1"/>
          </p:cNvCxnSpPr>
          <p:nvPr/>
        </p:nvCxnSpPr>
        <p:spPr>
          <a:xfrm flipV="1">
            <a:off x="8553825" y="5205646"/>
            <a:ext cx="839521" cy="3540"/>
          </a:xfrm>
          <a:prstGeom prst="straightConnector1">
            <a:avLst/>
          </a:prstGeom>
          <a:ln w="60325">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BB29232F-D44D-DD8F-0331-3B4FA6EAC876}"/>
              </a:ext>
            </a:extLst>
          </p:cNvPr>
          <p:cNvSpPr txBox="1"/>
          <p:nvPr/>
        </p:nvSpPr>
        <p:spPr>
          <a:xfrm>
            <a:off x="7831572" y="3602985"/>
            <a:ext cx="67666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Train</a:t>
            </a:r>
            <a:endParaRPr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BA938060-DE37-0412-A66C-7684667FBC27}"/>
              </a:ext>
            </a:extLst>
          </p:cNvPr>
          <p:cNvSpPr txBox="1"/>
          <p:nvPr/>
        </p:nvSpPr>
        <p:spPr>
          <a:xfrm>
            <a:off x="8508232" y="4769806"/>
            <a:ext cx="800219" cy="369332"/>
          </a:xfrm>
          <a:prstGeom prst="rect">
            <a:avLst/>
          </a:prstGeom>
          <a:noFill/>
        </p:spPr>
        <p:txBody>
          <a:bodyPr wrap="non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Attack</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703CF97F-1FE0-BF7D-E1F2-6554F8CFB552}"/>
              </a:ext>
            </a:extLst>
          </p:cNvPr>
          <p:cNvSpPr txBox="1"/>
          <p:nvPr/>
        </p:nvSpPr>
        <p:spPr>
          <a:xfrm>
            <a:off x="6161415" y="6294884"/>
            <a:ext cx="2929007" cy="369332"/>
          </a:xfrm>
          <a:prstGeom prst="rect">
            <a:avLst/>
          </a:prstGeom>
          <a:noFill/>
        </p:spPr>
        <p:txBody>
          <a:bodyPr wrap="none" rtlCol="0">
            <a:spAutoFit/>
          </a:bodyPr>
          <a:lstStyle/>
          <a:p>
            <a:r>
              <a:rPr lang="pt-PT" altLang="zh-CN" dirty="0">
                <a:latin typeface="Times New Roman" panose="02020603050405020304" pitchFamily="18" charset="0"/>
                <a:cs typeface="Times New Roman" panose="02020603050405020304" pitchFamily="18" charset="0"/>
              </a:rPr>
              <a:t>Generate adversarial example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2530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箭头连接符 24">
            <a:extLst>
              <a:ext uri="{FF2B5EF4-FFF2-40B4-BE49-F238E27FC236}">
                <a16:creationId xmlns:a16="http://schemas.microsoft.com/office/drawing/2014/main" id="{1DF40557-B35D-1A59-CF86-7D85DDA620B4}"/>
              </a:ext>
            </a:extLst>
          </p:cNvPr>
          <p:cNvCxnSpPr/>
          <p:nvPr/>
        </p:nvCxnSpPr>
        <p:spPr>
          <a:xfrm flipV="1">
            <a:off x="4576058" y="3840082"/>
            <a:ext cx="3062992" cy="1024033"/>
          </a:xfrm>
          <a:prstGeom prst="straightConnector1">
            <a:avLst/>
          </a:prstGeom>
          <a:ln w="111125">
            <a:solidFill>
              <a:srgbClr val="B6CAE5">
                <a:alpha val="82000"/>
              </a:srgbClr>
            </a:solidFill>
            <a:tailEnd type="stealth"/>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A61CB480-E45C-E4E5-E1B6-62F56D2C939C}"/>
              </a:ext>
            </a:extLst>
          </p:cNvPr>
          <p:cNvSpPr>
            <a:spLocks noGrp="1"/>
          </p:cNvSpPr>
          <p:nvPr>
            <p:ph type="title"/>
          </p:nvPr>
        </p:nvSpPr>
        <p:spPr>
          <a:xfrm>
            <a:off x="1023160" y="136526"/>
            <a:ext cx="10961315" cy="790865"/>
          </a:xfrm>
        </p:spPr>
        <p:txBody>
          <a:bodyPr>
            <a:normAutofit/>
          </a:bodyPr>
          <a:lstStyle/>
          <a:p>
            <a:r>
              <a:rPr lang="pt-PT" altLang="zh-CN" dirty="0"/>
              <a:t>Attack Transferability</a:t>
            </a:r>
            <a:endParaRPr lang="zh-CN" altLang="en-US" dirty="0"/>
          </a:p>
        </p:txBody>
      </p:sp>
      <p:sp>
        <p:nvSpPr>
          <p:cNvPr id="3" name="灯片编号占位符 2">
            <a:extLst>
              <a:ext uri="{FF2B5EF4-FFF2-40B4-BE49-F238E27FC236}">
                <a16:creationId xmlns:a16="http://schemas.microsoft.com/office/drawing/2014/main" id="{FE92EFA7-5A90-8BD4-CD73-0040EDDCBBBA}"/>
              </a:ext>
            </a:extLst>
          </p:cNvPr>
          <p:cNvSpPr>
            <a:spLocks noGrp="1"/>
          </p:cNvSpPr>
          <p:nvPr>
            <p:ph type="sldNum" sz="quarter" idx="12"/>
          </p:nvPr>
        </p:nvSpPr>
        <p:spPr/>
        <p:txBody>
          <a:bodyPr/>
          <a:lstStyle/>
          <a:p>
            <a:fld id="{2515AB8F-1C56-49E9-90C8-78D22B0C1B97}" type="slidenum">
              <a:rPr lang="zh-CN" altLang="en-US" smtClean="0"/>
              <a:t>17</a:t>
            </a:fld>
            <a:endParaRPr lang="zh-CN" altLang="en-US" dirty="0"/>
          </a:p>
        </p:txBody>
      </p:sp>
      <p:sp>
        <p:nvSpPr>
          <p:cNvPr id="11" name="文本框 10">
            <a:extLst>
              <a:ext uri="{FF2B5EF4-FFF2-40B4-BE49-F238E27FC236}">
                <a16:creationId xmlns:a16="http://schemas.microsoft.com/office/drawing/2014/main" id="{7F4C349E-245A-E81B-E491-99739E7F582A}"/>
              </a:ext>
            </a:extLst>
          </p:cNvPr>
          <p:cNvSpPr txBox="1"/>
          <p:nvPr/>
        </p:nvSpPr>
        <p:spPr>
          <a:xfrm>
            <a:off x="1656239" y="1125538"/>
            <a:ext cx="9695156" cy="369332"/>
          </a:xfrm>
          <a:prstGeom prst="rect">
            <a:avLst/>
          </a:prstGeom>
          <a:noFill/>
        </p:spPr>
        <p:txBody>
          <a:bodyPr wrap="square">
            <a:spAutoFit/>
          </a:bodyPr>
          <a:lstStyle/>
          <a:p>
            <a:r>
              <a:rPr lang="en-US" altLang="zh-CN" b="0" i="1" dirty="0">
                <a:solidFill>
                  <a:srgbClr val="242424"/>
                </a:solidFill>
                <a:effectLst/>
                <a:latin typeface="source-serif-pro"/>
              </a:rPr>
              <a:t>Really? Attacks against crappy locally cloned models can work against real production models?</a:t>
            </a:r>
            <a:endParaRPr lang="zh-CN" altLang="en-US" dirty="0"/>
          </a:p>
        </p:txBody>
      </p:sp>
      <p:pic>
        <p:nvPicPr>
          <p:cNvPr id="2050" name="Picture 2" descr="一个故事看懂AI神经网络工作原理_ai神经元原理-CSDN博客">
            <a:extLst>
              <a:ext uri="{FF2B5EF4-FFF2-40B4-BE49-F238E27FC236}">
                <a16:creationId xmlns:a16="http://schemas.microsoft.com/office/drawing/2014/main" id="{58091149-A488-373E-EE22-C993B4A9BE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3187" y="2062904"/>
            <a:ext cx="2262871" cy="16896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神经网络：它们是什么以及它们如何影响您的生活- 酷玛Play">
            <a:extLst>
              <a:ext uri="{FF2B5EF4-FFF2-40B4-BE49-F238E27FC236}">
                <a16:creationId xmlns:a16="http://schemas.microsoft.com/office/drawing/2014/main" id="{23151AEB-C563-86A9-89AD-E8B1F4F7EF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6588" y="2150471"/>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C2CF6F93-6448-2DF6-C0F7-1811D1A3752A}"/>
              </a:ext>
            </a:extLst>
          </p:cNvPr>
          <p:cNvSpPr txBox="1"/>
          <p:nvPr/>
        </p:nvSpPr>
        <p:spPr>
          <a:xfrm>
            <a:off x="2592279" y="1781139"/>
            <a:ext cx="1128835" cy="369332"/>
          </a:xfrm>
          <a:prstGeom prst="rect">
            <a:avLst/>
          </a:prstGeom>
          <a:noFill/>
        </p:spPr>
        <p:txBody>
          <a:bodyPr wrap="none" rtlCol="0">
            <a:spAutoFit/>
          </a:bodyPr>
          <a:lstStyle/>
          <a:p>
            <a:r>
              <a:rPr lang="en-US" altLang="zh-CN" dirty="0"/>
              <a:t>Model A</a:t>
            </a:r>
            <a:endParaRPr lang="zh-CN" altLang="en-US" dirty="0"/>
          </a:p>
        </p:txBody>
      </p:sp>
      <p:pic>
        <p:nvPicPr>
          <p:cNvPr id="2054" name="Picture 6" descr="黑客用筆記本電腦使用面具進行黑客攻擊向量, 黑客, 海盗, 非法向量圖案素材免費下載，PNG，EPS和AI素材下載- Pngtree">
            <a:extLst>
              <a:ext uri="{FF2B5EF4-FFF2-40B4-BE49-F238E27FC236}">
                <a16:creationId xmlns:a16="http://schemas.microsoft.com/office/drawing/2014/main" id="{9019DA24-9920-F8DB-6608-BF6EDB3EE64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3441" y="4495683"/>
            <a:ext cx="1062361" cy="1062361"/>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5A5D6706-193F-E2B1-3185-795D365D82CD}"/>
              </a:ext>
            </a:extLst>
          </p:cNvPr>
          <p:cNvSpPr txBox="1"/>
          <p:nvPr/>
        </p:nvSpPr>
        <p:spPr>
          <a:xfrm>
            <a:off x="7342053" y="1781139"/>
            <a:ext cx="1128835" cy="369332"/>
          </a:xfrm>
          <a:prstGeom prst="rect">
            <a:avLst/>
          </a:prstGeom>
          <a:noFill/>
        </p:spPr>
        <p:txBody>
          <a:bodyPr wrap="none" rtlCol="0">
            <a:spAutoFit/>
          </a:bodyPr>
          <a:lstStyle/>
          <a:p>
            <a:r>
              <a:rPr lang="en-US" altLang="zh-CN" dirty="0"/>
              <a:t>Model B</a:t>
            </a:r>
            <a:endParaRPr lang="zh-CN" altLang="en-US" dirty="0"/>
          </a:p>
        </p:txBody>
      </p:sp>
      <p:cxnSp>
        <p:nvCxnSpPr>
          <p:cNvPr id="19" name="直接箭头连接符 18">
            <a:extLst>
              <a:ext uri="{FF2B5EF4-FFF2-40B4-BE49-F238E27FC236}">
                <a16:creationId xmlns:a16="http://schemas.microsoft.com/office/drawing/2014/main" id="{99FFEB91-732E-D003-0684-62C283B206FA}"/>
              </a:ext>
            </a:extLst>
          </p:cNvPr>
          <p:cNvCxnSpPr>
            <a:stCxn id="2054" idx="0"/>
            <a:endCxn id="2050" idx="2"/>
          </p:cNvCxnSpPr>
          <p:nvPr/>
        </p:nvCxnSpPr>
        <p:spPr>
          <a:xfrm flipV="1">
            <a:off x="3444622" y="3752514"/>
            <a:ext cx="1" cy="743169"/>
          </a:xfrm>
          <a:prstGeom prst="straightConnector1">
            <a:avLst/>
          </a:prstGeom>
          <a:ln w="111125">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B72E293A-D72A-F0DE-C36F-E49D95430F16}"/>
                  </a:ext>
                </a:extLst>
              </p:cNvPr>
              <p:cNvSpPr txBox="1"/>
              <p:nvPr/>
            </p:nvSpPr>
            <p:spPr>
              <a:xfrm>
                <a:off x="3609506" y="3826448"/>
                <a:ext cx="3272947" cy="378180"/>
              </a:xfrm>
              <a:prstGeom prst="rect">
                <a:avLst/>
              </a:prstGeom>
              <a:noFill/>
            </p:spPr>
            <p:txBody>
              <a:bodyPr wrap="none" rtlCol="0">
                <a:spAutoFit/>
              </a:bodyPr>
              <a:lstStyle/>
              <a:p>
                <a:r>
                  <a:rPr lang="pt-PT" altLang="zh-CN" dirty="0">
                    <a:latin typeface="Times New Roman" panose="02020603050405020304" pitchFamily="18" charset="0"/>
                    <a:cs typeface="Times New Roman" panose="02020603050405020304" pitchFamily="18" charset="0"/>
                  </a:rPr>
                  <a:t>Generate adversarial example </a:t>
                </a:r>
                <a14:m>
                  <m:oMath xmlns:m="http://schemas.openxmlformats.org/officeDocument/2006/math">
                    <m:sSubSup>
                      <m:sSubSupPr>
                        <m:ctrlPr>
                          <a:rPr lang="pt-PT" altLang="zh-CN" i="1" smtClean="0">
                            <a:latin typeface="Cambria Math" panose="02040503050406030204" pitchFamily="18" charset="0"/>
                            <a:cs typeface="Times New Roman" panose="02020603050405020304" pitchFamily="18" charset="0"/>
                          </a:rPr>
                        </m:ctrlPr>
                      </m:sSubSupPr>
                      <m:e>
                        <m:r>
                          <a:rPr lang="en-US" altLang="zh-CN" b="0" i="1" smtClean="0">
                            <a:latin typeface="Cambria Math" panose="02040503050406030204" pitchFamily="18" charset="0"/>
                            <a:cs typeface="Times New Roman" panose="02020603050405020304" pitchFamily="18" charset="0"/>
                          </a:rPr>
                          <m:t>𝑥</m:t>
                        </m:r>
                      </m:e>
                      <m:sub>
                        <m:r>
                          <a:rPr lang="en-US" altLang="zh-CN" b="0" i="1" smtClean="0">
                            <a:latin typeface="Cambria Math" panose="02040503050406030204" pitchFamily="18" charset="0"/>
                            <a:cs typeface="Times New Roman" panose="02020603050405020304" pitchFamily="18" charset="0"/>
                          </a:rPr>
                          <m:t>𝑎</m:t>
                        </m:r>
                      </m:sub>
                      <m:sup>
                        <m:r>
                          <a:rPr lang="en-US" altLang="zh-CN" b="0" i="1" smtClean="0">
                            <a:latin typeface="Cambria Math" panose="02040503050406030204" pitchFamily="18" charset="0"/>
                            <a:cs typeface="Times New Roman" panose="02020603050405020304" pitchFamily="18" charset="0"/>
                          </a:rPr>
                          <m:t>′</m:t>
                        </m:r>
                      </m:sup>
                    </m:sSubSup>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2" name="文本框 21">
                <a:extLst>
                  <a:ext uri="{FF2B5EF4-FFF2-40B4-BE49-F238E27FC236}">
                    <a16:creationId xmlns:a16="http://schemas.microsoft.com/office/drawing/2014/main" id="{B72E293A-D72A-F0DE-C36F-E49D95430F16}"/>
                  </a:ext>
                </a:extLst>
              </p:cNvPr>
              <p:cNvSpPr txBox="1">
                <a:spLocks noRot="1" noChangeAspect="1" noMove="1" noResize="1" noEditPoints="1" noAdjustHandles="1" noChangeArrowheads="1" noChangeShapeType="1" noTextEdit="1"/>
              </p:cNvSpPr>
              <p:nvPr/>
            </p:nvSpPr>
            <p:spPr>
              <a:xfrm>
                <a:off x="3609506" y="3826448"/>
                <a:ext cx="3272947" cy="378180"/>
              </a:xfrm>
              <a:prstGeom prst="rect">
                <a:avLst/>
              </a:prstGeom>
              <a:blipFill>
                <a:blip r:embed="rId6"/>
                <a:stretch>
                  <a:fillRect l="-1490" t="-9677" b="-225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34815D8-2C35-F2B0-ADB9-A3B77D8D9E61}"/>
                  </a:ext>
                </a:extLst>
              </p:cNvPr>
              <p:cNvSpPr txBox="1"/>
              <p:nvPr/>
            </p:nvSpPr>
            <p:spPr>
              <a:xfrm>
                <a:off x="4282082" y="4457816"/>
                <a:ext cx="3669787" cy="369332"/>
              </a:xfrm>
              <a:prstGeom prst="rect">
                <a:avLst/>
              </a:prstGeom>
              <a:noFill/>
            </p:spPr>
            <p:txBody>
              <a:bodyPr wrap="none" rtlCol="0">
                <a:spAutoFit/>
              </a:bodyPr>
              <a:lstStyle/>
              <a:p>
                <a14:m>
                  <m:oMath xmlns:m="http://schemas.openxmlformats.org/officeDocument/2006/math">
                    <m:sSubSup>
                      <m:sSubSupPr>
                        <m:ctrlPr>
                          <a:rPr lang="pt-PT" altLang="zh-CN" i="1" smtClean="0">
                            <a:solidFill>
                              <a:srgbClr val="FF0000"/>
                            </a:solidFill>
                            <a:latin typeface="Cambria Math" panose="02040503050406030204" pitchFamily="18" charset="0"/>
                            <a:cs typeface="Times New Roman" panose="02020603050405020304" pitchFamily="18" charset="0"/>
                          </a:rPr>
                        </m:ctrlPr>
                      </m:sSubSupPr>
                      <m:e>
                        <m:r>
                          <a:rPr lang="en-US" altLang="zh-CN" b="0" i="1" smtClean="0">
                            <a:solidFill>
                              <a:srgbClr val="FF0000"/>
                            </a:solidFill>
                            <a:latin typeface="Cambria Math" panose="02040503050406030204" pitchFamily="18" charset="0"/>
                            <a:cs typeface="Times New Roman" panose="02020603050405020304" pitchFamily="18" charset="0"/>
                          </a:rPr>
                          <m:t>𝑥</m:t>
                        </m:r>
                      </m:e>
                      <m:sub>
                        <m:r>
                          <a:rPr lang="en-US" altLang="zh-CN" b="0" i="1" smtClean="0">
                            <a:solidFill>
                              <a:srgbClr val="FF0000"/>
                            </a:solidFill>
                            <a:latin typeface="Cambria Math" panose="02040503050406030204" pitchFamily="18" charset="0"/>
                            <a:cs typeface="Times New Roman" panose="02020603050405020304" pitchFamily="18" charset="0"/>
                          </a:rPr>
                          <m:t>𝑎</m:t>
                        </m:r>
                      </m:sub>
                      <m:sup>
                        <m:r>
                          <a:rPr lang="en-US" altLang="zh-CN" b="0" i="1" smtClean="0">
                            <a:solidFill>
                              <a:srgbClr val="FF0000"/>
                            </a:solidFill>
                            <a:latin typeface="Cambria Math" panose="02040503050406030204" pitchFamily="18" charset="0"/>
                            <a:cs typeface="Times New Roman" panose="02020603050405020304" pitchFamily="18" charset="0"/>
                          </a:rPr>
                          <m:t>′</m:t>
                        </m:r>
                      </m:sup>
                    </m:sSubSup>
                    <m:r>
                      <a:rPr lang="en-US" altLang="zh-CN" b="0" i="1" smtClean="0">
                        <a:solidFill>
                          <a:srgbClr val="FF0000"/>
                        </a:solidFill>
                        <a:latin typeface="Cambria Math" panose="02040503050406030204" pitchFamily="18" charset="0"/>
                        <a:cs typeface="Times New Roman" panose="02020603050405020304" pitchFamily="18" charset="0"/>
                      </a:rPr>
                      <m:t> </m:t>
                    </m:r>
                  </m:oMath>
                </a14:m>
                <a:r>
                  <a:rPr lang="pt-PT" altLang="zh-CN" dirty="0">
                    <a:solidFill>
                      <a:srgbClr val="FF0000"/>
                    </a:solidFill>
                    <a:latin typeface="Times New Roman" panose="02020603050405020304" pitchFamily="18" charset="0"/>
                    <a:cs typeface="Times New Roman" panose="02020603050405020304" pitchFamily="18" charset="0"/>
                  </a:rPr>
                  <a:t> is highly likely to attack model B </a:t>
                </a:r>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23" name="文本框 22">
                <a:extLst>
                  <a:ext uri="{FF2B5EF4-FFF2-40B4-BE49-F238E27FC236}">
                    <a16:creationId xmlns:a16="http://schemas.microsoft.com/office/drawing/2014/main" id="{434815D8-2C35-F2B0-ADB9-A3B77D8D9E61}"/>
                  </a:ext>
                </a:extLst>
              </p:cNvPr>
              <p:cNvSpPr txBox="1">
                <a:spLocks noRot="1" noChangeAspect="1" noMove="1" noResize="1" noEditPoints="1" noAdjustHandles="1" noChangeArrowheads="1" noChangeShapeType="1" noTextEdit="1"/>
              </p:cNvSpPr>
              <p:nvPr/>
            </p:nvSpPr>
            <p:spPr>
              <a:xfrm>
                <a:off x="4282082" y="4457816"/>
                <a:ext cx="3669787" cy="369332"/>
              </a:xfrm>
              <a:prstGeom prst="rect">
                <a:avLst/>
              </a:prstGeom>
              <a:blipFill>
                <a:blip r:embed="rId7"/>
                <a:stretch>
                  <a:fillRect t="-8197" r="-498" b="-24590"/>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19D329DF-8570-C1C2-FE9D-57ED86745ECB}"/>
              </a:ext>
            </a:extLst>
          </p:cNvPr>
          <p:cNvSpPr txBox="1"/>
          <p:nvPr/>
        </p:nvSpPr>
        <p:spPr>
          <a:xfrm>
            <a:off x="410246" y="5788870"/>
            <a:ext cx="11629754" cy="923330"/>
          </a:xfrm>
          <a:prstGeom prst="rect">
            <a:avLst/>
          </a:prstGeom>
          <a:noFill/>
        </p:spPr>
        <p:txBody>
          <a:bodyPr wrap="square">
            <a:spAutoFit/>
          </a:bodyPr>
          <a:lstStyle/>
          <a:p>
            <a:r>
              <a:rPr lang="pt-PT" altLang="zh-CN" b="0" i="0" dirty="0">
                <a:solidFill>
                  <a:schemeClr val="bg1">
                    <a:lumMod val="65000"/>
                  </a:schemeClr>
                </a:solidFill>
                <a:effectLst/>
                <a:latin typeface="Noto Sans" panose="020B0502040504090204" pitchFamily="34" charset="0"/>
              </a:rPr>
              <a:t>A. Demontis, M. Melis, M. Pintor, M. Jagielski, B. Biggio, A. Oprea, C. Nita-Rotaru and F. Roli, "Why do adversarial attacks transfer? Explaining transferability of evasion and poisoning attacks," in 28th USENIX Security Symposium (USENIX Security 19), 2019, pp. 321-338.</a:t>
            </a:r>
            <a:endParaRPr lang="zh-CN" altLang="en-US" dirty="0">
              <a:solidFill>
                <a:schemeClr val="bg1">
                  <a:lumMod val="65000"/>
                </a:schemeClr>
              </a:solidFill>
            </a:endParaRPr>
          </a:p>
        </p:txBody>
      </p:sp>
    </p:spTree>
    <p:extLst>
      <p:ext uri="{BB962C8B-B14F-4D97-AF65-F5344CB8AC3E}">
        <p14:creationId xmlns:p14="http://schemas.microsoft.com/office/powerpoint/2010/main" val="2366283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8CB3FB-F02A-75C7-8C61-547890B5E389}"/>
              </a:ext>
            </a:extLst>
          </p:cNvPr>
          <p:cNvSpPr>
            <a:spLocks noGrp="1"/>
          </p:cNvSpPr>
          <p:nvPr>
            <p:ph type="title"/>
          </p:nvPr>
        </p:nvSpPr>
        <p:spPr>
          <a:xfrm>
            <a:off x="1091255" y="237834"/>
            <a:ext cx="10227774" cy="790865"/>
          </a:xfrm>
        </p:spPr>
        <p:txBody>
          <a:bodyPr>
            <a:normAutofit fontScale="90000"/>
          </a:bodyPr>
          <a:lstStyle/>
          <a:p>
            <a:r>
              <a:rPr lang="pt-PT" altLang="zh-CN" dirty="0"/>
              <a:t>Generation of Evasion Attacks in Gray-box/Black-box</a:t>
            </a:r>
            <a:endParaRPr lang="zh-CN" altLang="en-US" dirty="0"/>
          </a:p>
        </p:txBody>
      </p:sp>
      <p:sp>
        <p:nvSpPr>
          <p:cNvPr id="3" name="灯片编号占位符 2">
            <a:extLst>
              <a:ext uri="{FF2B5EF4-FFF2-40B4-BE49-F238E27FC236}">
                <a16:creationId xmlns:a16="http://schemas.microsoft.com/office/drawing/2014/main" id="{F9657BF4-0438-ACA2-A3FB-602B50F56590}"/>
              </a:ext>
            </a:extLst>
          </p:cNvPr>
          <p:cNvSpPr>
            <a:spLocks noGrp="1"/>
          </p:cNvSpPr>
          <p:nvPr>
            <p:ph type="sldNum" sz="quarter" idx="12"/>
          </p:nvPr>
        </p:nvSpPr>
        <p:spPr/>
        <p:txBody>
          <a:bodyPr/>
          <a:lstStyle/>
          <a:p>
            <a:fld id="{2515AB8F-1C56-49E9-90C8-78D22B0C1B97}" type="slidenum">
              <a:rPr lang="zh-CN" altLang="en-US" smtClean="0"/>
              <a:t>18</a:t>
            </a:fld>
            <a:endParaRPr lang="zh-CN" altLang="en-US" dirty="0"/>
          </a:p>
        </p:txBody>
      </p:sp>
      <p:sp>
        <p:nvSpPr>
          <p:cNvPr id="8" name="文本框 7">
            <a:extLst>
              <a:ext uri="{FF2B5EF4-FFF2-40B4-BE49-F238E27FC236}">
                <a16:creationId xmlns:a16="http://schemas.microsoft.com/office/drawing/2014/main" id="{810F3848-817C-7E4D-1844-DEEA609A987D}"/>
              </a:ext>
            </a:extLst>
          </p:cNvPr>
          <p:cNvSpPr txBox="1"/>
          <p:nvPr/>
        </p:nvSpPr>
        <p:spPr>
          <a:xfrm>
            <a:off x="2823099" y="1028699"/>
            <a:ext cx="6817123"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Increase the transferability of adversarial example</a:t>
            </a:r>
            <a:endParaRPr lang="zh-CN" altLang="en-US" sz="2400" b="1"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104FAF4C-5741-1A7C-2411-2967EEB371BA}"/>
              </a:ext>
            </a:extLst>
          </p:cNvPr>
          <p:cNvPicPr>
            <a:picLocks noChangeAspect="1"/>
          </p:cNvPicPr>
          <p:nvPr/>
        </p:nvPicPr>
        <p:blipFill>
          <a:blip r:embed="rId2"/>
          <a:stretch>
            <a:fillRect/>
          </a:stretch>
        </p:blipFill>
        <p:spPr>
          <a:xfrm>
            <a:off x="600378" y="4851340"/>
            <a:ext cx="4978099" cy="1729480"/>
          </a:xfrm>
          <a:prstGeom prst="rect">
            <a:avLst/>
          </a:prstGeom>
        </p:spPr>
      </p:pic>
      <p:pic>
        <p:nvPicPr>
          <p:cNvPr id="14" name="图片 13">
            <a:extLst>
              <a:ext uri="{FF2B5EF4-FFF2-40B4-BE49-F238E27FC236}">
                <a16:creationId xmlns:a16="http://schemas.microsoft.com/office/drawing/2014/main" id="{5973156A-4D65-C19D-0EBA-97704AB8987D}"/>
              </a:ext>
            </a:extLst>
          </p:cNvPr>
          <p:cNvPicPr>
            <a:picLocks noChangeAspect="1"/>
          </p:cNvPicPr>
          <p:nvPr/>
        </p:nvPicPr>
        <p:blipFill>
          <a:blip r:embed="rId3"/>
          <a:stretch>
            <a:fillRect/>
          </a:stretch>
        </p:blipFill>
        <p:spPr>
          <a:xfrm>
            <a:off x="677287" y="1677550"/>
            <a:ext cx="4824283" cy="2676852"/>
          </a:xfrm>
          <a:prstGeom prst="rect">
            <a:avLst/>
          </a:prstGeom>
        </p:spPr>
      </p:pic>
      <p:grpSp>
        <p:nvGrpSpPr>
          <p:cNvPr id="4" name="组合 3">
            <a:extLst>
              <a:ext uri="{FF2B5EF4-FFF2-40B4-BE49-F238E27FC236}">
                <a16:creationId xmlns:a16="http://schemas.microsoft.com/office/drawing/2014/main" id="{97673834-CF86-2B74-EBFE-066CAE9400C0}"/>
              </a:ext>
            </a:extLst>
          </p:cNvPr>
          <p:cNvGrpSpPr/>
          <p:nvPr/>
        </p:nvGrpSpPr>
        <p:grpSpPr>
          <a:xfrm>
            <a:off x="6841725" y="1628194"/>
            <a:ext cx="4051179" cy="5147903"/>
            <a:chOff x="833804" y="1056116"/>
            <a:chExt cx="4051179" cy="5147903"/>
          </a:xfrm>
        </p:grpSpPr>
        <p:pic>
          <p:nvPicPr>
            <p:cNvPr id="16" name="图片 15">
              <a:extLst>
                <a:ext uri="{FF2B5EF4-FFF2-40B4-BE49-F238E27FC236}">
                  <a16:creationId xmlns:a16="http://schemas.microsoft.com/office/drawing/2014/main" id="{16A56BB9-3DA1-24E1-71E3-D3C589524678}"/>
                </a:ext>
              </a:extLst>
            </p:cNvPr>
            <p:cNvPicPr>
              <a:picLocks noChangeAspect="1"/>
            </p:cNvPicPr>
            <p:nvPr/>
          </p:nvPicPr>
          <p:blipFill rotWithShape="1">
            <a:blip r:embed="rId4"/>
            <a:srcRect r="35503" b="84037"/>
            <a:stretch/>
          </p:blipFill>
          <p:spPr>
            <a:xfrm>
              <a:off x="833804" y="1056116"/>
              <a:ext cx="4051179" cy="457185"/>
            </a:xfrm>
            <a:prstGeom prst="rect">
              <a:avLst/>
            </a:prstGeom>
          </p:spPr>
        </p:pic>
        <p:pic>
          <p:nvPicPr>
            <p:cNvPr id="18" name="图片 17">
              <a:extLst>
                <a:ext uri="{FF2B5EF4-FFF2-40B4-BE49-F238E27FC236}">
                  <a16:creationId xmlns:a16="http://schemas.microsoft.com/office/drawing/2014/main" id="{781311A0-D3D4-E1A1-B790-C2BC7E3F5B74}"/>
                </a:ext>
              </a:extLst>
            </p:cNvPr>
            <p:cNvPicPr>
              <a:picLocks noChangeAspect="1"/>
            </p:cNvPicPr>
            <p:nvPr/>
          </p:nvPicPr>
          <p:blipFill rotWithShape="1">
            <a:blip r:embed="rId4"/>
            <a:srcRect l="64964" t="13168" b="46513"/>
            <a:stretch/>
          </p:blipFill>
          <p:spPr>
            <a:xfrm>
              <a:off x="1425028" y="4597072"/>
              <a:ext cx="3062471" cy="1606947"/>
            </a:xfrm>
            <a:prstGeom prst="rect">
              <a:avLst/>
            </a:prstGeom>
          </p:spPr>
        </p:pic>
      </p:grpSp>
      <p:sp>
        <p:nvSpPr>
          <p:cNvPr id="19" name="矩形 18">
            <a:extLst>
              <a:ext uri="{FF2B5EF4-FFF2-40B4-BE49-F238E27FC236}">
                <a16:creationId xmlns:a16="http://schemas.microsoft.com/office/drawing/2014/main" id="{34A2B5A9-4C3C-7898-9F13-4EF7ABF5BBA5}"/>
              </a:ext>
            </a:extLst>
          </p:cNvPr>
          <p:cNvSpPr/>
          <p:nvPr/>
        </p:nvSpPr>
        <p:spPr>
          <a:xfrm>
            <a:off x="2956264" y="4518734"/>
            <a:ext cx="133165" cy="7833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4AEB931-5354-6B12-61EA-99FEC930FDFF}"/>
              </a:ext>
            </a:extLst>
          </p:cNvPr>
          <p:cNvSpPr/>
          <p:nvPr/>
        </p:nvSpPr>
        <p:spPr>
          <a:xfrm>
            <a:off x="8964184" y="4495797"/>
            <a:ext cx="172720" cy="78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31C5799-4A27-891E-4B04-CAFBB9BBB7CB}"/>
              </a:ext>
            </a:extLst>
          </p:cNvPr>
          <p:cNvPicPr>
            <a:picLocks noChangeAspect="1"/>
          </p:cNvPicPr>
          <p:nvPr/>
        </p:nvPicPr>
        <p:blipFill>
          <a:blip r:embed="rId5"/>
          <a:stretch>
            <a:fillRect/>
          </a:stretch>
        </p:blipFill>
        <p:spPr>
          <a:xfrm>
            <a:off x="6918632" y="2069323"/>
            <a:ext cx="4077053" cy="3246401"/>
          </a:xfrm>
          <a:prstGeom prst="rect">
            <a:avLst/>
          </a:prstGeom>
        </p:spPr>
      </p:pic>
    </p:spTree>
    <p:extLst>
      <p:ext uri="{BB962C8B-B14F-4D97-AF65-F5344CB8AC3E}">
        <p14:creationId xmlns:p14="http://schemas.microsoft.com/office/powerpoint/2010/main" val="2793498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22CBCD-6D35-DCF7-D9D2-9CCB28ED6120}"/>
              </a:ext>
            </a:extLst>
          </p:cNvPr>
          <p:cNvSpPr>
            <a:spLocks noGrp="1"/>
          </p:cNvSpPr>
          <p:nvPr>
            <p:ph type="title"/>
          </p:nvPr>
        </p:nvSpPr>
        <p:spPr/>
        <p:txBody>
          <a:bodyPr/>
          <a:lstStyle/>
          <a:p>
            <a:r>
              <a:rPr lang="en-US" altLang="zh-CN" dirty="0">
                <a:solidFill>
                  <a:srgbClr val="3A5A9B"/>
                </a:solidFill>
              </a:rPr>
              <a:t>Poison Attack</a:t>
            </a:r>
            <a:endParaRPr lang="zh-CN" altLang="en-US" dirty="0">
              <a:solidFill>
                <a:srgbClr val="3A5A9B"/>
              </a:solidFill>
            </a:endParaRPr>
          </a:p>
        </p:txBody>
      </p:sp>
      <p:sp>
        <p:nvSpPr>
          <p:cNvPr id="3" name="灯片编号占位符 2">
            <a:extLst>
              <a:ext uri="{FF2B5EF4-FFF2-40B4-BE49-F238E27FC236}">
                <a16:creationId xmlns:a16="http://schemas.microsoft.com/office/drawing/2014/main" id="{DCF28851-958B-B366-F03D-A512C3E69D8D}"/>
              </a:ext>
            </a:extLst>
          </p:cNvPr>
          <p:cNvSpPr>
            <a:spLocks noGrp="1"/>
          </p:cNvSpPr>
          <p:nvPr>
            <p:ph type="sldNum" sz="quarter" idx="12"/>
          </p:nvPr>
        </p:nvSpPr>
        <p:spPr/>
        <p:txBody>
          <a:bodyPr/>
          <a:lstStyle/>
          <a:p>
            <a:fld id="{2515AB8F-1C56-49E9-90C8-78D22B0C1B97}" type="slidenum">
              <a:rPr lang="zh-CN" altLang="en-US" smtClean="0"/>
              <a:t>19</a:t>
            </a:fld>
            <a:endParaRPr lang="zh-CN" altLang="en-US" dirty="0"/>
          </a:p>
        </p:txBody>
      </p:sp>
      <p:sp>
        <p:nvSpPr>
          <p:cNvPr id="5" name="AutoShape 2">
            <a:extLst>
              <a:ext uri="{FF2B5EF4-FFF2-40B4-BE49-F238E27FC236}">
                <a16:creationId xmlns:a16="http://schemas.microsoft.com/office/drawing/2014/main" id="{4E3E36FB-5EF7-D093-486A-74AB511CDCE4}"/>
              </a:ext>
            </a:extLst>
          </p:cNvPr>
          <p:cNvSpPr>
            <a:spLocks noChangeAspect="1" noChangeArrowheads="1"/>
          </p:cNvSpPr>
          <p:nvPr/>
        </p:nvSpPr>
        <p:spPr bwMode="auto">
          <a:xfrm>
            <a:off x="3501613" y="5964001"/>
            <a:ext cx="1468419" cy="14684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a:extLst>
              <a:ext uri="{FF2B5EF4-FFF2-40B4-BE49-F238E27FC236}">
                <a16:creationId xmlns:a16="http://schemas.microsoft.com/office/drawing/2014/main" id="{188FE25B-63C7-9734-9B88-E3DA00CBB8E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42" name="Picture 2">
            <a:extLst>
              <a:ext uri="{FF2B5EF4-FFF2-40B4-BE49-F238E27FC236}">
                <a16:creationId xmlns:a16="http://schemas.microsoft.com/office/drawing/2014/main" id="{2D3BBC66-D115-0612-0477-076554D1E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8" y="1603426"/>
            <a:ext cx="5079553" cy="412320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a:extLst>
              <a:ext uri="{FF2B5EF4-FFF2-40B4-BE49-F238E27FC236}">
                <a16:creationId xmlns:a16="http://schemas.microsoft.com/office/drawing/2014/main" id="{498CB9A1-989A-476A-9AC3-56BFF6C07BD0}"/>
              </a:ext>
            </a:extLst>
          </p:cNvPr>
          <p:cNvGrpSpPr/>
          <p:nvPr/>
        </p:nvGrpSpPr>
        <p:grpSpPr>
          <a:xfrm>
            <a:off x="5167296" y="413214"/>
            <a:ext cx="7024704" cy="3015786"/>
            <a:chOff x="5167296" y="2134314"/>
            <a:chExt cx="7024704" cy="3015786"/>
          </a:xfrm>
        </p:grpSpPr>
        <p:pic>
          <p:nvPicPr>
            <p:cNvPr id="6" name="图片 5">
              <a:extLst>
                <a:ext uri="{FF2B5EF4-FFF2-40B4-BE49-F238E27FC236}">
                  <a16:creationId xmlns:a16="http://schemas.microsoft.com/office/drawing/2014/main" id="{331FB546-F1D2-4F4B-ECA2-61DC4EEB1048}"/>
                </a:ext>
              </a:extLst>
            </p:cNvPr>
            <p:cNvPicPr>
              <a:picLocks noChangeAspect="1"/>
            </p:cNvPicPr>
            <p:nvPr/>
          </p:nvPicPr>
          <p:blipFill>
            <a:blip r:embed="rId3"/>
            <a:stretch>
              <a:fillRect/>
            </a:stretch>
          </p:blipFill>
          <p:spPr>
            <a:xfrm>
              <a:off x="9063824" y="2134314"/>
              <a:ext cx="3128176" cy="3015786"/>
            </a:xfrm>
            <a:prstGeom prst="rect">
              <a:avLst/>
            </a:prstGeom>
          </p:spPr>
        </p:pic>
        <p:pic>
          <p:nvPicPr>
            <p:cNvPr id="10" name="图片 9">
              <a:extLst>
                <a:ext uri="{FF2B5EF4-FFF2-40B4-BE49-F238E27FC236}">
                  <a16:creationId xmlns:a16="http://schemas.microsoft.com/office/drawing/2014/main" id="{BA48D534-69D3-0993-E903-4B36A98E5182}"/>
                </a:ext>
              </a:extLst>
            </p:cNvPr>
            <p:cNvPicPr>
              <a:picLocks noChangeAspect="1"/>
            </p:cNvPicPr>
            <p:nvPr/>
          </p:nvPicPr>
          <p:blipFill>
            <a:blip r:embed="rId4"/>
            <a:stretch>
              <a:fillRect/>
            </a:stretch>
          </p:blipFill>
          <p:spPr>
            <a:xfrm>
              <a:off x="5167296" y="2163140"/>
              <a:ext cx="3217621" cy="2958135"/>
            </a:xfrm>
            <a:prstGeom prst="rect">
              <a:avLst/>
            </a:prstGeom>
          </p:spPr>
        </p:pic>
        <p:cxnSp>
          <p:nvCxnSpPr>
            <p:cNvPr id="12" name="直接箭头连接符 11">
              <a:extLst>
                <a:ext uri="{FF2B5EF4-FFF2-40B4-BE49-F238E27FC236}">
                  <a16:creationId xmlns:a16="http://schemas.microsoft.com/office/drawing/2014/main" id="{68233FB3-B670-EEF0-8D69-DA8EA6D7D579}"/>
                </a:ext>
              </a:extLst>
            </p:cNvPr>
            <p:cNvCxnSpPr>
              <a:stCxn id="10" idx="3"/>
              <a:endCxn id="6" idx="1"/>
            </p:cNvCxnSpPr>
            <p:nvPr/>
          </p:nvCxnSpPr>
          <p:spPr>
            <a:xfrm flipV="1">
              <a:off x="8384917" y="3642207"/>
              <a:ext cx="678907" cy="1"/>
            </a:xfrm>
            <a:prstGeom prst="straightConnector1">
              <a:avLst/>
            </a:prstGeom>
            <a:ln w="73025">
              <a:solidFill>
                <a:srgbClr val="FF0000"/>
              </a:solidFill>
              <a:headEnd type="none"/>
              <a:tailEnd type="stealth"/>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0B5F8317-DB60-61F5-B86F-5498470B6521}"/>
              </a:ext>
            </a:extLst>
          </p:cNvPr>
          <p:cNvPicPr>
            <a:picLocks noChangeAspect="1"/>
          </p:cNvPicPr>
          <p:nvPr/>
        </p:nvPicPr>
        <p:blipFill>
          <a:blip r:embed="rId5"/>
          <a:stretch>
            <a:fillRect/>
          </a:stretch>
        </p:blipFill>
        <p:spPr>
          <a:xfrm>
            <a:off x="5911412" y="3812319"/>
            <a:ext cx="2113074" cy="2544030"/>
          </a:xfrm>
          <a:prstGeom prst="rect">
            <a:avLst/>
          </a:prstGeom>
        </p:spPr>
      </p:pic>
      <p:pic>
        <p:nvPicPr>
          <p:cNvPr id="21" name="图片 20">
            <a:extLst>
              <a:ext uri="{FF2B5EF4-FFF2-40B4-BE49-F238E27FC236}">
                <a16:creationId xmlns:a16="http://schemas.microsoft.com/office/drawing/2014/main" id="{E2484B16-96EF-3E08-2E4A-88AEE5384D05}"/>
              </a:ext>
            </a:extLst>
          </p:cNvPr>
          <p:cNvPicPr>
            <a:picLocks noChangeAspect="1"/>
          </p:cNvPicPr>
          <p:nvPr/>
        </p:nvPicPr>
        <p:blipFill>
          <a:blip r:embed="rId6"/>
          <a:stretch>
            <a:fillRect/>
          </a:stretch>
        </p:blipFill>
        <p:spPr>
          <a:xfrm>
            <a:off x="8965866" y="3920622"/>
            <a:ext cx="3000869" cy="2327424"/>
          </a:xfrm>
          <a:prstGeom prst="rect">
            <a:avLst/>
          </a:prstGeom>
        </p:spPr>
      </p:pic>
      <p:cxnSp>
        <p:nvCxnSpPr>
          <p:cNvPr id="23" name="直接箭头连接符 22">
            <a:extLst>
              <a:ext uri="{FF2B5EF4-FFF2-40B4-BE49-F238E27FC236}">
                <a16:creationId xmlns:a16="http://schemas.microsoft.com/office/drawing/2014/main" id="{40D152E6-EDD0-1BD6-40EF-29DAA52C3A45}"/>
              </a:ext>
            </a:extLst>
          </p:cNvPr>
          <p:cNvCxnSpPr>
            <a:stCxn id="17" idx="3"/>
            <a:endCxn id="21" idx="1"/>
          </p:cNvCxnSpPr>
          <p:nvPr/>
        </p:nvCxnSpPr>
        <p:spPr>
          <a:xfrm>
            <a:off x="8024486" y="5084334"/>
            <a:ext cx="941380" cy="0"/>
          </a:xfrm>
          <a:prstGeom prst="straightConnector1">
            <a:avLst/>
          </a:prstGeom>
          <a:ln w="73025">
            <a:solidFill>
              <a:srgbClr val="FF0000"/>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CFA91CA1-FFDA-8738-4C7C-1E14F3FAE74B}"/>
              </a:ext>
            </a:extLst>
          </p:cNvPr>
          <p:cNvSpPr txBox="1"/>
          <p:nvPr/>
        </p:nvSpPr>
        <p:spPr>
          <a:xfrm>
            <a:off x="616177" y="6063380"/>
            <a:ext cx="3619645" cy="369332"/>
          </a:xfrm>
          <a:prstGeom prst="rect">
            <a:avLst/>
          </a:prstGeom>
          <a:noFill/>
        </p:spPr>
        <p:txBody>
          <a:bodyPr wrap="none" rtlCol="0">
            <a:spAutoFit/>
          </a:bodyPr>
          <a:lstStyle/>
          <a:p>
            <a:pPr marL="285750" indent="-285750">
              <a:buFont typeface="Wingdings" panose="05000000000000000000" pitchFamily="2" charset="2"/>
              <a:buChar char="p"/>
            </a:pPr>
            <a:r>
              <a:rPr lang="en-US" altLang="zh-CN" dirty="0"/>
              <a:t>Non-target/target/backdoor</a:t>
            </a:r>
            <a:endParaRPr lang="zh-CN" altLang="en-US" dirty="0"/>
          </a:p>
        </p:txBody>
      </p:sp>
    </p:spTree>
    <p:extLst>
      <p:ext uri="{BB962C8B-B14F-4D97-AF65-F5344CB8AC3E}">
        <p14:creationId xmlns:p14="http://schemas.microsoft.com/office/powerpoint/2010/main" val="1988670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895845A-DB43-B28F-C481-12C217028EFF}"/>
              </a:ext>
            </a:extLst>
          </p:cNvPr>
          <p:cNvSpPr txBox="1"/>
          <p:nvPr/>
        </p:nvSpPr>
        <p:spPr>
          <a:xfrm>
            <a:off x="1671638" y="536478"/>
            <a:ext cx="8392041" cy="584775"/>
          </a:xfrm>
          <a:prstGeom prst="rect">
            <a:avLst/>
          </a:prstGeom>
          <a:noFill/>
        </p:spPr>
        <p:txBody>
          <a:bodyPr wrap="none" rtlCol="0">
            <a:spAutoFit/>
          </a:bodyPr>
          <a:lstStyle/>
          <a:p>
            <a:pPr>
              <a:spcBef>
                <a:spcPct val="0"/>
              </a:spcBef>
            </a:pPr>
            <a:r>
              <a:rPr lang="en-US" altLang="zh-CN" sz="3200" b="1" dirty="0">
                <a:solidFill>
                  <a:schemeClr val="accent1"/>
                </a:solidFill>
                <a:latin typeface="微软雅黑" panose="020B0503020204020204" pitchFamily="34" charset="-122"/>
                <a:ea typeface="微软雅黑" panose="020B0503020204020204" pitchFamily="34" charset="-122"/>
                <a:cs typeface="+mj-cs"/>
              </a:rPr>
              <a:t>《</a:t>
            </a:r>
            <a:r>
              <a:rPr lang="zh-CN" altLang="en-US" sz="3200" b="1" dirty="0">
                <a:solidFill>
                  <a:schemeClr val="accent1"/>
                </a:solidFill>
                <a:latin typeface="微软雅黑" panose="020B0503020204020204" pitchFamily="34" charset="-122"/>
                <a:ea typeface="微软雅黑" panose="020B0503020204020204" pitchFamily="34" charset="-122"/>
                <a:cs typeface="+mj-cs"/>
              </a:rPr>
              <a:t>无线通信中的对抗机器学习调研</a:t>
            </a:r>
            <a:r>
              <a:rPr lang="en-US" altLang="zh-CN" sz="3200" b="1" dirty="0">
                <a:solidFill>
                  <a:schemeClr val="accent1"/>
                </a:solidFill>
                <a:latin typeface="微软雅黑" panose="020B0503020204020204" pitchFamily="34" charset="-122"/>
                <a:ea typeface="微软雅黑" panose="020B0503020204020204" pitchFamily="34" charset="-122"/>
                <a:cs typeface="+mj-cs"/>
              </a:rPr>
              <a:t>》</a:t>
            </a:r>
            <a:r>
              <a:rPr lang="zh-CN" altLang="en-US" sz="3200" b="1" dirty="0">
                <a:solidFill>
                  <a:schemeClr val="accent1"/>
                </a:solidFill>
                <a:latin typeface="微软雅黑" panose="020B0503020204020204" pitchFamily="34" charset="-122"/>
                <a:ea typeface="微软雅黑" panose="020B0503020204020204" pitchFamily="34" charset="-122"/>
                <a:cs typeface="+mj-cs"/>
              </a:rPr>
              <a:t>框架一览</a:t>
            </a:r>
          </a:p>
        </p:txBody>
      </p:sp>
      <p:sp>
        <p:nvSpPr>
          <p:cNvPr id="6" name="矩形: 圆角 5">
            <a:extLst>
              <a:ext uri="{FF2B5EF4-FFF2-40B4-BE49-F238E27FC236}">
                <a16:creationId xmlns:a16="http://schemas.microsoft.com/office/drawing/2014/main" id="{A520F254-92CB-D862-2274-27E2E52DA11F}"/>
              </a:ext>
            </a:extLst>
          </p:cNvPr>
          <p:cNvSpPr/>
          <p:nvPr/>
        </p:nvSpPr>
        <p:spPr>
          <a:xfrm>
            <a:off x="2229492" y="1417834"/>
            <a:ext cx="7561780" cy="4253501"/>
          </a:xfrm>
          <a:prstGeom prst="roundRect">
            <a:avLst/>
          </a:prstGeom>
          <a:noFill/>
          <a:ln w="38100">
            <a:solidFill>
              <a:srgbClr val="3A5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5A9B"/>
              </a:solidFill>
            </a:endParaRPr>
          </a:p>
        </p:txBody>
      </p:sp>
      <p:sp>
        <p:nvSpPr>
          <p:cNvPr id="8" name="文本框 7">
            <a:extLst>
              <a:ext uri="{FF2B5EF4-FFF2-40B4-BE49-F238E27FC236}">
                <a16:creationId xmlns:a16="http://schemas.microsoft.com/office/drawing/2014/main" id="{0DFFE7E5-B02D-0347-D855-2EBC298AE9F2}"/>
              </a:ext>
            </a:extLst>
          </p:cNvPr>
          <p:cNvSpPr txBox="1"/>
          <p:nvPr/>
        </p:nvSpPr>
        <p:spPr>
          <a:xfrm>
            <a:off x="2400728" y="1593970"/>
            <a:ext cx="2222083" cy="369332"/>
          </a:xfrm>
          <a:prstGeom prst="rect">
            <a:avLst/>
          </a:prstGeom>
          <a:noFill/>
        </p:spPr>
        <p:txBody>
          <a:bodyPr wrap="none" rtlCol="0">
            <a:spAutoFit/>
          </a:bodyPr>
          <a:lstStyle/>
          <a:p>
            <a:r>
              <a:rPr lang="en-US" altLang="zh-CN" dirty="0">
                <a:solidFill>
                  <a:schemeClr val="accent6">
                    <a:lumMod val="75000"/>
                  </a:schemeClr>
                </a:solidFill>
              </a:rPr>
              <a:t>1.</a:t>
            </a:r>
            <a:r>
              <a:rPr lang="zh-CN" altLang="en-US" dirty="0">
                <a:solidFill>
                  <a:schemeClr val="accent6">
                    <a:lumMod val="75000"/>
                  </a:schemeClr>
                </a:solidFill>
              </a:rPr>
              <a:t>对抗机器学习概述</a:t>
            </a:r>
          </a:p>
        </p:txBody>
      </p:sp>
      <p:sp>
        <p:nvSpPr>
          <p:cNvPr id="11" name="文本框 10">
            <a:extLst>
              <a:ext uri="{FF2B5EF4-FFF2-40B4-BE49-F238E27FC236}">
                <a16:creationId xmlns:a16="http://schemas.microsoft.com/office/drawing/2014/main" id="{344A1D38-E9DD-3D06-2045-A74DE4405F0D}"/>
              </a:ext>
            </a:extLst>
          </p:cNvPr>
          <p:cNvSpPr txBox="1"/>
          <p:nvPr/>
        </p:nvSpPr>
        <p:spPr>
          <a:xfrm>
            <a:off x="2364821" y="3716847"/>
            <a:ext cx="3682418" cy="369332"/>
          </a:xfrm>
          <a:prstGeom prst="rect">
            <a:avLst/>
          </a:prstGeom>
          <a:noFill/>
        </p:spPr>
        <p:txBody>
          <a:bodyPr wrap="none" rtlCol="0">
            <a:spAutoFit/>
          </a:bodyPr>
          <a:lstStyle/>
          <a:p>
            <a:r>
              <a:rPr lang="en-US" altLang="zh-CN" dirty="0">
                <a:solidFill>
                  <a:schemeClr val="accent6">
                    <a:lumMod val="75000"/>
                  </a:schemeClr>
                </a:solidFill>
              </a:rPr>
              <a:t>3.</a:t>
            </a:r>
            <a:r>
              <a:rPr lang="zh-CN" altLang="en-US" dirty="0">
                <a:solidFill>
                  <a:schemeClr val="accent6">
                    <a:lumMod val="75000"/>
                  </a:schemeClr>
                </a:solidFill>
              </a:rPr>
              <a:t>无线通信系统中的</a:t>
            </a:r>
            <a:r>
              <a:rPr lang="en-US" altLang="zh-CN" dirty="0">
                <a:solidFill>
                  <a:schemeClr val="accent6">
                    <a:lumMod val="75000"/>
                  </a:schemeClr>
                </a:solidFill>
              </a:rPr>
              <a:t>AML</a:t>
            </a:r>
            <a:r>
              <a:rPr lang="zh-CN" altLang="en-US" dirty="0">
                <a:solidFill>
                  <a:schemeClr val="accent6">
                    <a:lumMod val="75000"/>
                  </a:schemeClr>
                </a:solidFill>
              </a:rPr>
              <a:t>攻击示例</a:t>
            </a:r>
          </a:p>
        </p:txBody>
      </p:sp>
      <p:sp>
        <p:nvSpPr>
          <p:cNvPr id="15" name="文本框 14">
            <a:extLst>
              <a:ext uri="{FF2B5EF4-FFF2-40B4-BE49-F238E27FC236}">
                <a16:creationId xmlns:a16="http://schemas.microsoft.com/office/drawing/2014/main" id="{ECA4575D-B48D-514B-A5E7-D901849715FC}"/>
              </a:ext>
            </a:extLst>
          </p:cNvPr>
          <p:cNvSpPr txBox="1"/>
          <p:nvPr/>
        </p:nvSpPr>
        <p:spPr>
          <a:xfrm>
            <a:off x="2400728" y="2420431"/>
            <a:ext cx="1805302" cy="369332"/>
          </a:xfrm>
          <a:prstGeom prst="rect">
            <a:avLst/>
          </a:prstGeom>
          <a:noFill/>
        </p:spPr>
        <p:txBody>
          <a:bodyPr wrap="none" rtlCol="0">
            <a:spAutoFit/>
          </a:bodyPr>
          <a:lstStyle/>
          <a:p>
            <a:r>
              <a:rPr lang="en-US" altLang="zh-CN" dirty="0">
                <a:solidFill>
                  <a:schemeClr val="accent6">
                    <a:lumMod val="75000"/>
                  </a:schemeClr>
                </a:solidFill>
              </a:rPr>
              <a:t>2.AML</a:t>
            </a:r>
            <a:r>
              <a:rPr lang="zh-CN" altLang="en-US" dirty="0">
                <a:solidFill>
                  <a:schemeClr val="accent6">
                    <a:lumMod val="75000"/>
                  </a:schemeClr>
                </a:solidFill>
              </a:rPr>
              <a:t>攻防概述</a:t>
            </a:r>
          </a:p>
        </p:txBody>
      </p:sp>
      <p:cxnSp>
        <p:nvCxnSpPr>
          <p:cNvPr id="22" name="直接连接符 21">
            <a:extLst>
              <a:ext uri="{FF2B5EF4-FFF2-40B4-BE49-F238E27FC236}">
                <a16:creationId xmlns:a16="http://schemas.microsoft.com/office/drawing/2014/main" id="{150C2E37-7A45-3B71-5A1A-505BCFFEC5F5}"/>
              </a:ext>
            </a:extLst>
          </p:cNvPr>
          <p:cNvCxnSpPr/>
          <p:nvPr/>
        </p:nvCxnSpPr>
        <p:spPr>
          <a:xfrm>
            <a:off x="2229492" y="2370162"/>
            <a:ext cx="7561780" cy="502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8768C0D-5136-121F-99D8-4B61CA80CD5E}"/>
              </a:ext>
            </a:extLst>
          </p:cNvPr>
          <p:cNvCxnSpPr/>
          <p:nvPr/>
        </p:nvCxnSpPr>
        <p:spPr>
          <a:xfrm>
            <a:off x="2229492" y="3679825"/>
            <a:ext cx="756178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80B29AC-31AB-EAB3-A908-0EE52620FAAA}"/>
              </a:ext>
            </a:extLst>
          </p:cNvPr>
          <p:cNvCxnSpPr/>
          <p:nvPr/>
        </p:nvCxnSpPr>
        <p:spPr>
          <a:xfrm>
            <a:off x="2229492" y="4838452"/>
            <a:ext cx="756178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1756474E-5EC0-CFCE-578F-D19FB6515742}"/>
              </a:ext>
            </a:extLst>
          </p:cNvPr>
          <p:cNvSpPr txBox="1"/>
          <p:nvPr/>
        </p:nvSpPr>
        <p:spPr>
          <a:xfrm>
            <a:off x="5427387" y="4992341"/>
            <a:ext cx="1337226" cy="369332"/>
          </a:xfrm>
          <a:prstGeom prst="rect">
            <a:avLst/>
          </a:prstGeom>
          <a:noFill/>
        </p:spPr>
        <p:txBody>
          <a:bodyPr wrap="none" rtlCol="0">
            <a:spAutoFit/>
          </a:bodyPr>
          <a:lstStyle/>
          <a:p>
            <a:r>
              <a:rPr lang="en-US" altLang="zh-CN" dirty="0">
                <a:solidFill>
                  <a:schemeClr val="accent6">
                    <a:lumMod val="75000"/>
                  </a:schemeClr>
                </a:solidFill>
              </a:rPr>
              <a:t>4.Our Idea</a:t>
            </a:r>
            <a:endParaRPr lang="zh-CN" altLang="en-US" dirty="0">
              <a:solidFill>
                <a:schemeClr val="accent6">
                  <a:lumMod val="75000"/>
                </a:schemeClr>
              </a:solidFill>
            </a:endParaRPr>
          </a:p>
        </p:txBody>
      </p:sp>
      <p:grpSp>
        <p:nvGrpSpPr>
          <p:cNvPr id="38" name="组合 37">
            <a:extLst>
              <a:ext uri="{FF2B5EF4-FFF2-40B4-BE49-F238E27FC236}">
                <a16:creationId xmlns:a16="http://schemas.microsoft.com/office/drawing/2014/main" id="{101F392E-E03E-BB4A-97E7-2B5DC2C62DCB}"/>
              </a:ext>
            </a:extLst>
          </p:cNvPr>
          <p:cNvGrpSpPr/>
          <p:nvPr/>
        </p:nvGrpSpPr>
        <p:grpSpPr>
          <a:xfrm>
            <a:off x="2459638" y="1987667"/>
            <a:ext cx="2998337" cy="338554"/>
            <a:chOff x="2459638" y="2000884"/>
            <a:chExt cx="2998337" cy="338554"/>
          </a:xfrm>
        </p:grpSpPr>
        <p:sp>
          <p:nvSpPr>
            <p:cNvPr id="9" name="文本框 8">
              <a:extLst>
                <a:ext uri="{FF2B5EF4-FFF2-40B4-BE49-F238E27FC236}">
                  <a16:creationId xmlns:a16="http://schemas.microsoft.com/office/drawing/2014/main" id="{5D505CEE-6995-65B1-1B55-E4CA797A0CD7}"/>
                </a:ext>
              </a:extLst>
            </p:cNvPr>
            <p:cNvSpPr txBox="1"/>
            <p:nvPr/>
          </p:nvSpPr>
          <p:spPr>
            <a:xfrm>
              <a:off x="2565837" y="2000884"/>
              <a:ext cx="2892138" cy="338554"/>
            </a:xfrm>
            <a:prstGeom prst="rect">
              <a:avLst/>
            </a:prstGeom>
            <a:noFill/>
          </p:spPr>
          <p:txBody>
            <a:bodyPr wrap="none" rtlCol="0">
              <a:spAutoFit/>
            </a:bodyPr>
            <a:lstStyle/>
            <a:p>
              <a:r>
                <a:rPr lang="zh-CN" altLang="en-US" sz="1600" dirty="0">
                  <a:latin typeface="+mn-ea"/>
                </a:rPr>
                <a:t>对抗机器学习（</a:t>
              </a:r>
              <a:r>
                <a:rPr lang="en-US" altLang="zh-CN" sz="1600" dirty="0">
                  <a:latin typeface="+mn-ea"/>
                </a:rPr>
                <a:t>AML</a:t>
              </a:r>
              <a:r>
                <a:rPr lang="zh-CN" altLang="en-US" sz="1600" dirty="0">
                  <a:latin typeface="+mn-ea"/>
                </a:rPr>
                <a:t>）的由来</a:t>
              </a:r>
            </a:p>
          </p:txBody>
        </p:sp>
        <p:sp>
          <p:nvSpPr>
            <p:cNvPr id="29" name="矩形 28">
              <a:extLst>
                <a:ext uri="{FF2B5EF4-FFF2-40B4-BE49-F238E27FC236}">
                  <a16:creationId xmlns:a16="http://schemas.microsoft.com/office/drawing/2014/main" id="{85CF6D86-FE89-1674-8379-51CED06EC1E5}"/>
                </a:ext>
              </a:extLst>
            </p:cNvPr>
            <p:cNvSpPr/>
            <p:nvPr/>
          </p:nvSpPr>
          <p:spPr>
            <a:xfrm>
              <a:off x="2459638" y="2099020"/>
              <a:ext cx="117821" cy="121440"/>
            </a:xfrm>
            <a:prstGeom prst="rect">
              <a:avLst/>
            </a:prstGeom>
            <a:noFill/>
            <a:ln w="38100">
              <a:solidFill>
                <a:srgbClr val="3A5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5A9B"/>
                </a:solidFill>
              </a:endParaRPr>
            </a:p>
          </p:txBody>
        </p:sp>
      </p:grpSp>
      <p:grpSp>
        <p:nvGrpSpPr>
          <p:cNvPr id="39" name="组合 38">
            <a:extLst>
              <a:ext uri="{FF2B5EF4-FFF2-40B4-BE49-F238E27FC236}">
                <a16:creationId xmlns:a16="http://schemas.microsoft.com/office/drawing/2014/main" id="{9C498CE5-1FC0-86FE-1AF1-875ADDB7BF4C}"/>
              </a:ext>
            </a:extLst>
          </p:cNvPr>
          <p:cNvGrpSpPr/>
          <p:nvPr/>
        </p:nvGrpSpPr>
        <p:grpSpPr>
          <a:xfrm>
            <a:off x="6267784" y="1997253"/>
            <a:ext cx="3175068" cy="338554"/>
            <a:chOff x="6037089" y="1987667"/>
            <a:chExt cx="3175068" cy="338554"/>
          </a:xfrm>
        </p:grpSpPr>
        <p:sp>
          <p:nvSpPr>
            <p:cNvPr id="10" name="文本框 9">
              <a:extLst>
                <a:ext uri="{FF2B5EF4-FFF2-40B4-BE49-F238E27FC236}">
                  <a16:creationId xmlns:a16="http://schemas.microsoft.com/office/drawing/2014/main" id="{326C980C-EA12-7028-4816-7E15B42A7FFB}"/>
                </a:ext>
              </a:extLst>
            </p:cNvPr>
            <p:cNvSpPr txBox="1"/>
            <p:nvPr/>
          </p:nvSpPr>
          <p:spPr>
            <a:xfrm>
              <a:off x="6154910" y="1987667"/>
              <a:ext cx="3057247" cy="338554"/>
            </a:xfrm>
            <a:prstGeom prst="rect">
              <a:avLst/>
            </a:prstGeom>
            <a:noFill/>
          </p:spPr>
          <p:txBody>
            <a:bodyPr wrap="none" rtlCol="0">
              <a:spAutoFit/>
            </a:bodyPr>
            <a:lstStyle/>
            <a:p>
              <a:r>
                <a:rPr lang="zh-CN" altLang="en-US" sz="1600" dirty="0">
                  <a:latin typeface="+mn-ea"/>
                </a:rPr>
                <a:t>无线通信系统中的对抗机器学习</a:t>
              </a:r>
            </a:p>
          </p:txBody>
        </p:sp>
        <p:sp>
          <p:nvSpPr>
            <p:cNvPr id="30" name="矩形 29">
              <a:extLst>
                <a:ext uri="{FF2B5EF4-FFF2-40B4-BE49-F238E27FC236}">
                  <a16:creationId xmlns:a16="http://schemas.microsoft.com/office/drawing/2014/main" id="{20F35C71-5F54-CCEF-DB17-ABE088DBAA98}"/>
                </a:ext>
              </a:extLst>
            </p:cNvPr>
            <p:cNvSpPr/>
            <p:nvPr/>
          </p:nvSpPr>
          <p:spPr>
            <a:xfrm>
              <a:off x="6037089" y="2127542"/>
              <a:ext cx="117821" cy="108223"/>
            </a:xfrm>
            <a:prstGeom prst="rect">
              <a:avLst/>
            </a:prstGeom>
            <a:noFill/>
            <a:ln w="38100">
              <a:solidFill>
                <a:srgbClr val="3A5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5A9B"/>
                </a:solidFill>
              </a:endParaRPr>
            </a:p>
          </p:txBody>
        </p:sp>
      </p:grpSp>
      <p:grpSp>
        <p:nvGrpSpPr>
          <p:cNvPr id="40" name="组合 39">
            <a:extLst>
              <a:ext uri="{FF2B5EF4-FFF2-40B4-BE49-F238E27FC236}">
                <a16:creationId xmlns:a16="http://schemas.microsoft.com/office/drawing/2014/main" id="{439077E6-7D55-1683-F7C4-741C08C246B0}"/>
              </a:ext>
            </a:extLst>
          </p:cNvPr>
          <p:cNvGrpSpPr/>
          <p:nvPr/>
        </p:nvGrpSpPr>
        <p:grpSpPr>
          <a:xfrm>
            <a:off x="2459638" y="2789763"/>
            <a:ext cx="3053240" cy="338554"/>
            <a:chOff x="2459638" y="2789763"/>
            <a:chExt cx="3053240" cy="338554"/>
          </a:xfrm>
        </p:grpSpPr>
        <p:sp>
          <p:nvSpPr>
            <p:cNvPr id="12" name="文本框 11">
              <a:extLst>
                <a:ext uri="{FF2B5EF4-FFF2-40B4-BE49-F238E27FC236}">
                  <a16:creationId xmlns:a16="http://schemas.microsoft.com/office/drawing/2014/main" id="{3D237CCA-6BF2-5213-8C87-BD50D7336A35}"/>
                </a:ext>
              </a:extLst>
            </p:cNvPr>
            <p:cNvSpPr txBox="1"/>
            <p:nvPr/>
          </p:nvSpPr>
          <p:spPr>
            <a:xfrm>
              <a:off x="2577459" y="2789763"/>
              <a:ext cx="2935419" cy="338554"/>
            </a:xfrm>
            <a:prstGeom prst="rect">
              <a:avLst/>
            </a:prstGeom>
            <a:noFill/>
          </p:spPr>
          <p:txBody>
            <a:bodyPr wrap="none" rtlCol="0">
              <a:spAutoFit/>
            </a:bodyPr>
            <a:lstStyle/>
            <a:p>
              <a:r>
                <a:rPr lang="zh-CN" altLang="en-US" sz="1600" dirty="0">
                  <a:latin typeface="+mn-ea"/>
                </a:rPr>
                <a:t>对</a:t>
              </a:r>
              <a:r>
                <a:rPr lang="en-US" altLang="zh-CN" sz="1600" dirty="0">
                  <a:latin typeface="+mn-ea"/>
                </a:rPr>
                <a:t>AML</a:t>
              </a:r>
              <a:r>
                <a:rPr lang="zh-CN" altLang="en-US" sz="1600" dirty="0">
                  <a:latin typeface="+mn-ea"/>
                </a:rPr>
                <a:t>中的攻击进行系统分类</a:t>
              </a:r>
            </a:p>
          </p:txBody>
        </p:sp>
        <p:sp>
          <p:nvSpPr>
            <p:cNvPr id="31" name="矩形 30">
              <a:extLst>
                <a:ext uri="{FF2B5EF4-FFF2-40B4-BE49-F238E27FC236}">
                  <a16:creationId xmlns:a16="http://schemas.microsoft.com/office/drawing/2014/main" id="{621B0380-D950-2AB0-4F8E-BA649A7EE00B}"/>
                </a:ext>
              </a:extLst>
            </p:cNvPr>
            <p:cNvSpPr/>
            <p:nvPr/>
          </p:nvSpPr>
          <p:spPr>
            <a:xfrm>
              <a:off x="2459638" y="2897560"/>
              <a:ext cx="117821" cy="108223"/>
            </a:xfrm>
            <a:prstGeom prst="rect">
              <a:avLst/>
            </a:prstGeom>
            <a:noFill/>
            <a:ln w="38100">
              <a:solidFill>
                <a:srgbClr val="3A5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5A9B"/>
                </a:solidFill>
              </a:endParaRPr>
            </a:p>
          </p:txBody>
        </p:sp>
      </p:grpSp>
      <p:grpSp>
        <p:nvGrpSpPr>
          <p:cNvPr id="42" name="组合 41">
            <a:extLst>
              <a:ext uri="{FF2B5EF4-FFF2-40B4-BE49-F238E27FC236}">
                <a16:creationId xmlns:a16="http://schemas.microsoft.com/office/drawing/2014/main" id="{B3F673B0-333B-C3B8-51A9-F21011828230}"/>
              </a:ext>
            </a:extLst>
          </p:cNvPr>
          <p:cNvGrpSpPr/>
          <p:nvPr/>
        </p:nvGrpSpPr>
        <p:grpSpPr>
          <a:xfrm>
            <a:off x="6267784" y="2789763"/>
            <a:ext cx="2559515" cy="338554"/>
            <a:chOff x="6037089" y="2774863"/>
            <a:chExt cx="2559515" cy="338554"/>
          </a:xfrm>
        </p:grpSpPr>
        <p:sp>
          <p:nvSpPr>
            <p:cNvPr id="13" name="文本框 12">
              <a:extLst>
                <a:ext uri="{FF2B5EF4-FFF2-40B4-BE49-F238E27FC236}">
                  <a16:creationId xmlns:a16="http://schemas.microsoft.com/office/drawing/2014/main" id="{BB8E9BEC-74EC-CA76-B88F-14A2938710D5}"/>
                </a:ext>
              </a:extLst>
            </p:cNvPr>
            <p:cNvSpPr txBox="1"/>
            <p:nvPr/>
          </p:nvSpPr>
          <p:spPr>
            <a:xfrm>
              <a:off x="6154910" y="2774863"/>
              <a:ext cx="2441694" cy="338554"/>
            </a:xfrm>
            <a:prstGeom prst="rect">
              <a:avLst/>
            </a:prstGeom>
            <a:noFill/>
          </p:spPr>
          <p:txBody>
            <a:bodyPr wrap="none" rtlCol="0">
              <a:spAutoFit/>
            </a:bodyPr>
            <a:lstStyle/>
            <a:p>
              <a:r>
                <a:rPr lang="zh-CN" altLang="en-US" sz="1600" dirty="0">
                  <a:latin typeface="+mn-ea"/>
                </a:rPr>
                <a:t>各类对抗攻击的生成方法</a:t>
              </a:r>
            </a:p>
          </p:txBody>
        </p:sp>
        <p:sp>
          <p:nvSpPr>
            <p:cNvPr id="32" name="矩形 31">
              <a:extLst>
                <a:ext uri="{FF2B5EF4-FFF2-40B4-BE49-F238E27FC236}">
                  <a16:creationId xmlns:a16="http://schemas.microsoft.com/office/drawing/2014/main" id="{89087367-BCC2-848D-A8F4-F5280A346145}"/>
                </a:ext>
              </a:extLst>
            </p:cNvPr>
            <p:cNvSpPr/>
            <p:nvPr/>
          </p:nvSpPr>
          <p:spPr>
            <a:xfrm>
              <a:off x="6037089" y="2897560"/>
              <a:ext cx="117821" cy="108223"/>
            </a:xfrm>
            <a:prstGeom prst="rect">
              <a:avLst/>
            </a:prstGeom>
            <a:noFill/>
            <a:ln w="38100">
              <a:solidFill>
                <a:srgbClr val="3A5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5A9B"/>
                </a:solidFill>
              </a:endParaRPr>
            </a:p>
          </p:txBody>
        </p:sp>
      </p:grpSp>
      <p:grpSp>
        <p:nvGrpSpPr>
          <p:cNvPr id="44" name="组合 43">
            <a:extLst>
              <a:ext uri="{FF2B5EF4-FFF2-40B4-BE49-F238E27FC236}">
                <a16:creationId xmlns:a16="http://schemas.microsoft.com/office/drawing/2014/main" id="{375D0E4D-176D-5CE9-A380-4C35E9186A81}"/>
              </a:ext>
            </a:extLst>
          </p:cNvPr>
          <p:cNvGrpSpPr/>
          <p:nvPr/>
        </p:nvGrpSpPr>
        <p:grpSpPr>
          <a:xfrm>
            <a:off x="2459638" y="3171043"/>
            <a:ext cx="2559515" cy="338554"/>
            <a:chOff x="2459638" y="3236114"/>
            <a:chExt cx="2559515" cy="338554"/>
          </a:xfrm>
        </p:grpSpPr>
        <p:sp>
          <p:nvSpPr>
            <p:cNvPr id="14" name="文本框 13">
              <a:extLst>
                <a:ext uri="{FF2B5EF4-FFF2-40B4-BE49-F238E27FC236}">
                  <a16:creationId xmlns:a16="http://schemas.microsoft.com/office/drawing/2014/main" id="{9C03E3D1-89EE-0AB8-6A3E-2A6F05CBD68D}"/>
                </a:ext>
              </a:extLst>
            </p:cNvPr>
            <p:cNvSpPr txBox="1"/>
            <p:nvPr/>
          </p:nvSpPr>
          <p:spPr>
            <a:xfrm>
              <a:off x="2577459" y="3236114"/>
              <a:ext cx="2441694" cy="338554"/>
            </a:xfrm>
            <a:prstGeom prst="rect">
              <a:avLst/>
            </a:prstGeom>
            <a:noFill/>
          </p:spPr>
          <p:txBody>
            <a:bodyPr wrap="none" rtlCol="0">
              <a:spAutoFit/>
            </a:bodyPr>
            <a:lstStyle/>
            <a:p>
              <a:r>
                <a:rPr lang="zh-CN" altLang="en-US" sz="1600" dirty="0">
                  <a:latin typeface="+mn-ea"/>
                </a:rPr>
                <a:t>简述对抗攻击的防御方法</a:t>
              </a:r>
            </a:p>
          </p:txBody>
        </p:sp>
        <p:sp>
          <p:nvSpPr>
            <p:cNvPr id="33" name="矩形 32">
              <a:extLst>
                <a:ext uri="{FF2B5EF4-FFF2-40B4-BE49-F238E27FC236}">
                  <a16:creationId xmlns:a16="http://schemas.microsoft.com/office/drawing/2014/main" id="{9002E1E3-AF1A-6D57-DC2D-70494CD86739}"/>
                </a:ext>
              </a:extLst>
            </p:cNvPr>
            <p:cNvSpPr/>
            <p:nvPr/>
          </p:nvSpPr>
          <p:spPr>
            <a:xfrm>
              <a:off x="2459638" y="3355214"/>
              <a:ext cx="117821" cy="121122"/>
            </a:xfrm>
            <a:prstGeom prst="rect">
              <a:avLst/>
            </a:prstGeom>
            <a:noFill/>
            <a:ln w="38100">
              <a:solidFill>
                <a:srgbClr val="3A5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5A9B"/>
                </a:solidFill>
              </a:endParaRPr>
            </a:p>
          </p:txBody>
        </p:sp>
      </p:grpSp>
      <p:grpSp>
        <p:nvGrpSpPr>
          <p:cNvPr id="47" name="组合 46">
            <a:extLst>
              <a:ext uri="{FF2B5EF4-FFF2-40B4-BE49-F238E27FC236}">
                <a16:creationId xmlns:a16="http://schemas.microsoft.com/office/drawing/2014/main" id="{31D40EC2-C290-F576-44AE-1347C906AB70}"/>
              </a:ext>
            </a:extLst>
          </p:cNvPr>
          <p:cNvGrpSpPr/>
          <p:nvPr/>
        </p:nvGrpSpPr>
        <p:grpSpPr>
          <a:xfrm>
            <a:off x="2471861" y="4258291"/>
            <a:ext cx="3103334" cy="338554"/>
            <a:chOff x="2459638" y="4145466"/>
            <a:chExt cx="3103334" cy="338554"/>
          </a:xfrm>
        </p:grpSpPr>
        <p:sp>
          <p:nvSpPr>
            <p:cNvPr id="16" name="文本框 15">
              <a:extLst>
                <a:ext uri="{FF2B5EF4-FFF2-40B4-BE49-F238E27FC236}">
                  <a16:creationId xmlns:a16="http://schemas.microsoft.com/office/drawing/2014/main" id="{D77471E6-EC57-D571-4FDB-58971DF37FA9}"/>
                </a:ext>
              </a:extLst>
            </p:cNvPr>
            <p:cNvSpPr txBox="1"/>
            <p:nvPr/>
          </p:nvSpPr>
          <p:spPr>
            <a:xfrm>
              <a:off x="2518549" y="4145466"/>
              <a:ext cx="3044423" cy="338554"/>
            </a:xfrm>
            <a:prstGeom prst="rect">
              <a:avLst/>
            </a:prstGeom>
            <a:noFill/>
          </p:spPr>
          <p:txBody>
            <a:bodyPr wrap="none" rtlCol="0">
              <a:spAutoFit/>
            </a:bodyPr>
            <a:lstStyle/>
            <a:p>
              <a:r>
                <a:rPr lang="en-US" altLang="zh-CN" sz="1600" dirty="0">
                  <a:latin typeface="+mn-ea"/>
                </a:rPr>
                <a:t>RAFA(</a:t>
              </a:r>
              <a:r>
                <a:rPr lang="zh-CN" altLang="en-US" sz="1600" dirty="0">
                  <a:latin typeface="+mn-ea"/>
                </a:rPr>
                <a:t>模型窃取攻击</a:t>
              </a:r>
              <a:r>
                <a:rPr lang="en-US" altLang="zh-CN" sz="1600" dirty="0">
                  <a:latin typeface="+mn-ea"/>
                </a:rPr>
                <a:t>+</a:t>
              </a:r>
              <a:r>
                <a:rPr lang="zh-CN" altLang="en-US" sz="1600" dirty="0">
                  <a:latin typeface="+mn-ea"/>
                </a:rPr>
                <a:t>规避攻击</a:t>
              </a:r>
              <a:r>
                <a:rPr lang="en-US" altLang="zh-CN" sz="1600" dirty="0">
                  <a:latin typeface="+mn-ea"/>
                </a:rPr>
                <a:t>)</a:t>
              </a:r>
              <a:endParaRPr lang="zh-CN" altLang="en-US" sz="1600" dirty="0">
                <a:latin typeface="+mn-ea"/>
              </a:endParaRPr>
            </a:p>
          </p:txBody>
        </p:sp>
        <p:sp>
          <p:nvSpPr>
            <p:cNvPr id="35" name="矩形 34">
              <a:extLst>
                <a:ext uri="{FF2B5EF4-FFF2-40B4-BE49-F238E27FC236}">
                  <a16:creationId xmlns:a16="http://schemas.microsoft.com/office/drawing/2014/main" id="{18FC8C62-4EAE-E1E5-5382-6BCA94E37020}"/>
                </a:ext>
              </a:extLst>
            </p:cNvPr>
            <p:cNvSpPr/>
            <p:nvPr/>
          </p:nvSpPr>
          <p:spPr>
            <a:xfrm>
              <a:off x="2459638" y="4263843"/>
              <a:ext cx="117821" cy="108223"/>
            </a:xfrm>
            <a:prstGeom prst="rect">
              <a:avLst/>
            </a:prstGeom>
            <a:noFill/>
            <a:ln w="38100">
              <a:solidFill>
                <a:srgbClr val="3A5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5A9B"/>
                </a:solidFill>
              </a:endParaRPr>
            </a:p>
          </p:txBody>
        </p:sp>
      </p:grpSp>
      <p:grpSp>
        <p:nvGrpSpPr>
          <p:cNvPr id="46" name="组合 45">
            <a:extLst>
              <a:ext uri="{FF2B5EF4-FFF2-40B4-BE49-F238E27FC236}">
                <a16:creationId xmlns:a16="http://schemas.microsoft.com/office/drawing/2014/main" id="{0BB85EF6-2A8E-3D2D-988D-ACCADC802153}"/>
              </a:ext>
            </a:extLst>
          </p:cNvPr>
          <p:cNvGrpSpPr/>
          <p:nvPr/>
        </p:nvGrpSpPr>
        <p:grpSpPr>
          <a:xfrm>
            <a:off x="6194213" y="4265641"/>
            <a:ext cx="3538149" cy="338554"/>
            <a:chOff x="2448016" y="4499898"/>
            <a:chExt cx="3538149" cy="338554"/>
          </a:xfrm>
        </p:grpSpPr>
        <p:sp>
          <p:nvSpPr>
            <p:cNvPr id="20" name="文本框 19">
              <a:extLst>
                <a:ext uri="{FF2B5EF4-FFF2-40B4-BE49-F238E27FC236}">
                  <a16:creationId xmlns:a16="http://schemas.microsoft.com/office/drawing/2014/main" id="{15114B1C-E625-4CCA-2DF4-202637A00DF5}"/>
                </a:ext>
              </a:extLst>
            </p:cNvPr>
            <p:cNvSpPr txBox="1"/>
            <p:nvPr/>
          </p:nvSpPr>
          <p:spPr>
            <a:xfrm>
              <a:off x="2518549" y="4499898"/>
              <a:ext cx="3467616" cy="338554"/>
            </a:xfrm>
            <a:prstGeom prst="rect">
              <a:avLst/>
            </a:prstGeom>
            <a:noFill/>
          </p:spPr>
          <p:txBody>
            <a:bodyPr wrap="none" rtlCol="0">
              <a:spAutoFit/>
            </a:bodyPr>
            <a:lstStyle/>
            <a:p>
              <a:r>
                <a:rPr lang="zh-CN" altLang="en-US" sz="1600" dirty="0">
                  <a:latin typeface="+mn-ea"/>
                </a:rPr>
                <a:t>后门联邦学习的毫米波波束选择系统</a:t>
              </a:r>
            </a:p>
          </p:txBody>
        </p:sp>
        <p:sp>
          <p:nvSpPr>
            <p:cNvPr id="37" name="矩形 36">
              <a:extLst>
                <a:ext uri="{FF2B5EF4-FFF2-40B4-BE49-F238E27FC236}">
                  <a16:creationId xmlns:a16="http://schemas.microsoft.com/office/drawing/2014/main" id="{BC6C543C-27FE-AE3C-4D14-C13D37DD31CE}"/>
                </a:ext>
              </a:extLst>
            </p:cNvPr>
            <p:cNvSpPr/>
            <p:nvPr/>
          </p:nvSpPr>
          <p:spPr>
            <a:xfrm>
              <a:off x="2448016" y="4614574"/>
              <a:ext cx="117821" cy="108223"/>
            </a:xfrm>
            <a:prstGeom prst="rect">
              <a:avLst/>
            </a:prstGeom>
            <a:noFill/>
            <a:ln w="38100">
              <a:solidFill>
                <a:srgbClr val="3A5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5A9B"/>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277918-88E0-5128-F90C-858B2DA3845D}"/>
              </a:ext>
            </a:extLst>
          </p:cNvPr>
          <p:cNvSpPr>
            <a:spLocks noGrp="1"/>
          </p:cNvSpPr>
          <p:nvPr>
            <p:ph type="title"/>
          </p:nvPr>
        </p:nvSpPr>
        <p:spPr/>
        <p:txBody>
          <a:bodyPr/>
          <a:lstStyle/>
          <a:p>
            <a:r>
              <a:rPr lang="en-US" altLang="zh-CN" dirty="0"/>
              <a:t>Backdoor Attack</a:t>
            </a:r>
            <a:endParaRPr lang="zh-CN" altLang="en-US" dirty="0"/>
          </a:p>
        </p:txBody>
      </p:sp>
      <p:sp>
        <p:nvSpPr>
          <p:cNvPr id="3" name="灯片编号占位符 2">
            <a:extLst>
              <a:ext uri="{FF2B5EF4-FFF2-40B4-BE49-F238E27FC236}">
                <a16:creationId xmlns:a16="http://schemas.microsoft.com/office/drawing/2014/main" id="{E68CF017-E503-6776-2676-B2D71C34942B}"/>
              </a:ext>
            </a:extLst>
          </p:cNvPr>
          <p:cNvSpPr>
            <a:spLocks noGrp="1"/>
          </p:cNvSpPr>
          <p:nvPr>
            <p:ph type="sldNum" sz="quarter" idx="12"/>
          </p:nvPr>
        </p:nvSpPr>
        <p:spPr/>
        <p:txBody>
          <a:bodyPr/>
          <a:lstStyle/>
          <a:p>
            <a:fld id="{2515AB8F-1C56-49E9-90C8-78D22B0C1B97}" type="slidenum">
              <a:rPr lang="zh-CN" altLang="en-US" smtClean="0"/>
              <a:t>20</a:t>
            </a:fld>
            <a:endParaRPr lang="zh-CN" altLang="en-US" dirty="0"/>
          </a:p>
        </p:txBody>
      </p:sp>
      <p:pic>
        <p:nvPicPr>
          <p:cNvPr id="4" name="Picture 2" descr="What Is Adversarial Machine Learning? Attack Methods in 2024 - viso.ai">
            <a:extLst>
              <a:ext uri="{FF2B5EF4-FFF2-40B4-BE49-F238E27FC236}">
                <a16:creationId xmlns:a16="http://schemas.microsoft.com/office/drawing/2014/main" id="{A6884AD0-0F37-A951-8D45-B2B7547A5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648" y="1500957"/>
            <a:ext cx="4643216" cy="4628381"/>
          </a:xfrm>
          <a:prstGeom prst="rect">
            <a:avLst/>
          </a:prstGeom>
          <a:noFill/>
          <a:extLst>
            <a:ext uri="{909E8E84-426E-40DD-AFC4-6F175D3DCCD1}">
              <a14:hiddenFill xmlns:a14="http://schemas.microsoft.com/office/drawing/2010/main">
                <a:solidFill>
                  <a:srgbClr val="FFFFFF"/>
                </a:solidFill>
              </a14:hiddenFill>
            </a:ext>
          </a:extLst>
        </p:spPr>
      </p:pic>
      <p:pic>
        <p:nvPicPr>
          <p:cNvPr id="5" name="QQ录屏20240103164144">
            <a:hlinkClick r:id="" action="ppaction://media"/>
            <a:extLst>
              <a:ext uri="{FF2B5EF4-FFF2-40B4-BE49-F238E27FC236}">
                <a16:creationId xmlns:a16="http://schemas.microsoft.com/office/drawing/2014/main" id="{E8FE0E7A-84ED-2D4F-0A0F-69C9415C24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18007" y="1858630"/>
            <a:ext cx="4635189" cy="4161340"/>
          </a:xfrm>
          <a:prstGeom prst="rect">
            <a:avLst/>
          </a:prstGeom>
        </p:spPr>
      </p:pic>
    </p:spTree>
    <p:extLst>
      <p:ext uri="{BB962C8B-B14F-4D97-AF65-F5344CB8AC3E}">
        <p14:creationId xmlns:p14="http://schemas.microsoft.com/office/powerpoint/2010/main" val="293507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D27CCB-42CB-6463-5FCE-3D59B815553E}"/>
              </a:ext>
            </a:extLst>
          </p:cNvPr>
          <p:cNvSpPr>
            <a:spLocks noGrp="1"/>
          </p:cNvSpPr>
          <p:nvPr>
            <p:ph type="title"/>
          </p:nvPr>
        </p:nvSpPr>
        <p:spPr/>
        <p:txBody>
          <a:bodyPr/>
          <a:lstStyle/>
          <a:p>
            <a:r>
              <a:rPr lang="en-US" altLang="zh-CN" dirty="0"/>
              <a:t>Backdoor Attack</a:t>
            </a:r>
            <a:endParaRPr lang="zh-CN" altLang="en-US" dirty="0"/>
          </a:p>
        </p:txBody>
      </p:sp>
      <p:sp>
        <p:nvSpPr>
          <p:cNvPr id="3" name="灯片编号占位符 2">
            <a:extLst>
              <a:ext uri="{FF2B5EF4-FFF2-40B4-BE49-F238E27FC236}">
                <a16:creationId xmlns:a16="http://schemas.microsoft.com/office/drawing/2014/main" id="{90048D2D-4526-F2FD-6915-76B18D0DE68B}"/>
              </a:ext>
            </a:extLst>
          </p:cNvPr>
          <p:cNvSpPr>
            <a:spLocks noGrp="1"/>
          </p:cNvSpPr>
          <p:nvPr>
            <p:ph type="sldNum" sz="quarter" idx="12"/>
          </p:nvPr>
        </p:nvSpPr>
        <p:spPr/>
        <p:txBody>
          <a:bodyPr/>
          <a:lstStyle/>
          <a:p>
            <a:fld id="{2515AB8F-1C56-49E9-90C8-78D22B0C1B97}" type="slidenum">
              <a:rPr lang="zh-CN" altLang="en-US" smtClean="0"/>
              <a:t>21</a:t>
            </a:fld>
            <a:endParaRPr lang="zh-CN" altLang="en-US" dirty="0"/>
          </a:p>
        </p:txBody>
      </p:sp>
      <p:grpSp>
        <p:nvGrpSpPr>
          <p:cNvPr id="4" name="组合 3">
            <a:extLst>
              <a:ext uri="{FF2B5EF4-FFF2-40B4-BE49-F238E27FC236}">
                <a16:creationId xmlns:a16="http://schemas.microsoft.com/office/drawing/2014/main" id="{7EA4B342-53EA-D038-6D95-F6884F88EA36}"/>
              </a:ext>
            </a:extLst>
          </p:cNvPr>
          <p:cNvGrpSpPr/>
          <p:nvPr/>
        </p:nvGrpSpPr>
        <p:grpSpPr>
          <a:xfrm>
            <a:off x="771659" y="1735273"/>
            <a:ext cx="10076854" cy="3253977"/>
            <a:chOff x="5698184" y="3916648"/>
            <a:chExt cx="6285257" cy="2148737"/>
          </a:xfrm>
        </p:grpSpPr>
        <p:pic>
          <p:nvPicPr>
            <p:cNvPr id="5" name="图片 4">
              <a:extLst>
                <a:ext uri="{FF2B5EF4-FFF2-40B4-BE49-F238E27FC236}">
                  <a16:creationId xmlns:a16="http://schemas.microsoft.com/office/drawing/2014/main" id="{ABF9F4CC-1969-1BD1-D98D-37AE37BB5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184" y="3916648"/>
              <a:ext cx="6285257" cy="2148737"/>
            </a:xfrm>
            <a:prstGeom prst="rect">
              <a:avLst/>
            </a:prstGeom>
          </p:spPr>
        </p:pic>
        <p:sp>
          <p:nvSpPr>
            <p:cNvPr id="6" name="矩形 5">
              <a:extLst>
                <a:ext uri="{FF2B5EF4-FFF2-40B4-BE49-F238E27FC236}">
                  <a16:creationId xmlns:a16="http://schemas.microsoft.com/office/drawing/2014/main" id="{06861461-0F2A-DE04-DD5A-BE7946B7EE75}"/>
                </a:ext>
              </a:extLst>
            </p:cNvPr>
            <p:cNvSpPr/>
            <p:nvPr/>
          </p:nvSpPr>
          <p:spPr>
            <a:xfrm>
              <a:off x="11355355" y="3916648"/>
              <a:ext cx="134670" cy="263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45370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E3BDC0-FB96-74FD-5D4E-72A21DE856C7}"/>
              </a:ext>
            </a:extLst>
          </p:cNvPr>
          <p:cNvSpPr>
            <a:spLocks noGrp="1"/>
          </p:cNvSpPr>
          <p:nvPr>
            <p:ph type="title"/>
          </p:nvPr>
        </p:nvSpPr>
        <p:spPr/>
        <p:txBody>
          <a:bodyPr/>
          <a:lstStyle/>
          <a:p>
            <a:r>
              <a:rPr lang="en-US" altLang="zh-CN" dirty="0"/>
              <a:t>Backdoor in Federated Learning</a:t>
            </a:r>
            <a:endParaRPr lang="zh-CN" altLang="en-US" dirty="0"/>
          </a:p>
        </p:txBody>
      </p:sp>
      <p:sp>
        <p:nvSpPr>
          <p:cNvPr id="3" name="灯片编号占位符 2">
            <a:extLst>
              <a:ext uri="{FF2B5EF4-FFF2-40B4-BE49-F238E27FC236}">
                <a16:creationId xmlns:a16="http://schemas.microsoft.com/office/drawing/2014/main" id="{B2520707-2725-31A1-A172-E5BAC5CAB657}"/>
              </a:ext>
            </a:extLst>
          </p:cNvPr>
          <p:cNvSpPr>
            <a:spLocks noGrp="1"/>
          </p:cNvSpPr>
          <p:nvPr>
            <p:ph type="sldNum" sz="quarter" idx="12"/>
          </p:nvPr>
        </p:nvSpPr>
        <p:spPr/>
        <p:txBody>
          <a:bodyPr/>
          <a:lstStyle/>
          <a:p>
            <a:fld id="{2515AB8F-1C56-49E9-90C8-78D22B0C1B97}" type="slidenum">
              <a:rPr lang="zh-CN" altLang="en-US" smtClean="0"/>
              <a:t>22</a:t>
            </a:fld>
            <a:endParaRPr lang="zh-CN" altLang="en-US" dirty="0"/>
          </a:p>
        </p:txBody>
      </p:sp>
      <p:pic>
        <p:nvPicPr>
          <p:cNvPr id="4" name="图片 3">
            <a:extLst>
              <a:ext uri="{FF2B5EF4-FFF2-40B4-BE49-F238E27FC236}">
                <a16:creationId xmlns:a16="http://schemas.microsoft.com/office/drawing/2014/main" id="{28790DAD-44E5-44C5-713D-21F276647A62}"/>
              </a:ext>
            </a:extLst>
          </p:cNvPr>
          <p:cNvPicPr>
            <a:picLocks noChangeAspect="1"/>
          </p:cNvPicPr>
          <p:nvPr/>
        </p:nvPicPr>
        <p:blipFill>
          <a:blip r:embed="rId2"/>
          <a:stretch>
            <a:fillRect/>
          </a:stretch>
        </p:blipFill>
        <p:spPr>
          <a:xfrm>
            <a:off x="1665259" y="1125538"/>
            <a:ext cx="8686219" cy="4966396"/>
          </a:xfrm>
          <a:prstGeom prst="rect">
            <a:avLst/>
          </a:prstGeom>
        </p:spPr>
      </p:pic>
      <p:pic>
        <p:nvPicPr>
          <p:cNvPr id="3076" name="Picture 4" descr="Angry emoticonal devil red evil icon Royalty Free Vector">
            <a:extLst>
              <a:ext uri="{FF2B5EF4-FFF2-40B4-BE49-F238E27FC236}">
                <a16:creationId xmlns:a16="http://schemas.microsoft.com/office/drawing/2014/main" id="{81879279-A427-6C05-9433-F376EDF42D9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760" t="14074" r="17680" b="21333"/>
          <a:stretch/>
        </p:blipFill>
        <p:spPr bwMode="auto">
          <a:xfrm>
            <a:off x="3464560" y="1595120"/>
            <a:ext cx="337121" cy="37592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0">
            <a:extLst>
              <a:ext uri="{FF2B5EF4-FFF2-40B4-BE49-F238E27FC236}">
                <a16:creationId xmlns:a16="http://schemas.microsoft.com/office/drawing/2014/main" id="{C0B1E818-2BBA-203F-776F-5280B649D03F}"/>
              </a:ext>
            </a:extLst>
          </p:cNvPr>
          <p:cNvGrpSpPr/>
          <p:nvPr/>
        </p:nvGrpSpPr>
        <p:grpSpPr>
          <a:xfrm>
            <a:off x="5687059" y="2483484"/>
            <a:ext cx="551815" cy="452120"/>
            <a:chOff x="5687059" y="2483484"/>
            <a:chExt cx="551815" cy="452120"/>
          </a:xfrm>
        </p:grpSpPr>
        <p:pic>
          <p:nvPicPr>
            <p:cNvPr id="9" name="图片 8" descr="背景图案&#10;&#10;描述已自动生成">
              <a:extLst>
                <a:ext uri="{FF2B5EF4-FFF2-40B4-BE49-F238E27FC236}">
                  <a16:creationId xmlns:a16="http://schemas.microsoft.com/office/drawing/2014/main" id="{AD5A57A5-9802-4DF0-FD2D-057130D761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7059" y="2483484"/>
              <a:ext cx="366395" cy="366395"/>
            </a:xfrm>
            <a:prstGeom prst="rect">
              <a:avLst/>
            </a:prstGeom>
          </p:spPr>
        </p:pic>
        <p:pic>
          <p:nvPicPr>
            <p:cNvPr id="10" name="图片 9" descr="背景图案&#10;&#10;描述已自动生成">
              <a:extLst>
                <a:ext uri="{FF2B5EF4-FFF2-40B4-BE49-F238E27FC236}">
                  <a16:creationId xmlns:a16="http://schemas.microsoft.com/office/drawing/2014/main" id="{CB9B05AB-3EA2-9ECD-3076-A94361AF18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8369" y="2705099"/>
              <a:ext cx="230505" cy="230505"/>
            </a:xfrm>
            <a:prstGeom prst="rect">
              <a:avLst/>
            </a:prstGeom>
          </p:spPr>
        </p:pic>
      </p:grpSp>
      <p:pic>
        <p:nvPicPr>
          <p:cNvPr id="7" name="图片 6">
            <a:extLst>
              <a:ext uri="{FF2B5EF4-FFF2-40B4-BE49-F238E27FC236}">
                <a16:creationId xmlns:a16="http://schemas.microsoft.com/office/drawing/2014/main" id="{F78983C3-5163-21E0-1E56-8696851D761D}"/>
              </a:ext>
            </a:extLst>
          </p:cNvPr>
          <p:cNvPicPr>
            <a:picLocks noChangeAspect="1"/>
          </p:cNvPicPr>
          <p:nvPr/>
        </p:nvPicPr>
        <p:blipFill>
          <a:blip r:embed="rId6"/>
          <a:stretch>
            <a:fillRect/>
          </a:stretch>
        </p:blipFill>
        <p:spPr>
          <a:xfrm>
            <a:off x="8825228" y="1384887"/>
            <a:ext cx="3097484" cy="849477"/>
          </a:xfrm>
          <a:prstGeom prst="rect">
            <a:avLst/>
          </a:prstGeom>
        </p:spPr>
      </p:pic>
      <p:sp>
        <p:nvSpPr>
          <p:cNvPr id="8" name="文本框 7">
            <a:extLst>
              <a:ext uri="{FF2B5EF4-FFF2-40B4-BE49-F238E27FC236}">
                <a16:creationId xmlns:a16="http://schemas.microsoft.com/office/drawing/2014/main" id="{ECDC7BEC-9271-D044-1B30-397F8A58BB88}"/>
              </a:ext>
            </a:extLst>
          </p:cNvPr>
          <p:cNvSpPr txBox="1"/>
          <p:nvPr/>
        </p:nvSpPr>
        <p:spPr>
          <a:xfrm>
            <a:off x="1055242" y="6014885"/>
            <a:ext cx="10367263" cy="923330"/>
          </a:xfrm>
          <a:prstGeom prst="rect">
            <a:avLst/>
          </a:prstGeom>
          <a:noFill/>
        </p:spPr>
        <p:txBody>
          <a:bodyPr wrap="square">
            <a:spAutoFit/>
          </a:bodyPr>
          <a:lstStyle/>
          <a:p>
            <a:r>
              <a:rPr lang="en-US" altLang="zh-CN" b="0" i="0" dirty="0">
                <a:solidFill>
                  <a:schemeClr val="bg1">
                    <a:lumMod val="65000"/>
                  </a:schemeClr>
                </a:solidFill>
                <a:effectLst/>
                <a:latin typeface="Noto Sans" panose="020B0502040504090204" pitchFamily="34" charset="0"/>
              </a:rPr>
              <a:t>B. McMahan, E. Moore, D. Ramage, S. Hampson and B. </a:t>
            </a:r>
            <a:r>
              <a:rPr lang="en-US" altLang="zh-CN" b="0" i="0" dirty="0" err="1">
                <a:solidFill>
                  <a:schemeClr val="bg1">
                    <a:lumMod val="65000"/>
                  </a:schemeClr>
                </a:solidFill>
                <a:effectLst/>
                <a:latin typeface="Noto Sans" panose="020B0502040504090204" pitchFamily="34" charset="0"/>
              </a:rPr>
              <a:t>Aguera</a:t>
            </a:r>
            <a:r>
              <a:rPr lang="en-US" altLang="zh-CN" b="0" i="0" dirty="0">
                <a:solidFill>
                  <a:schemeClr val="bg1">
                    <a:lumMod val="65000"/>
                  </a:schemeClr>
                </a:solidFill>
                <a:effectLst/>
                <a:latin typeface="Noto Sans" panose="020B0502040504090204" pitchFamily="34" charset="0"/>
              </a:rPr>
              <a:t> y </a:t>
            </a:r>
            <a:r>
              <a:rPr lang="en-US" altLang="zh-CN" b="0" i="0" dirty="0" err="1">
                <a:solidFill>
                  <a:schemeClr val="bg1">
                    <a:lumMod val="65000"/>
                  </a:schemeClr>
                </a:solidFill>
                <a:effectLst/>
                <a:latin typeface="Noto Sans" panose="020B0502040504090204" pitchFamily="34" charset="0"/>
              </a:rPr>
              <a:t>Arcas</a:t>
            </a:r>
            <a:r>
              <a:rPr lang="en-US" altLang="zh-CN" b="0" i="0" dirty="0">
                <a:solidFill>
                  <a:schemeClr val="bg1">
                    <a:lumMod val="65000"/>
                  </a:schemeClr>
                </a:solidFill>
                <a:effectLst/>
                <a:latin typeface="Noto Sans" panose="020B0502040504090204" pitchFamily="34" charset="0"/>
              </a:rPr>
              <a:t>, "Communication-efficient learning of deep networks from decentralized data," in Artificial Intelligence and Statistics, PMLR, 2017, pp. 1273-1282.</a:t>
            </a:r>
            <a:endParaRPr lang="zh-CN" altLang="en-US" dirty="0">
              <a:solidFill>
                <a:schemeClr val="bg1">
                  <a:lumMod val="65000"/>
                </a:schemeClr>
              </a:solidFill>
            </a:endParaRPr>
          </a:p>
        </p:txBody>
      </p:sp>
      <p:sp>
        <p:nvSpPr>
          <p:cNvPr id="5" name="矩形 4">
            <a:extLst>
              <a:ext uri="{FF2B5EF4-FFF2-40B4-BE49-F238E27FC236}">
                <a16:creationId xmlns:a16="http://schemas.microsoft.com/office/drawing/2014/main" id="{1CDF6CC7-5B0A-9D1A-CEE8-07D9D3A4D75A}"/>
              </a:ext>
            </a:extLst>
          </p:cNvPr>
          <p:cNvSpPr/>
          <p:nvPr/>
        </p:nvSpPr>
        <p:spPr>
          <a:xfrm>
            <a:off x="10591060" y="1595120"/>
            <a:ext cx="1225119" cy="375920"/>
          </a:xfrm>
          <a:prstGeom prst="rect">
            <a:avLst/>
          </a:prstGeom>
          <a:noFill/>
          <a:ln w="22225">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0819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200"/>
                                        <p:tgtEl>
                                          <p:spTgt spid="3076"/>
                                        </p:tgtEl>
                                      </p:cBhvr>
                                    </p:animEffect>
                                    <p:anim calcmode="lin" valueType="num">
                                      <p:cBhvr>
                                        <p:cTn id="8" dur="200" fill="hold"/>
                                        <p:tgtEl>
                                          <p:spTgt spid="3076"/>
                                        </p:tgtEl>
                                        <p:attrNameLst>
                                          <p:attrName>ppt_x</p:attrName>
                                        </p:attrNameLst>
                                      </p:cBhvr>
                                      <p:tavLst>
                                        <p:tav tm="0">
                                          <p:val>
                                            <p:strVal val="#ppt_x"/>
                                          </p:val>
                                        </p:tav>
                                        <p:tav tm="100000">
                                          <p:val>
                                            <p:strVal val="#ppt_x"/>
                                          </p:val>
                                        </p:tav>
                                      </p:tavLst>
                                    </p:anim>
                                    <p:anim calcmode="lin" valueType="num">
                                      <p:cBhvr>
                                        <p:cTn id="9" dur="2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200"/>
                                        <p:tgtEl>
                                          <p:spTgt spid="11"/>
                                        </p:tgtEl>
                                      </p:cBhvr>
                                    </p:animEffect>
                                    <p:anim calcmode="lin" valueType="num">
                                      <p:cBhvr>
                                        <p:cTn id="15" dur="200" fill="hold"/>
                                        <p:tgtEl>
                                          <p:spTgt spid="11"/>
                                        </p:tgtEl>
                                        <p:attrNameLst>
                                          <p:attrName>ppt_x</p:attrName>
                                        </p:attrNameLst>
                                      </p:cBhvr>
                                      <p:tavLst>
                                        <p:tav tm="0">
                                          <p:val>
                                            <p:strVal val="#ppt_x"/>
                                          </p:val>
                                        </p:tav>
                                        <p:tav tm="100000">
                                          <p:val>
                                            <p:strVal val="#ppt_x"/>
                                          </p:val>
                                        </p:tav>
                                      </p:tavLst>
                                    </p:anim>
                                    <p:anim calcmode="lin" valueType="num">
                                      <p:cBhvr>
                                        <p:cTn id="16" dur="2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D37148-5FB6-E2AB-BC88-6218DE69140A}"/>
              </a:ext>
            </a:extLst>
          </p:cNvPr>
          <p:cNvSpPr>
            <a:spLocks noGrp="1"/>
          </p:cNvSpPr>
          <p:nvPr>
            <p:ph type="title"/>
          </p:nvPr>
        </p:nvSpPr>
        <p:spPr/>
        <p:txBody>
          <a:bodyPr/>
          <a:lstStyle/>
          <a:p>
            <a:r>
              <a:rPr lang="en-US" altLang="zh-CN" dirty="0"/>
              <a:t>CBA: Centralized backdoor attack</a:t>
            </a:r>
            <a:endParaRPr lang="zh-CN" altLang="en-US" dirty="0"/>
          </a:p>
        </p:txBody>
      </p:sp>
      <p:sp>
        <p:nvSpPr>
          <p:cNvPr id="3" name="灯片编号占位符 2">
            <a:extLst>
              <a:ext uri="{FF2B5EF4-FFF2-40B4-BE49-F238E27FC236}">
                <a16:creationId xmlns:a16="http://schemas.microsoft.com/office/drawing/2014/main" id="{1C6B11A7-0A18-3EFD-2750-734217E88831}"/>
              </a:ext>
            </a:extLst>
          </p:cNvPr>
          <p:cNvSpPr>
            <a:spLocks noGrp="1"/>
          </p:cNvSpPr>
          <p:nvPr>
            <p:ph type="sldNum" sz="quarter" idx="12"/>
          </p:nvPr>
        </p:nvSpPr>
        <p:spPr/>
        <p:txBody>
          <a:bodyPr/>
          <a:lstStyle/>
          <a:p>
            <a:fld id="{2515AB8F-1C56-49E9-90C8-78D22B0C1B97}" type="slidenum">
              <a:rPr lang="zh-CN" altLang="en-US" smtClean="0"/>
              <a:t>23</a:t>
            </a:fld>
            <a:endParaRPr lang="zh-CN" altLang="en-US" dirty="0"/>
          </a:p>
        </p:txBody>
      </p:sp>
      <p:pic>
        <p:nvPicPr>
          <p:cNvPr id="4" name="图片 3">
            <a:extLst>
              <a:ext uri="{FF2B5EF4-FFF2-40B4-BE49-F238E27FC236}">
                <a16:creationId xmlns:a16="http://schemas.microsoft.com/office/drawing/2014/main" id="{F162F3AC-479B-BB6A-8792-D5A2FE7E18C5}"/>
              </a:ext>
            </a:extLst>
          </p:cNvPr>
          <p:cNvPicPr>
            <a:picLocks noChangeAspect="1"/>
          </p:cNvPicPr>
          <p:nvPr/>
        </p:nvPicPr>
        <p:blipFill rotWithShape="1">
          <a:blip r:embed="rId2"/>
          <a:srcRect r="55837" b="24595"/>
          <a:stretch/>
        </p:blipFill>
        <p:spPr>
          <a:xfrm>
            <a:off x="3607769" y="1673579"/>
            <a:ext cx="5415649" cy="4455759"/>
          </a:xfrm>
          <a:prstGeom prst="rect">
            <a:avLst/>
          </a:prstGeom>
        </p:spPr>
      </p:pic>
    </p:spTree>
    <p:extLst>
      <p:ext uri="{BB962C8B-B14F-4D97-AF65-F5344CB8AC3E}">
        <p14:creationId xmlns:p14="http://schemas.microsoft.com/office/powerpoint/2010/main" val="1353309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51541F-3959-A52B-A15C-7D764613D900}"/>
              </a:ext>
            </a:extLst>
          </p:cNvPr>
          <p:cNvSpPr>
            <a:spLocks noGrp="1"/>
          </p:cNvSpPr>
          <p:nvPr>
            <p:ph type="title"/>
          </p:nvPr>
        </p:nvSpPr>
        <p:spPr>
          <a:xfrm>
            <a:off x="949212" y="76952"/>
            <a:ext cx="8168208" cy="790865"/>
          </a:xfrm>
        </p:spPr>
        <p:txBody>
          <a:bodyPr/>
          <a:lstStyle/>
          <a:p>
            <a:r>
              <a:rPr lang="pt-PT" altLang="zh-CN" dirty="0"/>
              <a:t>Model replace</a:t>
            </a:r>
            <a:endParaRPr lang="zh-CN" altLang="en-US" dirty="0"/>
          </a:p>
        </p:txBody>
      </p:sp>
      <p:sp>
        <p:nvSpPr>
          <p:cNvPr id="3" name="灯片编号占位符 2">
            <a:extLst>
              <a:ext uri="{FF2B5EF4-FFF2-40B4-BE49-F238E27FC236}">
                <a16:creationId xmlns:a16="http://schemas.microsoft.com/office/drawing/2014/main" id="{55ADA0D4-2597-F946-CE6D-664DA81D85E9}"/>
              </a:ext>
            </a:extLst>
          </p:cNvPr>
          <p:cNvSpPr>
            <a:spLocks noGrp="1"/>
          </p:cNvSpPr>
          <p:nvPr>
            <p:ph type="sldNum" sz="quarter" idx="12"/>
          </p:nvPr>
        </p:nvSpPr>
        <p:spPr/>
        <p:txBody>
          <a:bodyPr/>
          <a:lstStyle/>
          <a:p>
            <a:fld id="{2515AB8F-1C56-49E9-90C8-78D22B0C1B97}" type="slidenum">
              <a:rPr lang="zh-CN" altLang="en-US" smtClean="0"/>
              <a:t>24</a:t>
            </a:fld>
            <a:endParaRPr lang="zh-CN" altLang="en-US" dirty="0"/>
          </a:p>
        </p:txBody>
      </p:sp>
      <p:pic>
        <p:nvPicPr>
          <p:cNvPr id="16" name="图片 15">
            <a:extLst>
              <a:ext uri="{FF2B5EF4-FFF2-40B4-BE49-F238E27FC236}">
                <a16:creationId xmlns:a16="http://schemas.microsoft.com/office/drawing/2014/main" id="{F93B2E24-50D5-3AC6-09CF-A97FD93052A3}"/>
              </a:ext>
            </a:extLst>
          </p:cNvPr>
          <p:cNvPicPr>
            <a:picLocks noChangeAspect="1"/>
          </p:cNvPicPr>
          <p:nvPr/>
        </p:nvPicPr>
        <p:blipFill>
          <a:blip r:embed="rId2"/>
          <a:stretch>
            <a:fillRect/>
          </a:stretch>
        </p:blipFill>
        <p:spPr>
          <a:xfrm>
            <a:off x="1557162" y="3788756"/>
            <a:ext cx="2722606" cy="756280"/>
          </a:xfrm>
          <a:prstGeom prst="rect">
            <a:avLst/>
          </a:prstGeom>
        </p:spPr>
      </p:pic>
      <p:pic>
        <p:nvPicPr>
          <p:cNvPr id="26" name="图片 25">
            <a:extLst>
              <a:ext uri="{FF2B5EF4-FFF2-40B4-BE49-F238E27FC236}">
                <a16:creationId xmlns:a16="http://schemas.microsoft.com/office/drawing/2014/main" id="{4335B9B0-CDA8-DFDA-A64A-7023783E86B7}"/>
              </a:ext>
            </a:extLst>
          </p:cNvPr>
          <p:cNvPicPr>
            <a:picLocks noChangeAspect="1"/>
          </p:cNvPicPr>
          <p:nvPr/>
        </p:nvPicPr>
        <p:blipFill>
          <a:blip r:embed="rId3"/>
          <a:stretch>
            <a:fillRect/>
          </a:stretch>
        </p:blipFill>
        <p:spPr>
          <a:xfrm>
            <a:off x="1246887" y="4810372"/>
            <a:ext cx="4455431" cy="717498"/>
          </a:xfrm>
          <a:prstGeom prst="rect">
            <a:avLst/>
          </a:prstGeom>
        </p:spPr>
      </p:pic>
      <p:grpSp>
        <p:nvGrpSpPr>
          <p:cNvPr id="40" name="组合 39">
            <a:extLst>
              <a:ext uri="{FF2B5EF4-FFF2-40B4-BE49-F238E27FC236}">
                <a16:creationId xmlns:a16="http://schemas.microsoft.com/office/drawing/2014/main" id="{074121E1-B62A-B104-9B46-FCA38A61A5BD}"/>
              </a:ext>
            </a:extLst>
          </p:cNvPr>
          <p:cNvGrpSpPr/>
          <p:nvPr/>
        </p:nvGrpSpPr>
        <p:grpSpPr>
          <a:xfrm>
            <a:off x="6489684" y="4701476"/>
            <a:ext cx="5596855" cy="1152831"/>
            <a:chOff x="6132513" y="2097118"/>
            <a:chExt cx="5596855" cy="1152831"/>
          </a:xfrm>
        </p:grpSpPr>
        <p:pic>
          <p:nvPicPr>
            <p:cNvPr id="25" name="图片 24">
              <a:extLst>
                <a:ext uri="{FF2B5EF4-FFF2-40B4-BE49-F238E27FC236}">
                  <a16:creationId xmlns:a16="http://schemas.microsoft.com/office/drawing/2014/main" id="{B3DE461B-AB1E-DB62-8F49-08D8F772D413}"/>
                </a:ext>
              </a:extLst>
            </p:cNvPr>
            <p:cNvPicPr>
              <a:picLocks noChangeAspect="1"/>
            </p:cNvPicPr>
            <p:nvPr/>
          </p:nvPicPr>
          <p:blipFill>
            <a:blip r:embed="rId4"/>
            <a:stretch>
              <a:fillRect/>
            </a:stretch>
          </p:blipFill>
          <p:spPr>
            <a:xfrm>
              <a:off x="6610414" y="2097118"/>
              <a:ext cx="3147333" cy="358171"/>
            </a:xfrm>
            <a:prstGeom prst="rect">
              <a:avLst/>
            </a:prstGeom>
          </p:spPr>
        </p:pic>
        <p:sp>
          <p:nvSpPr>
            <p:cNvPr id="34" name="文本框 33">
              <a:extLst>
                <a:ext uri="{FF2B5EF4-FFF2-40B4-BE49-F238E27FC236}">
                  <a16:creationId xmlns:a16="http://schemas.microsoft.com/office/drawing/2014/main" id="{05687704-17B5-3EEE-ADC3-EBD3622B2716}"/>
                </a:ext>
              </a:extLst>
            </p:cNvPr>
            <p:cNvSpPr txBox="1"/>
            <p:nvPr/>
          </p:nvSpPr>
          <p:spPr>
            <a:xfrm>
              <a:off x="6132513" y="2880617"/>
              <a:ext cx="2262158" cy="369332"/>
            </a:xfrm>
            <a:prstGeom prst="rect">
              <a:avLst/>
            </a:prstGeom>
            <a:noFill/>
          </p:spPr>
          <p:txBody>
            <a:bodyPr wrap="none" rtlCol="0">
              <a:spAutoFit/>
            </a:bodyPr>
            <a:lstStyle/>
            <a:p>
              <a:r>
                <a:rPr lang="zh-CN" altLang="en-US" dirty="0"/>
                <a:t>训练数据经验损失项</a:t>
              </a:r>
            </a:p>
          </p:txBody>
        </p:sp>
        <p:sp>
          <p:nvSpPr>
            <p:cNvPr id="35" name="文本框 34">
              <a:extLst>
                <a:ext uri="{FF2B5EF4-FFF2-40B4-BE49-F238E27FC236}">
                  <a16:creationId xmlns:a16="http://schemas.microsoft.com/office/drawing/2014/main" id="{1CECA9BC-8003-7F83-A906-D0C7A7C9AB02}"/>
                </a:ext>
              </a:extLst>
            </p:cNvPr>
            <p:cNvSpPr txBox="1"/>
            <p:nvPr/>
          </p:nvSpPr>
          <p:spPr>
            <a:xfrm>
              <a:off x="9005545" y="2860406"/>
              <a:ext cx="2723823" cy="369332"/>
            </a:xfrm>
            <a:prstGeom prst="rect">
              <a:avLst/>
            </a:prstGeom>
            <a:noFill/>
          </p:spPr>
          <p:txBody>
            <a:bodyPr wrap="none" rtlCol="0">
              <a:spAutoFit/>
            </a:bodyPr>
            <a:lstStyle/>
            <a:p>
              <a:r>
                <a:rPr lang="zh-CN" altLang="en-US" dirty="0"/>
                <a:t>本地模型与良性模型偏差</a:t>
              </a:r>
            </a:p>
          </p:txBody>
        </p:sp>
        <p:cxnSp>
          <p:nvCxnSpPr>
            <p:cNvPr id="37" name="直接箭头连接符 36">
              <a:extLst>
                <a:ext uri="{FF2B5EF4-FFF2-40B4-BE49-F238E27FC236}">
                  <a16:creationId xmlns:a16="http://schemas.microsoft.com/office/drawing/2014/main" id="{2685A534-3469-0125-C7F7-6FC0475E370F}"/>
                </a:ext>
              </a:extLst>
            </p:cNvPr>
            <p:cNvCxnSpPr/>
            <p:nvPr/>
          </p:nvCxnSpPr>
          <p:spPr>
            <a:xfrm flipV="1">
              <a:off x="7263592" y="2400568"/>
              <a:ext cx="228890" cy="480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1CE8CF80-006A-AD51-C236-6F05B7BA10CB}"/>
                </a:ext>
              </a:extLst>
            </p:cNvPr>
            <p:cNvCxnSpPr>
              <a:stCxn id="35" idx="0"/>
            </p:cNvCxnSpPr>
            <p:nvPr/>
          </p:nvCxnSpPr>
          <p:spPr>
            <a:xfrm flipH="1" flipV="1">
              <a:off x="9555472" y="2427929"/>
              <a:ext cx="811985" cy="432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5122" name="Picture 2" descr="PDF] How To Backdoor Federated Learning | Semantic Scholar">
            <a:extLst>
              <a:ext uri="{FF2B5EF4-FFF2-40B4-BE49-F238E27FC236}">
                <a16:creationId xmlns:a16="http://schemas.microsoft.com/office/drawing/2014/main" id="{7237E25F-ABA0-20CE-BCB3-36451D57CE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7413" y="721957"/>
            <a:ext cx="5793974" cy="3240399"/>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组合 35">
            <a:extLst>
              <a:ext uri="{FF2B5EF4-FFF2-40B4-BE49-F238E27FC236}">
                <a16:creationId xmlns:a16="http://schemas.microsoft.com/office/drawing/2014/main" id="{C9D11D2D-355D-9981-8F27-FE9195343159}"/>
              </a:ext>
            </a:extLst>
          </p:cNvPr>
          <p:cNvGrpSpPr/>
          <p:nvPr/>
        </p:nvGrpSpPr>
        <p:grpSpPr>
          <a:xfrm>
            <a:off x="747945" y="1510696"/>
            <a:ext cx="4773694" cy="1850221"/>
            <a:chOff x="949212" y="1340552"/>
            <a:chExt cx="4773694" cy="1850221"/>
          </a:xfrm>
        </p:grpSpPr>
        <p:pic>
          <p:nvPicPr>
            <p:cNvPr id="48" name="图片 47">
              <a:extLst>
                <a:ext uri="{FF2B5EF4-FFF2-40B4-BE49-F238E27FC236}">
                  <a16:creationId xmlns:a16="http://schemas.microsoft.com/office/drawing/2014/main" id="{E6940305-AE17-AAFF-2D08-9F30579DFE58}"/>
                </a:ext>
              </a:extLst>
            </p:cNvPr>
            <p:cNvPicPr>
              <a:picLocks noChangeAspect="1"/>
            </p:cNvPicPr>
            <p:nvPr/>
          </p:nvPicPr>
          <p:blipFill>
            <a:blip r:embed="rId6"/>
            <a:stretch>
              <a:fillRect/>
            </a:stretch>
          </p:blipFill>
          <p:spPr>
            <a:xfrm>
              <a:off x="2181225" y="2790062"/>
              <a:ext cx="1877014" cy="400711"/>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3192005-C90B-2914-4596-B3D43A3E86FE}"/>
                    </a:ext>
                  </a:extLst>
                </p:cNvPr>
                <p:cNvSpPr txBox="1"/>
                <p:nvPr/>
              </p:nvSpPr>
              <p:spPr>
                <a:xfrm>
                  <a:off x="949212" y="1340552"/>
                  <a:ext cx="4773694" cy="369332"/>
                </a:xfrm>
                <a:prstGeom prst="rect">
                  <a:avLst/>
                </a:prstGeom>
                <a:noFill/>
              </p:spPr>
              <p:txBody>
                <a:bodyPr wrap="square">
                  <a:spAutoFit/>
                </a:bodyPr>
                <a:lstStyle/>
                <a:p>
                  <a:r>
                    <a:rPr lang="en-US" altLang="zh-CN" b="0" i="0" dirty="0">
                      <a:solidFill>
                        <a:srgbClr val="191B1F"/>
                      </a:solidFill>
                      <a:effectLst/>
                      <a:latin typeface="-apple-system"/>
                    </a:rPr>
                    <a:t>1.</a:t>
                  </a:r>
                  <a:r>
                    <a:rPr lang="zh-CN" altLang="en-US" b="0" i="0" dirty="0">
                      <a:solidFill>
                        <a:srgbClr val="191B1F"/>
                      </a:solidFill>
                      <a:effectLst/>
                      <a:latin typeface="-apple-system"/>
                    </a:rPr>
                    <a:t>用当前的全局模型</a:t>
                  </a:r>
                  <a14:m>
                    <m:oMath xmlns:m="http://schemas.openxmlformats.org/officeDocument/2006/math">
                      <m:sSub>
                        <m:sSubPr>
                          <m:ctrlPr>
                            <a:rPr lang="en-US" altLang="zh-CN" b="0" i="1" smtClean="0">
                              <a:solidFill>
                                <a:srgbClr val="191B1F"/>
                              </a:solidFill>
                              <a:effectLst/>
                              <a:latin typeface="Cambria Math" panose="02040503050406030204" pitchFamily="18" charset="0"/>
                            </a:rPr>
                          </m:ctrlPr>
                        </m:sSubPr>
                        <m:e>
                          <m:r>
                            <a:rPr lang="en-US" altLang="zh-CN" b="0" i="1" smtClean="0">
                              <a:solidFill>
                                <a:srgbClr val="191B1F"/>
                              </a:solidFill>
                              <a:effectLst/>
                              <a:latin typeface="Cambria Math" panose="02040503050406030204" pitchFamily="18" charset="0"/>
                            </a:rPr>
                            <m:t>𝐺</m:t>
                          </m:r>
                        </m:e>
                        <m:sub>
                          <m:r>
                            <a:rPr lang="en-US" altLang="zh-CN" b="0" i="1" smtClean="0">
                              <a:solidFill>
                                <a:srgbClr val="191B1F"/>
                              </a:solidFill>
                              <a:effectLst/>
                              <a:latin typeface="Cambria Math" panose="02040503050406030204" pitchFamily="18" charset="0"/>
                            </a:rPr>
                            <m:t>𝑡</m:t>
                          </m:r>
                        </m:sub>
                      </m:sSub>
                    </m:oMath>
                  </a14:m>
                  <a:r>
                    <a:rPr lang="zh-CN" altLang="en-US" b="0" i="0" dirty="0">
                      <a:solidFill>
                        <a:srgbClr val="191B1F"/>
                      </a:solidFill>
                      <a:effectLst/>
                      <a:latin typeface="-apple-system"/>
                    </a:rPr>
                    <a:t>初始化攻击者</a:t>
                  </a:r>
                  <a:r>
                    <a:rPr lang="zh-CN" altLang="en-US" dirty="0">
                      <a:solidFill>
                        <a:srgbClr val="191B1F"/>
                      </a:solidFill>
                      <a:latin typeface="-apple-system"/>
                    </a:rPr>
                    <a:t>本地</a:t>
                  </a:r>
                  <a:r>
                    <a:rPr lang="zh-CN" altLang="en-US" b="0" i="0" dirty="0">
                      <a:solidFill>
                        <a:srgbClr val="191B1F"/>
                      </a:solidFill>
                      <a:effectLst/>
                      <a:latin typeface="-apple-system"/>
                    </a:rPr>
                    <a:t>模型</a:t>
                  </a:r>
                  <a:endParaRPr lang="zh-CN" altLang="en-US" dirty="0"/>
                </a:p>
              </p:txBody>
            </p:sp>
          </mc:Choice>
          <mc:Fallback xmlns="">
            <p:sp>
              <p:nvSpPr>
                <p:cNvPr id="11" name="文本框 10">
                  <a:extLst>
                    <a:ext uri="{FF2B5EF4-FFF2-40B4-BE49-F238E27FC236}">
                      <a16:creationId xmlns:a16="http://schemas.microsoft.com/office/drawing/2014/main" id="{33192005-C90B-2914-4596-B3D43A3E86FE}"/>
                    </a:ext>
                  </a:extLst>
                </p:cNvPr>
                <p:cNvSpPr txBox="1">
                  <a:spLocks noRot="1" noChangeAspect="1" noMove="1" noResize="1" noEditPoints="1" noAdjustHandles="1" noChangeArrowheads="1" noChangeShapeType="1" noTextEdit="1"/>
                </p:cNvSpPr>
                <p:nvPr/>
              </p:nvSpPr>
              <p:spPr>
                <a:xfrm>
                  <a:off x="949212" y="1340552"/>
                  <a:ext cx="4773694" cy="369332"/>
                </a:xfrm>
                <a:prstGeom prst="rect">
                  <a:avLst/>
                </a:prstGeom>
                <a:blipFill>
                  <a:blip r:embed="rId7"/>
                  <a:stretch>
                    <a:fillRect l="-1149" t="-11667" b="-26667"/>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9154FD31-4399-A0D9-E73E-A572D54534B1}"/>
                </a:ext>
              </a:extLst>
            </p:cNvPr>
            <p:cNvSpPr txBox="1"/>
            <p:nvPr/>
          </p:nvSpPr>
          <p:spPr>
            <a:xfrm>
              <a:off x="954752" y="1802681"/>
              <a:ext cx="3874747" cy="369332"/>
            </a:xfrm>
            <a:prstGeom prst="rect">
              <a:avLst/>
            </a:prstGeom>
            <a:noFill/>
          </p:spPr>
          <p:txBody>
            <a:bodyPr wrap="square">
              <a:spAutoFit/>
            </a:bodyPr>
            <a:lstStyle/>
            <a:p>
              <a:r>
                <a:rPr lang="en-US" altLang="zh-CN" b="0" i="0" dirty="0">
                  <a:solidFill>
                    <a:srgbClr val="191B1F"/>
                  </a:solidFill>
                  <a:effectLst/>
                  <a:latin typeface="-apple-system"/>
                </a:rPr>
                <a:t>2.</a:t>
              </a:r>
              <a:r>
                <a:rPr lang="zh-CN" altLang="en-US" b="0" i="0" dirty="0">
                  <a:solidFill>
                    <a:srgbClr val="191B1F"/>
                  </a:solidFill>
                  <a:effectLst/>
                  <a:latin typeface="-apple-system"/>
                </a:rPr>
                <a:t>用投毒的数据训练本地模型</a:t>
              </a:r>
              <a:endParaRPr lang="zh-CN" altLang="en-US" dirty="0"/>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DF59E3C-6B39-48A9-D492-BC9EA6549A60}"/>
                    </a:ext>
                  </a:extLst>
                </p:cNvPr>
                <p:cNvSpPr txBox="1"/>
                <p:nvPr/>
              </p:nvSpPr>
              <p:spPr>
                <a:xfrm>
                  <a:off x="949212" y="2264810"/>
                  <a:ext cx="4486293" cy="369332"/>
                </a:xfrm>
                <a:prstGeom prst="rect">
                  <a:avLst/>
                </a:prstGeom>
                <a:noFill/>
              </p:spPr>
              <p:txBody>
                <a:bodyPr wrap="none" rtlCol="0">
                  <a:spAutoFit/>
                </a:bodyPr>
                <a:lstStyle/>
                <a:p>
                  <a:r>
                    <a:rPr lang="en-US" altLang="zh-CN" dirty="0"/>
                    <a:t>3.</a:t>
                  </a:r>
                  <a:r>
                    <a:rPr lang="zh-CN" altLang="en-US" dirty="0"/>
                    <a:t>将本地模型</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𝑚</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p>
                      </m:sSubSup>
                    </m:oMath>
                  </a14:m>
                  <a:r>
                    <a:rPr lang="zh-CN" altLang="en-US" dirty="0"/>
                    <a:t>进行缩放后上传至服务器</a:t>
                  </a:r>
                </a:p>
              </p:txBody>
            </p:sp>
          </mc:Choice>
          <mc:Fallback xmlns="">
            <p:sp>
              <p:nvSpPr>
                <p:cNvPr id="32" name="文本框 31">
                  <a:extLst>
                    <a:ext uri="{FF2B5EF4-FFF2-40B4-BE49-F238E27FC236}">
                      <a16:creationId xmlns:a16="http://schemas.microsoft.com/office/drawing/2014/main" id="{0DF59E3C-6B39-48A9-D492-BC9EA6549A60}"/>
                    </a:ext>
                  </a:extLst>
                </p:cNvPr>
                <p:cNvSpPr txBox="1">
                  <a:spLocks noRot="1" noChangeAspect="1" noMove="1" noResize="1" noEditPoints="1" noAdjustHandles="1" noChangeArrowheads="1" noChangeShapeType="1" noTextEdit="1"/>
                </p:cNvSpPr>
                <p:nvPr/>
              </p:nvSpPr>
              <p:spPr>
                <a:xfrm>
                  <a:off x="949212" y="2264810"/>
                  <a:ext cx="4486293" cy="369332"/>
                </a:xfrm>
                <a:prstGeom prst="rect">
                  <a:avLst/>
                </a:prstGeom>
                <a:blipFill>
                  <a:blip r:embed="rId8"/>
                  <a:stretch>
                    <a:fillRect l="-1223" t="-8197" r="-543" b="-24590"/>
                  </a:stretch>
                </a:blipFill>
              </p:spPr>
              <p:txBody>
                <a:bodyPr/>
                <a:lstStyle/>
                <a:p>
                  <a:r>
                    <a:rPr lang="zh-CN" altLang="en-US">
                      <a:noFill/>
                    </a:rPr>
                    <a:t> </a:t>
                  </a:r>
                </a:p>
              </p:txBody>
            </p:sp>
          </mc:Fallback>
        </mc:AlternateContent>
      </p:grpSp>
      <p:sp>
        <p:nvSpPr>
          <p:cNvPr id="38" name="文本框 37">
            <a:extLst>
              <a:ext uri="{FF2B5EF4-FFF2-40B4-BE49-F238E27FC236}">
                <a16:creationId xmlns:a16="http://schemas.microsoft.com/office/drawing/2014/main" id="{42FCE267-9B32-0D8E-CB19-F43758E00B59}"/>
              </a:ext>
            </a:extLst>
          </p:cNvPr>
          <p:cNvSpPr txBox="1"/>
          <p:nvPr/>
        </p:nvSpPr>
        <p:spPr>
          <a:xfrm>
            <a:off x="836721" y="1056178"/>
            <a:ext cx="729367" cy="369332"/>
          </a:xfrm>
          <a:prstGeom prst="rect">
            <a:avLst/>
          </a:prstGeom>
          <a:noFill/>
        </p:spPr>
        <p:txBody>
          <a:bodyPr wrap="none" rtlCol="0">
            <a:spAutoFit/>
          </a:bodyPr>
          <a:lstStyle/>
          <a:p>
            <a:r>
              <a:rPr lang="en-US" altLang="zh-CN" dirty="0"/>
              <a:t>Step:</a:t>
            </a:r>
            <a:endParaRPr lang="zh-CN" altLang="en-US" dirty="0"/>
          </a:p>
        </p:txBody>
      </p:sp>
      <p:sp>
        <p:nvSpPr>
          <p:cNvPr id="42" name="矩形: 圆角 41">
            <a:extLst>
              <a:ext uri="{FF2B5EF4-FFF2-40B4-BE49-F238E27FC236}">
                <a16:creationId xmlns:a16="http://schemas.microsoft.com/office/drawing/2014/main" id="{0568614A-0925-817F-6BD8-5CEA87F3B625}"/>
              </a:ext>
            </a:extLst>
          </p:cNvPr>
          <p:cNvSpPr/>
          <p:nvPr/>
        </p:nvSpPr>
        <p:spPr>
          <a:xfrm>
            <a:off x="550416" y="1028046"/>
            <a:ext cx="5115116" cy="2371836"/>
          </a:xfrm>
          <a:prstGeom prst="roundRect">
            <a:avLst/>
          </a:prstGeom>
          <a:noFill/>
          <a:ln w="28575">
            <a:solidFill>
              <a:srgbClr val="4D6E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79F1C1C-43BE-7461-643B-64253BB8BD05}"/>
                  </a:ext>
                </a:extLst>
              </p:cNvPr>
              <p:cNvSpPr txBox="1"/>
              <p:nvPr/>
            </p:nvSpPr>
            <p:spPr>
              <a:xfrm>
                <a:off x="562343" y="5051390"/>
                <a:ext cx="773738" cy="369332"/>
              </a:xfrm>
              <a:prstGeom prst="rect">
                <a:avLst/>
              </a:prstGeom>
              <a:noFill/>
            </p:spPr>
            <p:txBody>
              <a:bodyPr wrap="none" rtlCol="0">
                <a:spAutoFit/>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𝑚</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p>
                    </m:sSubSup>
                  </m:oMath>
                </a14:m>
                <a:r>
                  <a:rPr lang="en-US" altLang="zh-CN" dirty="0"/>
                  <a:t>=</a:t>
                </a:r>
                <a:endParaRPr lang="zh-CN" altLang="en-US" dirty="0"/>
              </a:p>
            </p:txBody>
          </p:sp>
        </mc:Choice>
        <mc:Fallback xmlns="">
          <p:sp>
            <p:nvSpPr>
              <p:cNvPr id="45" name="文本框 44">
                <a:extLst>
                  <a:ext uri="{FF2B5EF4-FFF2-40B4-BE49-F238E27FC236}">
                    <a16:creationId xmlns:a16="http://schemas.microsoft.com/office/drawing/2014/main" id="{F79F1C1C-43BE-7461-643B-64253BB8BD05}"/>
                  </a:ext>
                </a:extLst>
              </p:cNvPr>
              <p:cNvSpPr txBox="1">
                <a:spLocks noRot="1" noChangeAspect="1" noMove="1" noResize="1" noEditPoints="1" noAdjustHandles="1" noChangeArrowheads="1" noChangeShapeType="1" noTextEdit="1"/>
              </p:cNvSpPr>
              <p:nvPr/>
            </p:nvSpPr>
            <p:spPr>
              <a:xfrm>
                <a:off x="562343" y="5051390"/>
                <a:ext cx="773738" cy="369332"/>
              </a:xfrm>
              <a:prstGeom prst="rect">
                <a:avLst/>
              </a:prstGeom>
              <a:blipFill>
                <a:blip r:embed="rId9"/>
                <a:stretch>
                  <a:fillRect t="-10000" r="-6299" b="-26667"/>
                </a:stretch>
              </a:blipFill>
            </p:spPr>
            <p:txBody>
              <a:bodyPr/>
              <a:lstStyle/>
              <a:p>
                <a:r>
                  <a:rPr lang="zh-CN" altLang="en-US">
                    <a:noFill/>
                  </a:rPr>
                  <a:t> </a:t>
                </a:r>
              </a:p>
            </p:txBody>
          </p:sp>
        </mc:Fallback>
      </mc:AlternateContent>
      <p:cxnSp>
        <p:nvCxnSpPr>
          <p:cNvPr id="50" name="连接符: 曲线 49">
            <a:extLst>
              <a:ext uri="{FF2B5EF4-FFF2-40B4-BE49-F238E27FC236}">
                <a16:creationId xmlns:a16="http://schemas.microsoft.com/office/drawing/2014/main" id="{F89C7737-4BFD-DD8A-BE16-40F445362531}"/>
              </a:ext>
            </a:extLst>
          </p:cNvPr>
          <p:cNvCxnSpPr>
            <a:stCxn id="16" idx="1"/>
            <a:endCxn id="45" idx="1"/>
          </p:cNvCxnSpPr>
          <p:nvPr/>
        </p:nvCxnSpPr>
        <p:spPr>
          <a:xfrm rot="10800000" flipV="1">
            <a:off x="562344" y="4166896"/>
            <a:ext cx="994819" cy="1069160"/>
          </a:xfrm>
          <a:prstGeom prst="curvedConnector3">
            <a:avLst>
              <a:gd name="adj1" fmla="val 122979"/>
            </a:avLst>
          </a:prstGeom>
          <a:ln w="63500">
            <a:solidFill>
              <a:schemeClr val="accent1">
                <a:lumMod val="40000"/>
                <a:lumOff val="6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C5CA218D-089D-6C45-FD63-89FAA3CA8721}"/>
              </a:ext>
            </a:extLst>
          </p:cNvPr>
          <p:cNvSpPr txBox="1"/>
          <p:nvPr/>
        </p:nvSpPr>
        <p:spPr>
          <a:xfrm>
            <a:off x="836721" y="6067563"/>
            <a:ext cx="10507851" cy="646331"/>
          </a:xfrm>
          <a:prstGeom prst="rect">
            <a:avLst/>
          </a:prstGeom>
          <a:noFill/>
        </p:spPr>
        <p:txBody>
          <a:bodyPr wrap="square">
            <a:spAutoFit/>
          </a:bodyPr>
          <a:lstStyle/>
          <a:p>
            <a:r>
              <a:rPr lang="en-US" altLang="zh-CN" b="0" i="0" dirty="0">
                <a:solidFill>
                  <a:schemeClr val="bg1">
                    <a:lumMod val="65000"/>
                  </a:schemeClr>
                </a:solidFill>
                <a:effectLst/>
                <a:latin typeface="Noto Sans" panose="020B0502040504090204" pitchFamily="34" charset="0"/>
              </a:rPr>
              <a:t>E. </a:t>
            </a:r>
            <a:r>
              <a:rPr lang="en-US" altLang="zh-CN" b="0" i="0" dirty="0" err="1">
                <a:solidFill>
                  <a:schemeClr val="bg1">
                    <a:lumMod val="65000"/>
                  </a:schemeClr>
                </a:solidFill>
                <a:effectLst/>
                <a:latin typeface="Noto Sans" panose="020B0502040504090204" pitchFamily="34" charset="0"/>
              </a:rPr>
              <a:t>Bagdasaryan</a:t>
            </a:r>
            <a:r>
              <a:rPr lang="en-US" altLang="zh-CN" b="0" i="0" dirty="0">
                <a:solidFill>
                  <a:schemeClr val="bg1">
                    <a:lumMod val="65000"/>
                  </a:schemeClr>
                </a:solidFill>
                <a:effectLst/>
                <a:latin typeface="Noto Sans" panose="020B0502040504090204" pitchFamily="34" charset="0"/>
              </a:rPr>
              <a:t>, A. </a:t>
            </a:r>
            <a:r>
              <a:rPr lang="en-US" altLang="zh-CN" b="0" i="0" dirty="0" err="1">
                <a:solidFill>
                  <a:schemeClr val="bg1">
                    <a:lumMod val="65000"/>
                  </a:schemeClr>
                </a:solidFill>
                <a:effectLst/>
                <a:latin typeface="Noto Sans" panose="020B0502040504090204" pitchFamily="34" charset="0"/>
              </a:rPr>
              <a:t>Veit</a:t>
            </a:r>
            <a:r>
              <a:rPr lang="en-US" altLang="zh-CN" b="0" i="0" dirty="0">
                <a:solidFill>
                  <a:schemeClr val="bg1">
                    <a:lumMod val="65000"/>
                  </a:schemeClr>
                </a:solidFill>
                <a:effectLst/>
                <a:latin typeface="Noto Sans" panose="020B0502040504090204" pitchFamily="34" charset="0"/>
              </a:rPr>
              <a:t>, Y. Hua, D. Estrin, and V. </a:t>
            </a:r>
            <a:r>
              <a:rPr lang="en-US" altLang="zh-CN" b="0" i="0" dirty="0" err="1">
                <a:solidFill>
                  <a:schemeClr val="bg1">
                    <a:lumMod val="65000"/>
                  </a:schemeClr>
                </a:solidFill>
                <a:effectLst/>
                <a:latin typeface="Noto Sans" panose="020B0502040504090204" pitchFamily="34" charset="0"/>
              </a:rPr>
              <a:t>Shmatikov</a:t>
            </a:r>
            <a:r>
              <a:rPr lang="en-US" altLang="zh-CN" b="0" i="0" dirty="0">
                <a:solidFill>
                  <a:schemeClr val="bg1">
                    <a:lumMod val="65000"/>
                  </a:schemeClr>
                </a:solidFill>
                <a:effectLst/>
                <a:latin typeface="Noto Sans" panose="020B0502040504090204" pitchFamily="34" charset="0"/>
              </a:rPr>
              <a:t>, "How to backdoor federated learning," in International Conference on Artificial Intelligence and Statistics, PMLR, 2020, pp. 2938-2948.</a:t>
            </a:r>
            <a:endParaRPr lang="zh-CN" altLang="en-US" dirty="0">
              <a:solidFill>
                <a:schemeClr val="bg1">
                  <a:lumMod val="65000"/>
                </a:schemeClr>
              </a:solidFill>
            </a:endParaRPr>
          </a:p>
        </p:txBody>
      </p:sp>
    </p:spTree>
    <p:extLst>
      <p:ext uri="{BB962C8B-B14F-4D97-AF65-F5344CB8AC3E}">
        <p14:creationId xmlns:p14="http://schemas.microsoft.com/office/powerpoint/2010/main" val="942305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039C9C-46C5-B968-B0C1-7AD16EB093CC}"/>
              </a:ext>
            </a:extLst>
          </p:cNvPr>
          <p:cNvSpPr>
            <a:spLocks noGrp="1"/>
          </p:cNvSpPr>
          <p:nvPr>
            <p:ph type="title"/>
          </p:nvPr>
        </p:nvSpPr>
        <p:spPr>
          <a:xfrm>
            <a:off x="1091255" y="237834"/>
            <a:ext cx="10831456" cy="790865"/>
          </a:xfrm>
        </p:spPr>
        <p:txBody>
          <a:bodyPr>
            <a:normAutofit/>
          </a:bodyPr>
          <a:lstStyle/>
          <a:p>
            <a:r>
              <a:rPr lang="en-US" altLang="zh-CN" dirty="0"/>
              <a:t>DBA : Distributed backdoor attack</a:t>
            </a:r>
            <a:endParaRPr lang="zh-CN" altLang="en-US" dirty="0"/>
          </a:p>
        </p:txBody>
      </p:sp>
      <p:sp>
        <p:nvSpPr>
          <p:cNvPr id="3" name="灯片编号占位符 2">
            <a:extLst>
              <a:ext uri="{FF2B5EF4-FFF2-40B4-BE49-F238E27FC236}">
                <a16:creationId xmlns:a16="http://schemas.microsoft.com/office/drawing/2014/main" id="{AD69A2F3-8E83-8273-A7C5-70913CEBC722}"/>
              </a:ext>
            </a:extLst>
          </p:cNvPr>
          <p:cNvSpPr>
            <a:spLocks noGrp="1"/>
          </p:cNvSpPr>
          <p:nvPr>
            <p:ph type="sldNum" sz="quarter" idx="12"/>
          </p:nvPr>
        </p:nvSpPr>
        <p:spPr/>
        <p:txBody>
          <a:bodyPr/>
          <a:lstStyle/>
          <a:p>
            <a:fld id="{2515AB8F-1C56-49E9-90C8-78D22B0C1B97}" type="slidenum">
              <a:rPr lang="zh-CN" altLang="en-US" smtClean="0"/>
              <a:t>25</a:t>
            </a:fld>
            <a:endParaRPr lang="zh-CN" altLang="en-US" dirty="0"/>
          </a:p>
        </p:txBody>
      </p:sp>
      <p:sp>
        <p:nvSpPr>
          <p:cNvPr id="12" name="矩形 11">
            <a:extLst>
              <a:ext uri="{FF2B5EF4-FFF2-40B4-BE49-F238E27FC236}">
                <a16:creationId xmlns:a16="http://schemas.microsoft.com/office/drawing/2014/main" id="{5A91C856-8AC4-34DC-E5DB-123184795AF5}"/>
              </a:ext>
            </a:extLst>
          </p:cNvPr>
          <p:cNvSpPr/>
          <p:nvPr/>
        </p:nvSpPr>
        <p:spPr>
          <a:xfrm>
            <a:off x="3097808" y="3284376"/>
            <a:ext cx="279874" cy="1446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11D325DF-8539-0409-1176-1B0DE6C1DC0A}"/>
              </a:ext>
            </a:extLst>
          </p:cNvPr>
          <p:cNvPicPr>
            <a:picLocks noChangeAspect="1"/>
          </p:cNvPicPr>
          <p:nvPr/>
        </p:nvPicPr>
        <p:blipFill rotWithShape="1">
          <a:blip r:embed="rId2"/>
          <a:srcRect l="44379" b="23699"/>
          <a:stretch/>
        </p:blipFill>
        <p:spPr>
          <a:xfrm>
            <a:off x="2594149" y="1413003"/>
            <a:ext cx="7003701" cy="4629643"/>
          </a:xfrm>
          <a:prstGeom prst="rect">
            <a:avLst/>
          </a:prstGeom>
        </p:spPr>
      </p:pic>
      <p:sp>
        <p:nvSpPr>
          <p:cNvPr id="6" name="文本框 5">
            <a:extLst>
              <a:ext uri="{FF2B5EF4-FFF2-40B4-BE49-F238E27FC236}">
                <a16:creationId xmlns:a16="http://schemas.microsoft.com/office/drawing/2014/main" id="{7FA85C61-8924-BF7E-7C48-13A5AAA48FB0}"/>
              </a:ext>
            </a:extLst>
          </p:cNvPr>
          <p:cNvSpPr txBox="1"/>
          <p:nvPr/>
        </p:nvSpPr>
        <p:spPr>
          <a:xfrm>
            <a:off x="412463" y="6042646"/>
            <a:ext cx="11403716" cy="646331"/>
          </a:xfrm>
          <a:prstGeom prst="rect">
            <a:avLst/>
          </a:prstGeom>
          <a:noFill/>
        </p:spPr>
        <p:txBody>
          <a:bodyPr wrap="square">
            <a:spAutoFit/>
          </a:bodyPr>
          <a:lstStyle/>
          <a:p>
            <a:r>
              <a:rPr lang="en-US" altLang="zh-CN" b="0" i="0" dirty="0">
                <a:solidFill>
                  <a:schemeClr val="bg1">
                    <a:lumMod val="65000"/>
                  </a:schemeClr>
                </a:solidFill>
                <a:effectLst/>
                <a:latin typeface="Noto Sans" panose="020B0502040504090204" pitchFamily="34" charset="0"/>
              </a:rPr>
              <a:t>C. Xie, K. Huang, P. Y. Chen, and B. Li, "DBA: Distributed backdoor attacks against federated learning," in 8th International Conference on Learning Representations, ICLR 2020, 2020.</a:t>
            </a:r>
            <a:endParaRPr lang="zh-CN" altLang="en-US" dirty="0">
              <a:solidFill>
                <a:schemeClr val="bg1">
                  <a:lumMod val="65000"/>
                </a:schemeClr>
              </a:solidFill>
            </a:endParaRPr>
          </a:p>
        </p:txBody>
      </p:sp>
    </p:spTree>
    <p:extLst>
      <p:ext uri="{BB962C8B-B14F-4D97-AF65-F5344CB8AC3E}">
        <p14:creationId xmlns:p14="http://schemas.microsoft.com/office/powerpoint/2010/main" val="3315214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B3F62-39F8-1931-3FDB-C28E8AD5B4D5}"/>
              </a:ext>
            </a:extLst>
          </p:cNvPr>
          <p:cNvSpPr>
            <a:spLocks noGrp="1"/>
          </p:cNvSpPr>
          <p:nvPr>
            <p:ph type="title"/>
          </p:nvPr>
        </p:nvSpPr>
        <p:spPr/>
        <p:txBody>
          <a:bodyPr/>
          <a:lstStyle/>
          <a:p>
            <a:r>
              <a:rPr lang="en-US" altLang="zh-CN" dirty="0"/>
              <a:t>DBA : Distributed backdoor attack</a:t>
            </a:r>
            <a:endParaRPr lang="zh-CN" altLang="en-US" dirty="0"/>
          </a:p>
        </p:txBody>
      </p:sp>
      <p:sp>
        <p:nvSpPr>
          <p:cNvPr id="3" name="灯片编号占位符 2">
            <a:extLst>
              <a:ext uri="{FF2B5EF4-FFF2-40B4-BE49-F238E27FC236}">
                <a16:creationId xmlns:a16="http://schemas.microsoft.com/office/drawing/2014/main" id="{37335133-B0FE-90AE-196B-923B4583DBDE}"/>
              </a:ext>
            </a:extLst>
          </p:cNvPr>
          <p:cNvSpPr>
            <a:spLocks noGrp="1"/>
          </p:cNvSpPr>
          <p:nvPr>
            <p:ph type="sldNum" sz="quarter" idx="12"/>
          </p:nvPr>
        </p:nvSpPr>
        <p:spPr/>
        <p:txBody>
          <a:bodyPr/>
          <a:lstStyle/>
          <a:p>
            <a:fld id="{2515AB8F-1C56-49E9-90C8-78D22B0C1B97}" type="slidenum">
              <a:rPr lang="zh-CN" altLang="en-US" smtClean="0"/>
              <a:t>26</a:t>
            </a:fld>
            <a:endParaRPr lang="zh-CN" altLang="en-US" dirty="0"/>
          </a:p>
        </p:txBody>
      </p:sp>
      <p:pic>
        <p:nvPicPr>
          <p:cNvPr id="9" name="图片 8">
            <a:extLst>
              <a:ext uri="{FF2B5EF4-FFF2-40B4-BE49-F238E27FC236}">
                <a16:creationId xmlns:a16="http://schemas.microsoft.com/office/drawing/2014/main" id="{40E362B1-D5DD-48B8-E09C-0D93D4C51182}"/>
              </a:ext>
            </a:extLst>
          </p:cNvPr>
          <p:cNvPicPr>
            <a:picLocks noChangeAspect="1"/>
          </p:cNvPicPr>
          <p:nvPr/>
        </p:nvPicPr>
        <p:blipFill>
          <a:blip r:embed="rId3"/>
          <a:stretch>
            <a:fillRect/>
          </a:stretch>
        </p:blipFill>
        <p:spPr>
          <a:xfrm>
            <a:off x="995100" y="935753"/>
            <a:ext cx="9049158" cy="3662123"/>
          </a:xfrm>
          <a:prstGeom prst="rect">
            <a:avLst/>
          </a:prstGeom>
        </p:spPr>
      </p:pic>
      <p:pic>
        <p:nvPicPr>
          <p:cNvPr id="17" name="图片 16">
            <a:extLst>
              <a:ext uri="{FF2B5EF4-FFF2-40B4-BE49-F238E27FC236}">
                <a16:creationId xmlns:a16="http://schemas.microsoft.com/office/drawing/2014/main" id="{0C16958C-FCB6-AF0E-4CCD-F84930E2A2D1}"/>
              </a:ext>
            </a:extLst>
          </p:cNvPr>
          <p:cNvPicPr>
            <a:picLocks noChangeAspect="1"/>
          </p:cNvPicPr>
          <p:nvPr/>
        </p:nvPicPr>
        <p:blipFill>
          <a:blip r:embed="rId4"/>
          <a:stretch>
            <a:fillRect/>
          </a:stretch>
        </p:blipFill>
        <p:spPr>
          <a:xfrm>
            <a:off x="5749162" y="4597876"/>
            <a:ext cx="4334254" cy="2239767"/>
          </a:xfrm>
          <a:prstGeom prst="rect">
            <a:avLst/>
          </a:prstGeom>
        </p:spPr>
      </p:pic>
      <p:pic>
        <p:nvPicPr>
          <p:cNvPr id="19" name="图片 18">
            <a:extLst>
              <a:ext uri="{FF2B5EF4-FFF2-40B4-BE49-F238E27FC236}">
                <a16:creationId xmlns:a16="http://schemas.microsoft.com/office/drawing/2014/main" id="{0F0C18F8-2081-5FF3-20AE-FDA2773C298D}"/>
              </a:ext>
            </a:extLst>
          </p:cNvPr>
          <p:cNvPicPr>
            <a:picLocks noChangeAspect="1"/>
          </p:cNvPicPr>
          <p:nvPr/>
        </p:nvPicPr>
        <p:blipFill>
          <a:blip r:embed="rId5"/>
          <a:stretch>
            <a:fillRect/>
          </a:stretch>
        </p:blipFill>
        <p:spPr>
          <a:xfrm>
            <a:off x="2939666" y="4777018"/>
            <a:ext cx="1937133" cy="2044750"/>
          </a:xfrm>
          <a:prstGeom prst="rect">
            <a:avLst/>
          </a:prstGeom>
        </p:spPr>
      </p:pic>
    </p:spTree>
    <p:extLst>
      <p:ext uri="{BB962C8B-B14F-4D97-AF65-F5344CB8AC3E}">
        <p14:creationId xmlns:p14="http://schemas.microsoft.com/office/powerpoint/2010/main" val="2156601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676908-1D3C-2CFD-848B-0B526BA67B96}"/>
              </a:ext>
            </a:extLst>
          </p:cNvPr>
          <p:cNvSpPr>
            <a:spLocks noGrp="1"/>
          </p:cNvSpPr>
          <p:nvPr>
            <p:ph type="title"/>
          </p:nvPr>
        </p:nvSpPr>
        <p:spPr/>
        <p:txBody>
          <a:bodyPr/>
          <a:lstStyle/>
          <a:p>
            <a:r>
              <a:rPr lang="en-US" altLang="zh-CN" dirty="0"/>
              <a:t>How to prevent adversarial attack</a:t>
            </a:r>
            <a:endParaRPr lang="zh-CN" altLang="en-US" dirty="0"/>
          </a:p>
        </p:txBody>
      </p:sp>
      <p:sp>
        <p:nvSpPr>
          <p:cNvPr id="3" name="灯片编号占位符 2">
            <a:extLst>
              <a:ext uri="{FF2B5EF4-FFF2-40B4-BE49-F238E27FC236}">
                <a16:creationId xmlns:a16="http://schemas.microsoft.com/office/drawing/2014/main" id="{C424D847-0343-CA31-4B51-8F7C862F073B}"/>
              </a:ext>
            </a:extLst>
          </p:cNvPr>
          <p:cNvSpPr>
            <a:spLocks noGrp="1"/>
          </p:cNvSpPr>
          <p:nvPr>
            <p:ph type="sldNum" sz="quarter" idx="12"/>
          </p:nvPr>
        </p:nvSpPr>
        <p:spPr/>
        <p:txBody>
          <a:bodyPr/>
          <a:lstStyle/>
          <a:p>
            <a:fld id="{2515AB8F-1C56-49E9-90C8-78D22B0C1B97}" type="slidenum">
              <a:rPr lang="zh-CN" altLang="en-US" smtClean="0"/>
              <a:t>27</a:t>
            </a:fld>
            <a:endParaRPr lang="zh-CN" altLang="en-US" dirty="0"/>
          </a:p>
        </p:txBody>
      </p:sp>
      <p:pic>
        <p:nvPicPr>
          <p:cNvPr id="1026" name="Picture 2" descr="What are adversarial attacks in machine learning and how can you prevent them?">
            <a:extLst>
              <a:ext uri="{FF2B5EF4-FFF2-40B4-BE49-F238E27FC236}">
                <a16:creationId xmlns:a16="http://schemas.microsoft.com/office/drawing/2014/main" id="{B149D8CE-2C52-5BEC-C2D9-2DCF10353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986" y="963384"/>
            <a:ext cx="9000862" cy="5575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42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CB7975-BEA8-0D4A-CFAB-C211F02E2E0D}"/>
              </a:ext>
            </a:extLst>
          </p:cNvPr>
          <p:cNvSpPr>
            <a:spLocks noGrp="1"/>
          </p:cNvSpPr>
          <p:nvPr>
            <p:ph type="title"/>
          </p:nvPr>
        </p:nvSpPr>
        <p:spPr/>
        <p:txBody>
          <a:bodyPr/>
          <a:lstStyle/>
          <a:p>
            <a:r>
              <a:rPr lang="en-US" altLang="zh-CN" dirty="0"/>
              <a:t>Defense Evasion Attacks</a:t>
            </a:r>
            <a:endParaRPr lang="zh-CN" altLang="en-US" dirty="0"/>
          </a:p>
        </p:txBody>
      </p:sp>
      <p:sp>
        <p:nvSpPr>
          <p:cNvPr id="3" name="灯片编号占位符 2">
            <a:extLst>
              <a:ext uri="{FF2B5EF4-FFF2-40B4-BE49-F238E27FC236}">
                <a16:creationId xmlns:a16="http://schemas.microsoft.com/office/drawing/2014/main" id="{7979F48F-15FB-C06C-0BDF-5C8A067838E9}"/>
              </a:ext>
            </a:extLst>
          </p:cNvPr>
          <p:cNvSpPr>
            <a:spLocks noGrp="1"/>
          </p:cNvSpPr>
          <p:nvPr>
            <p:ph type="sldNum" sz="quarter" idx="12"/>
          </p:nvPr>
        </p:nvSpPr>
        <p:spPr/>
        <p:txBody>
          <a:bodyPr/>
          <a:lstStyle/>
          <a:p>
            <a:fld id="{2515AB8F-1C56-49E9-90C8-78D22B0C1B97}" type="slidenum">
              <a:rPr lang="zh-CN" altLang="en-US" smtClean="0"/>
              <a:t>28</a:t>
            </a:fld>
            <a:endParaRPr lang="zh-CN" altLang="en-US" dirty="0"/>
          </a:p>
        </p:txBody>
      </p:sp>
      <p:pic>
        <p:nvPicPr>
          <p:cNvPr id="4" name="Picture 2" descr="Adversarial Machine Learning Mitigation: Adversarial Learning | by Ferhat  Ozgur Catak | Towards Data Science">
            <a:extLst>
              <a:ext uri="{FF2B5EF4-FFF2-40B4-BE49-F238E27FC236}">
                <a16:creationId xmlns:a16="http://schemas.microsoft.com/office/drawing/2014/main" id="{8687715C-B302-D749-0A26-4DC802EFA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327" y="1468124"/>
            <a:ext cx="8999345" cy="538987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50CBB9B7-9999-8764-5645-13D7D0C292B1}"/>
              </a:ext>
            </a:extLst>
          </p:cNvPr>
          <p:cNvSpPr txBox="1"/>
          <p:nvPr/>
        </p:nvSpPr>
        <p:spPr>
          <a:xfrm>
            <a:off x="4615413" y="1035651"/>
            <a:ext cx="2488566"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Adversarial Training</a:t>
            </a:r>
            <a:endParaRPr lang="zh-CN" alt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5312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1F756-75E3-5C92-C706-A883783D16C0}"/>
              </a:ext>
            </a:extLst>
          </p:cNvPr>
          <p:cNvSpPr>
            <a:spLocks noGrp="1"/>
          </p:cNvSpPr>
          <p:nvPr>
            <p:ph type="title"/>
          </p:nvPr>
        </p:nvSpPr>
        <p:spPr/>
        <p:txBody>
          <a:bodyPr/>
          <a:lstStyle/>
          <a:p>
            <a:r>
              <a:rPr lang="en-US" altLang="zh-CN" dirty="0"/>
              <a:t>Defense Evasion Attacks</a:t>
            </a:r>
            <a:endParaRPr lang="zh-CN" altLang="en-US" dirty="0"/>
          </a:p>
        </p:txBody>
      </p:sp>
      <p:sp>
        <p:nvSpPr>
          <p:cNvPr id="3" name="灯片编号占位符 2">
            <a:extLst>
              <a:ext uri="{FF2B5EF4-FFF2-40B4-BE49-F238E27FC236}">
                <a16:creationId xmlns:a16="http://schemas.microsoft.com/office/drawing/2014/main" id="{0BFE0BE7-BBC9-E77D-D8C0-C675A426A345}"/>
              </a:ext>
            </a:extLst>
          </p:cNvPr>
          <p:cNvSpPr>
            <a:spLocks noGrp="1"/>
          </p:cNvSpPr>
          <p:nvPr>
            <p:ph type="sldNum" sz="quarter" idx="12"/>
          </p:nvPr>
        </p:nvSpPr>
        <p:spPr/>
        <p:txBody>
          <a:bodyPr/>
          <a:lstStyle/>
          <a:p>
            <a:fld id="{2515AB8F-1C56-49E9-90C8-78D22B0C1B97}" type="slidenum">
              <a:rPr lang="zh-CN" altLang="en-US" smtClean="0"/>
              <a:t>29</a:t>
            </a:fld>
            <a:endParaRPr lang="zh-CN" altLang="en-US" dirty="0"/>
          </a:p>
        </p:txBody>
      </p:sp>
      <p:grpSp>
        <p:nvGrpSpPr>
          <p:cNvPr id="9" name="组合 8">
            <a:extLst>
              <a:ext uri="{FF2B5EF4-FFF2-40B4-BE49-F238E27FC236}">
                <a16:creationId xmlns:a16="http://schemas.microsoft.com/office/drawing/2014/main" id="{7432CA29-6C6B-549D-BEDA-FC6D19828B3E}"/>
              </a:ext>
            </a:extLst>
          </p:cNvPr>
          <p:cNvGrpSpPr/>
          <p:nvPr/>
        </p:nvGrpSpPr>
        <p:grpSpPr>
          <a:xfrm>
            <a:off x="1919625" y="1140274"/>
            <a:ext cx="7696867" cy="2552250"/>
            <a:chOff x="2008402" y="1472705"/>
            <a:chExt cx="7696867" cy="2552250"/>
          </a:xfrm>
        </p:grpSpPr>
        <p:pic>
          <p:nvPicPr>
            <p:cNvPr id="5" name="图片 4">
              <a:extLst>
                <a:ext uri="{FF2B5EF4-FFF2-40B4-BE49-F238E27FC236}">
                  <a16:creationId xmlns:a16="http://schemas.microsoft.com/office/drawing/2014/main" id="{1607B869-4AD8-ADF7-B997-CDC660639729}"/>
                </a:ext>
              </a:extLst>
            </p:cNvPr>
            <p:cNvPicPr>
              <a:picLocks noChangeAspect="1"/>
            </p:cNvPicPr>
            <p:nvPr/>
          </p:nvPicPr>
          <p:blipFill rotWithShape="1">
            <a:blip r:embed="rId2"/>
            <a:srcRect t="31243" b="26873"/>
            <a:stretch/>
          </p:blipFill>
          <p:spPr>
            <a:xfrm>
              <a:off x="2008402" y="1917576"/>
              <a:ext cx="7696867" cy="1276727"/>
            </a:xfrm>
            <a:prstGeom prst="rect">
              <a:avLst/>
            </a:prstGeom>
          </p:spPr>
        </p:pic>
        <p:pic>
          <p:nvPicPr>
            <p:cNvPr id="7" name="图片 6">
              <a:extLst>
                <a:ext uri="{FF2B5EF4-FFF2-40B4-BE49-F238E27FC236}">
                  <a16:creationId xmlns:a16="http://schemas.microsoft.com/office/drawing/2014/main" id="{5F468240-EA17-88B1-344D-A22D644B28A3}"/>
                </a:ext>
              </a:extLst>
            </p:cNvPr>
            <p:cNvPicPr>
              <a:picLocks noChangeAspect="1"/>
            </p:cNvPicPr>
            <p:nvPr/>
          </p:nvPicPr>
          <p:blipFill rotWithShape="1">
            <a:blip r:embed="rId3"/>
            <a:srcRect r="1559"/>
            <a:stretch/>
          </p:blipFill>
          <p:spPr>
            <a:xfrm>
              <a:off x="2008402" y="3194303"/>
              <a:ext cx="7696867" cy="830652"/>
            </a:xfrm>
            <a:prstGeom prst="rect">
              <a:avLst/>
            </a:prstGeom>
          </p:spPr>
        </p:pic>
        <p:pic>
          <p:nvPicPr>
            <p:cNvPr id="8" name="图片 7">
              <a:extLst>
                <a:ext uri="{FF2B5EF4-FFF2-40B4-BE49-F238E27FC236}">
                  <a16:creationId xmlns:a16="http://schemas.microsoft.com/office/drawing/2014/main" id="{89065C67-44E0-71D0-4AC7-BDAE5E8F2F0F}"/>
                </a:ext>
              </a:extLst>
            </p:cNvPr>
            <p:cNvPicPr>
              <a:picLocks noChangeAspect="1"/>
            </p:cNvPicPr>
            <p:nvPr/>
          </p:nvPicPr>
          <p:blipFill rotWithShape="1">
            <a:blip r:embed="rId2"/>
            <a:srcRect b="85406"/>
            <a:stretch/>
          </p:blipFill>
          <p:spPr>
            <a:xfrm>
              <a:off x="2008402" y="1472705"/>
              <a:ext cx="7696867" cy="444870"/>
            </a:xfrm>
            <a:prstGeom prst="rect">
              <a:avLst/>
            </a:prstGeom>
          </p:spPr>
        </p:pic>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4320C18-77FA-D143-119E-3732FF56BC06}"/>
                  </a:ext>
                </a:extLst>
              </p:cNvPr>
              <p:cNvSpPr txBox="1"/>
              <p:nvPr/>
            </p:nvSpPr>
            <p:spPr>
              <a:xfrm>
                <a:off x="1919625" y="3806521"/>
                <a:ext cx="10090092" cy="2866426"/>
              </a:xfrm>
              <a:prstGeom prst="rect">
                <a:avLst/>
              </a:prstGeom>
              <a:noFill/>
            </p:spPr>
            <p:txBody>
              <a:bodyPr wrap="square" rtlCol="0">
                <a:spAutoFit/>
              </a:bodyPr>
              <a:lstStyle/>
              <a:p>
                <a:pPr>
                  <a:lnSpc>
                    <a:spcPct val="150000"/>
                  </a:lnSpc>
                </a:pPr>
                <a:r>
                  <a:rPr lang="en-US" altLang="zh-CN" sz="2000" b="1" dirty="0"/>
                  <a:t>1.</a:t>
                </a:r>
                <a:r>
                  <a:rPr lang="en-US" altLang="zh-CN" sz="2000" b="1" dirty="0">
                    <a:latin typeface="Times New Roman" panose="02020603050405020304" pitchFamily="18" charset="0"/>
                    <a:cs typeface="Times New Roman" panose="02020603050405020304" pitchFamily="18" charset="0"/>
                  </a:rPr>
                  <a:t>Inner Maximization</a:t>
                </a:r>
              </a:p>
              <a:p>
                <a:pPr marL="342900" indent="-342900">
                  <a:lnSpc>
                    <a:spcPct val="150000"/>
                  </a:lnSpc>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generate adversarial examples </a:t>
                </a:r>
                <a:r>
                  <a:rPr lang="en-US" altLang="zh-CN" sz="2000" dirty="0">
                    <a:latin typeface="Times New Roman" panose="02020603050405020304" pitchFamily="18" charset="0"/>
                    <a:cs typeface="Times New Roman" panose="02020603050405020304" pitchFamily="18" charset="0"/>
                  </a:rPr>
                  <a:t>, by maximizing the loss L.</a:t>
                </a:r>
              </a:p>
              <a:p>
                <a:pPr marL="342900" indent="-342900">
                  <a:lnSpc>
                    <a:spcPct val="150000"/>
                  </a:lnSpc>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 it is a constrained optimization problem:</a:t>
                </a:r>
                <a14:m>
                  <m:oMath xmlns:m="http://schemas.openxmlformats.org/officeDocument/2006/math">
                    <m:d>
                      <m:dPr>
                        <m:begChr m:val="‖"/>
                        <m:endChr m:val=""/>
                        <m:ctrlPr>
                          <a:rPr lang="en-US" altLang="zh-CN" sz="2000" i="1" smtClean="0">
                            <a:solidFill>
                              <a:schemeClr val="accent1">
                                <a:lumMod val="60000"/>
                                <a:lumOff val="40000"/>
                              </a:schemeClr>
                            </a:solidFill>
                            <a:latin typeface="Cambria Math" panose="02040503050406030204" pitchFamily="18" charset="0"/>
                            <a:cs typeface="Times New Roman" panose="02020603050405020304" pitchFamily="18" charset="0"/>
                          </a:rPr>
                        </m:ctrlPr>
                      </m:dPr>
                      <m:e>
                        <m:sSubSup>
                          <m:sSubSupPr>
                            <m:ctrlPr>
                              <a:rPr lang="en-US" altLang="zh-CN" sz="2000" i="1" smtClean="0">
                                <a:solidFill>
                                  <a:schemeClr val="accent1">
                                    <a:lumMod val="60000"/>
                                    <a:lumOff val="40000"/>
                                  </a:schemeClr>
                                </a:solidFill>
                                <a:latin typeface="Cambria Math" panose="02040503050406030204" pitchFamily="18" charset="0"/>
                                <a:cs typeface="Times New Roman" panose="02020603050405020304" pitchFamily="18" charset="0"/>
                              </a:rPr>
                            </m:ctrlPr>
                          </m:sSubSupPr>
                          <m:e>
                            <m:r>
                              <a:rPr lang="en-US" altLang="zh-CN" sz="2000" b="0" i="1" smtClean="0">
                                <a:solidFill>
                                  <a:schemeClr val="accent1">
                                    <a:lumMod val="60000"/>
                                    <a:lumOff val="40000"/>
                                  </a:schemeClr>
                                </a:solidFill>
                                <a:latin typeface="Cambria Math" panose="02040503050406030204" pitchFamily="18" charset="0"/>
                                <a:cs typeface="Times New Roman" panose="02020603050405020304" pitchFamily="18" charset="0"/>
                              </a:rPr>
                              <m:t>𝑥</m:t>
                            </m:r>
                          </m:e>
                          <m:sub>
                            <m:r>
                              <a:rPr lang="en-US" altLang="zh-CN" sz="2000" b="0" i="1" smtClean="0">
                                <a:solidFill>
                                  <a:schemeClr val="accent1">
                                    <a:lumMod val="60000"/>
                                    <a:lumOff val="40000"/>
                                  </a:schemeClr>
                                </a:solidFill>
                                <a:latin typeface="Cambria Math" panose="02040503050406030204" pitchFamily="18" charset="0"/>
                                <a:cs typeface="Times New Roman" panose="02020603050405020304" pitchFamily="18" charset="0"/>
                              </a:rPr>
                              <m:t>𝑖</m:t>
                            </m:r>
                          </m:sub>
                          <m:sup>
                            <m:r>
                              <a:rPr lang="en-US" altLang="zh-CN" sz="2000" b="0" i="1" smtClean="0">
                                <a:solidFill>
                                  <a:schemeClr val="accent1">
                                    <a:lumMod val="60000"/>
                                    <a:lumOff val="40000"/>
                                  </a:schemeClr>
                                </a:solidFill>
                                <a:latin typeface="Cambria Math" panose="02040503050406030204" pitchFamily="18" charset="0"/>
                                <a:cs typeface="Times New Roman" panose="02020603050405020304" pitchFamily="18" charset="0"/>
                              </a:rPr>
                              <m:t>′</m:t>
                            </m:r>
                          </m:sup>
                        </m:sSubSup>
                        <m:r>
                          <a:rPr lang="en-US" altLang="zh-CN" sz="2000" b="0" i="1" smtClean="0">
                            <a:solidFill>
                              <a:schemeClr val="accent1">
                                <a:lumMod val="60000"/>
                                <a:lumOff val="40000"/>
                              </a:schemeClr>
                            </a:solidFill>
                            <a:latin typeface="Cambria Math" panose="02040503050406030204" pitchFamily="18" charset="0"/>
                            <a:cs typeface="Times New Roman" panose="02020603050405020304" pitchFamily="18" charset="0"/>
                          </a:rPr>
                          <m:t>−</m:t>
                        </m:r>
                        <m:d>
                          <m:dPr>
                            <m:begChr m:val=""/>
                            <m:endChr m:val="‖"/>
                            <m:ctrlPr>
                              <a:rPr lang="en-US" altLang="zh-CN" sz="2000" b="0" i="1" smtClean="0">
                                <a:solidFill>
                                  <a:schemeClr val="accent1">
                                    <a:lumMod val="60000"/>
                                    <a:lumOff val="40000"/>
                                  </a:schemeClr>
                                </a:solidFill>
                                <a:latin typeface="Cambria Math" panose="02040503050406030204" pitchFamily="18" charset="0"/>
                                <a:cs typeface="Times New Roman" panose="02020603050405020304" pitchFamily="18" charset="0"/>
                              </a:rPr>
                            </m:ctrlPr>
                          </m:dPr>
                          <m:e>
                            <m:sSub>
                              <m:sSubPr>
                                <m:ctrlPr>
                                  <a:rPr lang="en-US" altLang="zh-CN" sz="2000" b="0" i="1" smtClean="0">
                                    <a:solidFill>
                                      <a:schemeClr val="accent1">
                                        <a:lumMod val="60000"/>
                                        <a:lumOff val="40000"/>
                                      </a:schemeClr>
                                    </a:solidFill>
                                    <a:latin typeface="Cambria Math" panose="02040503050406030204" pitchFamily="18" charset="0"/>
                                    <a:cs typeface="Times New Roman" panose="02020603050405020304" pitchFamily="18" charset="0"/>
                                  </a:rPr>
                                </m:ctrlPr>
                              </m:sSubPr>
                              <m:e>
                                <m:r>
                                  <a:rPr lang="en-US" altLang="zh-CN" sz="2000" b="0" i="1" smtClean="0">
                                    <a:solidFill>
                                      <a:schemeClr val="accent1">
                                        <a:lumMod val="60000"/>
                                        <a:lumOff val="40000"/>
                                      </a:schemeClr>
                                    </a:solidFill>
                                    <a:latin typeface="Cambria Math" panose="02040503050406030204" pitchFamily="18" charset="0"/>
                                    <a:cs typeface="Times New Roman" panose="02020603050405020304" pitchFamily="18" charset="0"/>
                                  </a:rPr>
                                  <m:t>𝑥</m:t>
                                </m:r>
                              </m:e>
                              <m:sub>
                                <m:r>
                                  <a:rPr lang="en-US" altLang="zh-CN" sz="2000" b="0" i="1" smtClean="0">
                                    <a:solidFill>
                                      <a:schemeClr val="accent1">
                                        <a:lumMod val="60000"/>
                                        <a:lumOff val="40000"/>
                                      </a:schemeClr>
                                    </a:solidFill>
                                    <a:latin typeface="Cambria Math" panose="02040503050406030204" pitchFamily="18" charset="0"/>
                                    <a:cs typeface="Times New Roman" panose="02020603050405020304" pitchFamily="18" charset="0"/>
                                  </a:rPr>
                                  <m:t>𝑖</m:t>
                                </m:r>
                              </m:sub>
                            </m:sSub>
                          </m:e>
                        </m:d>
                      </m:e>
                    </m:d>
                  </m:oMath>
                </a14:m>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000" b="1" dirty="0">
                    <a:latin typeface="Times New Roman" panose="02020603050405020304" pitchFamily="18" charset="0"/>
                    <a:cs typeface="Times New Roman" panose="02020603050405020304" pitchFamily="18" charset="0"/>
                  </a:rPr>
                  <a:t>2.Outer Minimization</a:t>
                </a:r>
              </a:p>
              <a:p>
                <a:pPr marL="342900" indent="-342900">
                  <a:lnSpc>
                    <a:spcPct val="150000"/>
                  </a:lnSpc>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A typical process to train a model ,but on adversarial examples </a:t>
                </a:r>
              </a:p>
              <a:p>
                <a:pPr marL="342900" indent="-342900">
                  <a:lnSpc>
                    <a:spcPct val="150000"/>
                  </a:lnSpc>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Generated by the inner maximization</a:t>
                </a:r>
                <a:endParaRPr lang="zh-CN" altLang="en-US" sz="2000" dirty="0">
                  <a:latin typeface="Times New Roman" panose="02020603050405020304" pitchFamily="18" charset="0"/>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14320C18-77FA-D143-119E-3732FF56BC06}"/>
                  </a:ext>
                </a:extLst>
              </p:cNvPr>
              <p:cNvSpPr txBox="1">
                <a:spLocks noRot="1" noChangeAspect="1" noMove="1" noResize="1" noEditPoints="1" noAdjustHandles="1" noChangeArrowheads="1" noChangeShapeType="1" noTextEdit="1"/>
              </p:cNvSpPr>
              <p:nvPr/>
            </p:nvSpPr>
            <p:spPr>
              <a:xfrm>
                <a:off x="1919625" y="3806521"/>
                <a:ext cx="10090092" cy="2866426"/>
              </a:xfrm>
              <a:prstGeom prst="rect">
                <a:avLst/>
              </a:prstGeom>
              <a:blipFill>
                <a:blip r:embed="rId4"/>
                <a:stretch>
                  <a:fillRect l="-665" b="-6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040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8A9628-8E1F-094B-A257-18FFF5BB85AB}"/>
              </a:ext>
            </a:extLst>
          </p:cNvPr>
          <p:cNvSpPr>
            <a:spLocks noGrp="1"/>
          </p:cNvSpPr>
          <p:nvPr>
            <p:ph type="body" sz="quarter" idx="10"/>
          </p:nvPr>
        </p:nvSpPr>
        <p:spPr/>
        <p:txBody>
          <a:bodyPr/>
          <a:lstStyle/>
          <a:p>
            <a:r>
              <a:rPr lang="zh-CN" altLang="en-US" dirty="0">
                <a:sym typeface="+mn-lt"/>
              </a:rPr>
              <a:t>对抗机器学习概述</a:t>
            </a:r>
            <a:endParaRPr lang="zh-CN" altLang="en-US" dirty="0"/>
          </a:p>
        </p:txBody>
      </p:sp>
    </p:spTree>
    <p:extLst>
      <p:ext uri="{BB962C8B-B14F-4D97-AF65-F5344CB8AC3E}">
        <p14:creationId xmlns:p14="http://schemas.microsoft.com/office/powerpoint/2010/main" val="1688830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63595-CC09-AD26-7E9F-59E4F434BAEF}"/>
              </a:ext>
            </a:extLst>
          </p:cNvPr>
          <p:cNvSpPr>
            <a:spLocks noGrp="1"/>
          </p:cNvSpPr>
          <p:nvPr>
            <p:ph type="title"/>
          </p:nvPr>
        </p:nvSpPr>
        <p:spPr/>
        <p:txBody>
          <a:bodyPr/>
          <a:lstStyle/>
          <a:p>
            <a:r>
              <a:rPr lang="en-US" altLang="zh-CN" dirty="0"/>
              <a:t>Backdoor Defense </a:t>
            </a:r>
            <a:endParaRPr lang="zh-CN" altLang="en-US" dirty="0"/>
          </a:p>
        </p:txBody>
      </p:sp>
      <p:sp>
        <p:nvSpPr>
          <p:cNvPr id="3" name="灯片编号占位符 2">
            <a:extLst>
              <a:ext uri="{FF2B5EF4-FFF2-40B4-BE49-F238E27FC236}">
                <a16:creationId xmlns:a16="http://schemas.microsoft.com/office/drawing/2014/main" id="{0A3E23F7-6CBD-41BE-1A42-FD7A689D2BFC}"/>
              </a:ext>
            </a:extLst>
          </p:cNvPr>
          <p:cNvSpPr>
            <a:spLocks noGrp="1"/>
          </p:cNvSpPr>
          <p:nvPr>
            <p:ph type="sldNum" sz="quarter" idx="12"/>
          </p:nvPr>
        </p:nvSpPr>
        <p:spPr/>
        <p:txBody>
          <a:bodyPr/>
          <a:lstStyle/>
          <a:p>
            <a:fld id="{2515AB8F-1C56-49E9-90C8-78D22B0C1B97}" type="slidenum">
              <a:rPr lang="zh-CN" altLang="en-US" smtClean="0"/>
              <a:t>30</a:t>
            </a:fld>
            <a:endParaRPr lang="zh-CN" altLang="en-US" dirty="0"/>
          </a:p>
        </p:txBody>
      </p:sp>
      <p:pic>
        <p:nvPicPr>
          <p:cNvPr id="5" name="图片 4">
            <a:extLst>
              <a:ext uri="{FF2B5EF4-FFF2-40B4-BE49-F238E27FC236}">
                <a16:creationId xmlns:a16="http://schemas.microsoft.com/office/drawing/2014/main" id="{E2610CFE-5899-54E3-848E-2EF9EA18F9F8}"/>
              </a:ext>
            </a:extLst>
          </p:cNvPr>
          <p:cNvPicPr>
            <a:picLocks noChangeAspect="1"/>
          </p:cNvPicPr>
          <p:nvPr/>
        </p:nvPicPr>
        <p:blipFill rotWithShape="1">
          <a:blip r:embed="rId3"/>
          <a:srcRect b="63842"/>
          <a:stretch/>
        </p:blipFill>
        <p:spPr>
          <a:xfrm>
            <a:off x="2753935" y="822748"/>
            <a:ext cx="5259642" cy="456949"/>
          </a:xfrm>
          <a:prstGeom prst="rect">
            <a:avLst/>
          </a:prstGeom>
        </p:spPr>
      </p:pic>
      <p:pic>
        <p:nvPicPr>
          <p:cNvPr id="9" name="图片 8">
            <a:extLst>
              <a:ext uri="{FF2B5EF4-FFF2-40B4-BE49-F238E27FC236}">
                <a16:creationId xmlns:a16="http://schemas.microsoft.com/office/drawing/2014/main" id="{9F971D3A-D67F-F448-F85B-F9C042FC846C}"/>
              </a:ext>
            </a:extLst>
          </p:cNvPr>
          <p:cNvPicPr>
            <a:picLocks noChangeAspect="1"/>
          </p:cNvPicPr>
          <p:nvPr/>
        </p:nvPicPr>
        <p:blipFill>
          <a:blip r:embed="rId4"/>
          <a:stretch>
            <a:fillRect/>
          </a:stretch>
        </p:blipFill>
        <p:spPr>
          <a:xfrm>
            <a:off x="884713" y="2749310"/>
            <a:ext cx="10463167" cy="3939881"/>
          </a:xfrm>
          <a:prstGeom prst="rect">
            <a:avLst/>
          </a:prstGeom>
        </p:spPr>
      </p:pic>
      <p:sp>
        <p:nvSpPr>
          <p:cNvPr id="7" name="文本框 6">
            <a:extLst>
              <a:ext uri="{FF2B5EF4-FFF2-40B4-BE49-F238E27FC236}">
                <a16:creationId xmlns:a16="http://schemas.microsoft.com/office/drawing/2014/main" id="{85C21F54-0056-1F80-4866-CAC4E46C1D0F}"/>
              </a:ext>
            </a:extLst>
          </p:cNvPr>
          <p:cNvSpPr txBox="1"/>
          <p:nvPr/>
        </p:nvSpPr>
        <p:spPr>
          <a:xfrm>
            <a:off x="844120" y="6281605"/>
            <a:ext cx="10645905" cy="646331"/>
          </a:xfrm>
          <a:prstGeom prst="rect">
            <a:avLst/>
          </a:prstGeom>
          <a:noFill/>
        </p:spPr>
        <p:txBody>
          <a:bodyPr wrap="square">
            <a:spAutoFit/>
          </a:bodyPr>
          <a:lstStyle/>
          <a:p>
            <a:r>
              <a:rPr lang="en-US" altLang="zh-CN" b="0" i="0" dirty="0">
                <a:solidFill>
                  <a:schemeClr val="bg1">
                    <a:lumMod val="65000"/>
                  </a:schemeClr>
                </a:solidFill>
                <a:effectLst/>
                <a:latin typeface="Noto Sans" panose="020B0502040504090204" pitchFamily="34" charset="0"/>
              </a:rPr>
              <a:t>D. Wu, and Y. Wang, "Adversarial neuron pruning purifies backdoored deep models," Advances in Neural Information Processing Systems 34, 2021, pp. 16913-16925.</a:t>
            </a:r>
            <a:endParaRPr lang="zh-CN" altLang="en-US" dirty="0">
              <a:solidFill>
                <a:schemeClr val="bg1">
                  <a:lumMod val="65000"/>
                </a:schemeClr>
              </a:solidFill>
            </a:endParaRPr>
          </a:p>
        </p:txBody>
      </p:sp>
      <p:pic>
        <p:nvPicPr>
          <p:cNvPr id="6" name="图片 5">
            <a:extLst>
              <a:ext uri="{FF2B5EF4-FFF2-40B4-BE49-F238E27FC236}">
                <a16:creationId xmlns:a16="http://schemas.microsoft.com/office/drawing/2014/main" id="{44233EAB-2FE2-F343-E18E-178F91E0FDB2}"/>
              </a:ext>
            </a:extLst>
          </p:cNvPr>
          <p:cNvPicPr>
            <a:picLocks noChangeAspect="1"/>
          </p:cNvPicPr>
          <p:nvPr/>
        </p:nvPicPr>
        <p:blipFill>
          <a:blip r:embed="rId5"/>
          <a:stretch>
            <a:fillRect/>
          </a:stretch>
        </p:blipFill>
        <p:spPr>
          <a:xfrm>
            <a:off x="1806833" y="1864611"/>
            <a:ext cx="8093141" cy="1059272"/>
          </a:xfrm>
          <a:prstGeom prst="rect">
            <a:avLst/>
          </a:prstGeom>
        </p:spPr>
      </p:pic>
      <p:pic>
        <p:nvPicPr>
          <p:cNvPr id="10" name="图片 9">
            <a:extLst>
              <a:ext uri="{FF2B5EF4-FFF2-40B4-BE49-F238E27FC236}">
                <a16:creationId xmlns:a16="http://schemas.microsoft.com/office/drawing/2014/main" id="{544A7885-27A3-0A6C-58B6-7A063EF246F7}"/>
              </a:ext>
            </a:extLst>
          </p:cNvPr>
          <p:cNvPicPr>
            <a:picLocks noChangeAspect="1"/>
          </p:cNvPicPr>
          <p:nvPr/>
        </p:nvPicPr>
        <p:blipFill>
          <a:blip r:embed="rId6"/>
          <a:stretch>
            <a:fillRect/>
          </a:stretch>
        </p:blipFill>
        <p:spPr>
          <a:xfrm>
            <a:off x="3755372" y="1279697"/>
            <a:ext cx="3967606" cy="511583"/>
          </a:xfrm>
          <a:prstGeom prst="rect">
            <a:avLst/>
          </a:prstGeom>
        </p:spPr>
      </p:pic>
    </p:spTree>
    <p:extLst>
      <p:ext uri="{BB962C8B-B14F-4D97-AF65-F5344CB8AC3E}">
        <p14:creationId xmlns:p14="http://schemas.microsoft.com/office/powerpoint/2010/main" val="921461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77E9D8-2F77-B794-648D-8BD1370E56AD}"/>
              </a:ext>
            </a:extLst>
          </p:cNvPr>
          <p:cNvSpPr>
            <a:spLocks noGrp="1"/>
          </p:cNvSpPr>
          <p:nvPr>
            <p:ph type="title"/>
          </p:nvPr>
        </p:nvSpPr>
        <p:spPr/>
        <p:txBody>
          <a:bodyPr/>
          <a:lstStyle/>
          <a:p>
            <a:r>
              <a:rPr lang="en-US" altLang="zh-CN" dirty="0"/>
              <a:t>Backdoor Defense </a:t>
            </a:r>
            <a:endParaRPr lang="zh-CN" altLang="en-US" dirty="0"/>
          </a:p>
        </p:txBody>
      </p:sp>
      <p:sp>
        <p:nvSpPr>
          <p:cNvPr id="3" name="灯片编号占位符 2">
            <a:extLst>
              <a:ext uri="{FF2B5EF4-FFF2-40B4-BE49-F238E27FC236}">
                <a16:creationId xmlns:a16="http://schemas.microsoft.com/office/drawing/2014/main" id="{32EBEAC3-9371-9D59-112A-B8B78967D387}"/>
              </a:ext>
            </a:extLst>
          </p:cNvPr>
          <p:cNvSpPr>
            <a:spLocks noGrp="1"/>
          </p:cNvSpPr>
          <p:nvPr>
            <p:ph type="sldNum" sz="quarter" idx="12"/>
          </p:nvPr>
        </p:nvSpPr>
        <p:spPr/>
        <p:txBody>
          <a:bodyPr/>
          <a:lstStyle/>
          <a:p>
            <a:fld id="{2515AB8F-1C56-49E9-90C8-78D22B0C1B97}" type="slidenum">
              <a:rPr lang="zh-CN" altLang="en-US" smtClean="0"/>
              <a:t>31</a:t>
            </a:fld>
            <a:endParaRPr lang="zh-CN" altLang="en-US" dirty="0"/>
          </a:p>
        </p:txBody>
      </p:sp>
      <p:pic>
        <p:nvPicPr>
          <p:cNvPr id="5" name="图片 4">
            <a:extLst>
              <a:ext uri="{FF2B5EF4-FFF2-40B4-BE49-F238E27FC236}">
                <a16:creationId xmlns:a16="http://schemas.microsoft.com/office/drawing/2014/main" id="{43AF073A-3FFD-C35A-2C5A-58A64D28EFE9}"/>
              </a:ext>
            </a:extLst>
          </p:cNvPr>
          <p:cNvPicPr>
            <a:picLocks noChangeAspect="1"/>
          </p:cNvPicPr>
          <p:nvPr/>
        </p:nvPicPr>
        <p:blipFill rotWithShape="1">
          <a:blip r:embed="rId2"/>
          <a:srcRect b="68644"/>
          <a:stretch/>
        </p:blipFill>
        <p:spPr>
          <a:xfrm>
            <a:off x="1604053" y="1125538"/>
            <a:ext cx="8397968" cy="492247"/>
          </a:xfrm>
          <a:prstGeom prst="rect">
            <a:avLst/>
          </a:prstGeom>
        </p:spPr>
      </p:pic>
      <p:pic>
        <p:nvPicPr>
          <p:cNvPr id="6" name="图片 5">
            <a:extLst>
              <a:ext uri="{FF2B5EF4-FFF2-40B4-BE49-F238E27FC236}">
                <a16:creationId xmlns:a16="http://schemas.microsoft.com/office/drawing/2014/main" id="{5D10B79D-DC0F-C194-15CC-E5E00879B81F}"/>
              </a:ext>
            </a:extLst>
          </p:cNvPr>
          <p:cNvPicPr>
            <a:picLocks noChangeAspect="1"/>
          </p:cNvPicPr>
          <p:nvPr/>
        </p:nvPicPr>
        <p:blipFill>
          <a:blip r:embed="rId3"/>
          <a:stretch>
            <a:fillRect/>
          </a:stretch>
        </p:blipFill>
        <p:spPr>
          <a:xfrm>
            <a:off x="2324205" y="1767442"/>
            <a:ext cx="6957663" cy="701101"/>
          </a:xfrm>
          <a:prstGeom prst="rect">
            <a:avLst/>
          </a:prstGeom>
        </p:spPr>
      </p:pic>
      <p:pic>
        <p:nvPicPr>
          <p:cNvPr id="9" name="图片 8">
            <a:extLst>
              <a:ext uri="{FF2B5EF4-FFF2-40B4-BE49-F238E27FC236}">
                <a16:creationId xmlns:a16="http://schemas.microsoft.com/office/drawing/2014/main" id="{CD15960D-8B1A-DFCB-F87A-B3E0710B4D74}"/>
              </a:ext>
            </a:extLst>
          </p:cNvPr>
          <p:cNvPicPr>
            <a:picLocks noChangeAspect="1"/>
          </p:cNvPicPr>
          <p:nvPr/>
        </p:nvPicPr>
        <p:blipFill>
          <a:blip r:embed="rId4"/>
          <a:stretch>
            <a:fillRect/>
          </a:stretch>
        </p:blipFill>
        <p:spPr>
          <a:xfrm>
            <a:off x="2920784" y="2729411"/>
            <a:ext cx="5462311" cy="3078380"/>
          </a:xfrm>
          <a:prstGeom prst="rect">
            <a:avLst/>
          </a:prstGeom>
        </p:spPr>
      </p:pic>
      <p:sp>
        <p:nvSpPr>
          <p:cNvPr id="10" name="椭圆 9">
            <a:extLst>
              <a:ext uri="{FF2B5EF4-FFF2-40B4-BE49-F238E27FC236}">
                <a16:creationId xmlns:a16="http://schemas.microsoft.com/office/drawing/2014/main" id="{1A55EB45-E96F-66FB-53FF-85D8FEF21A54}"/>
              </a:ext>
            </a:extLst>
          </p:cNvPr>
          <p:cNvSpPr/>
          <p:nvPr/>
        </p:nvSpPr>
        <p:spPr>
          <a:xfrm>
            <a:off x="5651939" y="1868993"/>
            <a:ext cx="3607524" cy="59955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80C8595-DF05-DC2D-EE79-BEEB2437B13F}"/>
              </a:ext>
            </a:extLst>
          </p:cNvPr>
          <p:cNvSpPr txBox="1"/>
          <p:nvPr/>
        </p:nvSpPr>
        <p:spPr>
          <a:xfrm>
            <a:off x="5996364" y="1532001"/>
            <a:ext cx="3175934" cy="369332"/>
          </a:xfrm>
          <a:prstGeom prst="rect">
            <a:avLst/>
          </a:prstGeom>
          <a:noFill/>
        </p:spPr>
        <p:txBody>
          <a:bodyPr wrap="none" rtlCol="0">
            <a:spAutoFit/>
          </a:bodyPr>
          <a:lstStyle/>
          <a:p>
            <a:r>
              <a:rPr lang="en-US" altLang="zh-CN" dirty="0">
                <a:solidFill>
                  <a:srgbClr val="FF0000"/>
                </a:solidFill>
              </a:rPr>
              <a:t>Find the sensitivity neuron</a:t>
            </a:r>
            <a:endParaRPr lang="zh-CN" altLang="en-US" dirty="0">
              <a:solidFill>
                <a:srgbClr val="FF0000"/>
              </a:solidFill>
            </a:endParaRPr>
          </a:p>
        </p:txBody>
      </p:sp>
    </p:spTree>
    <p:extLst>
      <p:ext uri="{BB962C8B-B14F-4D97-AF65-F5344CB8AC3E}">
        <p14:creationId xmlns:p14="http://schemas.microsoft.com/office/powerpoint/2010/main" val="17700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1C1DA02-F3E2-6187-C3DB-E650A2337FE0}"/>
              </a:ext>
            </a:extLst>
          </p:cNvPr>
          <p:cNvSpPr>
            <a:spLocks noGrp="1"/>
          </p:cNvSpPr>
          <p:nvPr>
            <p:ph type="body" sz="quarter" idx="10"/>
          </p:nvPr>
        </p:nvSpPr>
        <p:spPr>
          <a:xfrm>
            <a:off x="4098000" y="3298372"/>
            <a:ext cx="3996000" cy="1684807"/>
          </a:xfrm>
        </p:spPr>
        <p:txBody>
          <a:bodyPr>
            <a:normAutofit/>
          </a:bodyPr>
          <a:lstStyle/>
          <a:p>
            <a:r>
              <a:rPr lang="zh-CN" altLang="en-US" sz="2000" dirty="0"/>
              <a:t>无线通信系统中的</a:t>
            </a:r>
            <a:r>
              <a:rPr lang="en-US" altLang="zh-CN" sz="2000" dirty="0"/>
              <a:t>AML</a:t>
            </a:r>
            <a:r>
              <a:rPr lang="zh-CN" altLang="en-US" sz="2000" dirty="0"/>
              <a:t>示例</a:t>
            </a:r>
          </a:p>
        </p:txBody>
      </p:sp>
    </p:spTree>
    <p:extLst>
      <p:ext uri="{BB962C8B-B14F-4D97-AF65-F5344CB8AC3E}">
        <p14:creationId xmlns:p14="http://schemas.microsoft.com/office/powerpoint/2010/main" val="971968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9FF5F2E-800B-13E4-7FF7-E70285BE1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983" y="230127"/>
            <a:ext cx="4562475" cy="446722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430B1CC5-FB12-485D-20A4-BEF27F787E13}"/>
              </a:ext>
            </a:extLst>
          </p:cNvPr>
          <p:cNvSpPr>
            <a:spLocks noGrp="1"/>
          </p:cNvSpPr>
          <p:nvPr>
            <p:ph type="title"/>
          </p:nvPr>
        </p:nvSpPr>
        <p:spPr>
          <a:xfrm>
            <a:off x="993978" y="541719"/>
            <a:ext cx="8168208" cy="790865"/>
          </a:xfrm>
        </p:spPr>
        <p:txBody>
          <a:bodyPr>
            <a:normAutofit fontScale="90000"/>
          </a:bodyPr>
          <a:lstStyle/>
          <a:p>
            <a:r>
              <a:rPr lang="en-US" altLang="zh-CN" b="1" dirty="0">
                <a:solidFill>
                  <a:srgbClr val="3A5A9B"/>
                </a:solidFill>
              </a:rPr>
              <a:t>RAFA: </a:t>
            </a:r>
            <a:r>
              <a:rPr lang="en-US" altLang="zh-CN" b="1" dirty="0" err="1">
                <a:solidFill>
                  <a:srgbClr val="3A5A9B"/>
                </a:solidFill>
              </a:rPr>
              <a:t>RAdio</a:t>
            </a:r>
            <a:r>
              <a:rPr lang="en-US" altLang="zh-CN" b="1" dirty="0">
                <a:solidFill>
                  <a:srgbClr val="3A5A9B"/>
                </a:solidFill>
              </a:rPr>
              <a:t> Frequency Attack</a:t>
            </a:r>
            <a:br>
              <a:rPr lang="zh-CN" altLang="en-US" b="1" dirty="0">
                <a:solidFill>
                  <a:srgbClr val="3A5A9B"/>
                </a:solidFill>
              </a:rPr>
            </a:br>
            <a:br>
              <a:rPr lang="zh-CN" altLang="en-US" dirty="0">
                <a:solidFill>
                  <a:schemeClr val="accent6">
                    <a:lumMod val="75000"/>
                  </a:schemeClr>
                </a:solidFill>
              </a:rPr>
            </a:br>
            <a:endParaRPr lang="zh-CN" altLang="en-US" dirty="0"/>
          </a:p>
        </p:txBody>
      </p:sp>
      <p:sp>
        <p:nvSpPr>
          <p:cNvPr id="3" name="灯片编号占位符 2">
            <a:extLst>
              <a:ext uri="{FF2B5EF4-FFF2-40B4-BE49-F238E27FC236}">
                <a16:creationId xmlns:a16="http://schemas.microsoft.com/office/drawing/2014/main" id="{30311B7D-4B8E-AB54-2C1C-4C941B68E688}"/>
              </a:ext>
            </a:extLst>
          </p:cNvPr>
          <p:cNvSpPr>
            <a:spLocks noGrp="1"/>
          </p:cNvSpPr>
          <p:nvPr>
            <p:ph type="sldNum" sz="quarter" idx="12"/>
          </p:nvPr>
        </p:nvSpPr>
        <p:spPr/>
        <p:txBody>
          <a:bodyPr/>
          <a:lstStyle/>
          <a:p>
            <a:fld id="{2515AB8F-1C56-49E9-90C8-78D22B0C1B97}" type="slidenum">
              <a:rPr lang="zh-CN" altLang="en-US" smtClean="0"/>
              <a:t>33</a:t>
            </a:fld>
            <a:endParaRPr lang="zh-CN" altLang="en-US" dirty="0"/>
          </a:p>
        </p:txBody>
      </p:sp>
      <p:sp>
        <p:nvSpPr>
          <p:cNvPr id="7" name="文本框 6">
            <a:extLst>
              <a:ext uri="{FF2B5EF4-FFF2-40B4-BE49-F238E27FC236}">
                <a16:creationId xmlns:a16="http://schemas.microsoft.com/office/drawing/2014/main" id="{9FEF3756-20DD-6935-62D7-5A47A0E5A1E3}"/>
              </a:ext>
            </a:extLst>
          </p:cNvPr>
          <p:cNvSpPr txBox="1"/>
          <p:nvPr/>
        </p:nvSpPr>
        <p:spPr>
          <a:xfrm>
            <a:off x="6918891" y="822178"/>
            <a:ext cx="1299287" cy="369332"/>
          </a:xfrm>
          <a:prstGeom prst="rect">
            <a:avLst/>
          </a:prstGeom>
          <a:noFill/>
        </p:spPr>
        <p:txBody>
          <a:bodyPr wrap="square">
            <a:spAutoFit/>
          </a:bodyPr>
          <a:lstStyle/>
          <a:p>
            <a:r>
              <a:rPr lang="en-US" altLang="zh-CN" b="1" dirty="0">
                <a:solidFill>
                  <a:srgbClr val="3A5A9B"/>
                </a:solidFill>
              </a:rPr>
              <a:t>S</a:t>
            </a:r>
            <a:r>
              <a:rPr lang="zh-CN" altLang="en-US" b="1" dirty="0">
                <a:solidFill>
                  <a:srgbClr val="3A5A9B"/>
                </a:solidFill>
              </a:rPr>
              <a:t>cenario</a:t>
            </a:r>
            <a:r>
              <a:rPr lang="en-US" altLang="zh-CN" b="1" dirty="0">
                <a:solidFill>
                  <a:srgbClr val="3A5A9B"/>
                </a:solidFill>
              </a:rPr>
              <a:t>:</a:t>
            </a:r>
            <a:endParaRPr lang="zh-CN" altLang="en-US" b="1" dirty="0">
              <a:solidFill>
                <a:srgbClr val="3A5A9B"/>
              </a:solidFill>
            </a:endParaRPr>
          </a:p>
        </p:txBody>
      </p:sp>
      <p:sp>
        <p:nvSpPr>
          <p:cNvPr id="14" name="文本框 13">
            <a:extLst>
              <a:ext uri="{FF2B5EF4-FFF2-40B4-BE49-F238E27FC236}">
                <a16:creationId xmlns:a16="http://schemas.microsoft.com/office/drawing/2014/main" id="{3762477A-F9FC-FE9B-541D-3949BDF0F022}"/>
              </a:ext>
            </a:extLst>
          </p:cNvPr>
          <p:cNvSpPr txBox="1"/>
          <p:nvPr/>
        </p:nvSpPr>
        <p:spPr>
          <a:xfrm>
            <a:off x="323695" y="3563044"/>
            <a:ext cx="748923" cy="369332"/>
          </a:xfrm>
          <a:prstGeom prst="rect">
            <a:avLst/>
          </a:prstGeom>
          <a:noFill/>
        </p:spPr>
        <p:txBody>
          <a:bodyPr wrap="none" rtlCol="0">
            <a:spAutoFit/>
          </a:bodyPr>
          <a:lstStyle/>
          <a:p>
            <a:r>
              <a:rPr lang="en-US" altLang="zh-CN" b="1" dirty="0">
                <a:solidFill>
                  <a:srgbClr val="3A5A9B"/>
                </a:solidFill>
              </a:rPr>
              <a:t>FIRE:</a:t>
            </a:r>
            <a:endParaRPr lang="zh-CN" altLang="en-US" b="1" dirty="0">
              <a:solidFill>
                <a:srgbClr val="3A5A9B"/>
              </a:solidFill>
            </a:endParaRPr>
          </a:p>
        </p:txBody>
      </p:sp>
      <p:sp>
        <p:nvSpPr>
          <p:cNvPr id="18" name="Rectangle 2">
            <a:extLst>
              <a:ext uri="{FF2B5EF4-FFF2-40B4-BE49-F238E27FC236}">
                <a16:creationId xmlns:a16="http://schemas.microsoft.com/office/drawing/2014/main" id="{178DB9BE-97BC-E88C-1BBC-E4EBF7B54F70}"/>
              </a:ext>
            </a:extLst>
          </p:cNvPr>
          <p:cNvSpPr>
            <a:spLocks noChangeArrowheads="1"/>
          </p:cNvSpPr>
          <p:nvPr/>
        </p:nvSpPr>
        <p:spPr bwMode="auto">
          <a:xfrm>
            <a:off x="3131415" y="25626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5" name="组合 34">
            <a:extLst>
              <a:ext uri="{FF2B5EF4-FFF2-40B4-BE49-F238E27FC236}">
                <a16:creationId xmlns:a16="http://schemas.microsoft.com/office/drawing/2014/main" id="{BBF4E74B-F8F8-D2E9-4CD1-6CCEEBD04221}"/>
              </a:ext>
            </a:extLst>
          </p:cNvPr>
          <p:cNvGrpSpPr/>
          <p:nvPr/>
        </p:nvGrpSpPr>
        <p:grpSpPr>
          <a:xfrm>
            <a:off x="636534" y="935771"/>
            <a:ext cx="4441548" cy="2247579"/>
            <a:chOff x="480297" y="2246936"/>
            <a:chExt cx="4441548" cy="2247579"/>
          </a:xfrm>
        </p:grpSpPr>
        <p:pic>
          <p:nvPicPr>
            <p:cNvPr id="21" name="图片 20" descr="形状&#10;&#10;低可信度描述已自动生成">
              <a:extLst>
                <a:ext uri="{FF2B5EF4-FFF2-40B4-BE49-F238E27FC236}">
                  <a16:creationId xmlns:a16="http://schemas.microsoft.com/office/drawing/2014/main" id="{A3EAEA43-8814-ECE1-DA3F-85E9E37904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297" y="3802500"/>
              <a:ext cx="692015" cy="692015"/>
            </a:xfrm>
            <a:prstGeom prst="rect">
              <a:avLst/>
            </a:prstGeom>
          </p:spPr>
        </p:pic>
        <p:grpSp>
          <p:nvGrpSpPr>
            <p:cNvPr id="25" name="组合 24">
              <a:extLst>
                <a:ext uri="{FF2B5EF4-FFF2-40B4-BE49-F238E27FC236}">
                  <a16:creationId xmlns:a16="http://schemas.microsoft.com/office/drawing/2014/main" id="{96869503-2309-88E0-8FC8-E18E75ADBB8F}"/>
                </a:ext>
              </a:extLst>
            </p:cNvPr>
            <p:cNvGrpSpPr/>
            <p:nvPr/>
          </p:nvGrpSpPr>
          <p:grpSpPr>
            <a:xfrm>
              <a:off x="3763505" y="2246936"/>
              <a:ext cx="1158340" cy="1638442"/>
              <a:chOff x="3763505" y="2246936"/>
              <a:chExt cx="1158340" cy="1638442"/>
            </a:xfrm>
          </p:grpSpPr>
          <p:pic>
            <p:nvPicPr>
              <p:cNvPr id="23" name="图片 22">
                <a:extLst>
                  <a:ext uri="{FF2B5EF4-FFF2-40B4-BE49-F238E27FC236}">
                    <a16:creationId xmlns:a16="http://schemas.microsoft.com/office/drawing/2014/main" id="{BBA61784-CD61-3DFB-A301-8AF24AC5B833}"/>
                  </a:ext>
                </a:extLst>
              </p:cNvPr>
              <p:cNvPicPr>
                <a:picLocks noChangeAspect="1"/>
              </p:cNvPicPr>
              <p:nvPr/>
            </p:nvPicPr>
            <p:blipFill>
              <a:blip r:embed="rId5"/>
              <a:stretch>
                <a:fillRect/>
              </a:stretch>
            </p:blipFill>
            <p:spPr>
              <a:xfrm>
                <a:off x="3763505" y="2246936"/>
                <a:ext cx="1158340" cy="1638442"/>
              </a:xfrm>
              <a:prstGeom prst="rect">
                <a:avLst/>
              </a:prstGeom>
            </p:spPr>
          </p:pic>
          <p:sp>
            <p:nvSpPr>
              <p:cNvPr id="24" name="矩形 23">
                <a:extLst>
                  <a:ext uri="{FF2B5EF4-FFF2-40B4-BE49-F238E27FC236}">
                    <a16:creationId xmlns:a16="http://schemas.microsoft.com/office/drawing/2014/main" id="{BA22658C-0452-4431-3449-86ADA5DB17AD}"/>
                  </a:ext>
                </a:extLst>
              </p:cNvPr>
              <p:cNvSpPr/>
              <p:nvPr/>
            </p:nvSpPr>
            <p:spPr>
              <a:xfrm>
                <a:off x="4334330" y="2663051"/>
                <a:ext cx="579170" cy="457179"/>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箭头连接符 26">
              <a:extLst>
                <a:ext uri="{FF2B5EF4-FFF2-40B4-BE49-F238E27FC236}">
                  <a16:creationId xmlns:a16="http://schemas.microsoft.com/office/drawing/2014/main" id="{E9A537F1-985A-8C9C-DC62-FAAD916864AD}"/>
                </a:ext>
              </a:extLst>
            </p:cNvPr>
            <p:cNvCxnSpPr>
              <a:stCxn id="21" idx="0"/>
            </p:cNvCxnSpPr>
            <p:nvPr/>
          </p:nvCxnSpPr>
          <p:spPr>
            <a:xfrm flipV="1">
              <a:off x="826305" y="2470826"/>
              <a:ext cx="2860478" cy="1331674"/>
            </a:xfrm>
            <a:prstGeom prst="straightConnector1">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DE5A23C8-A9DC-51DB-1D98-84320C056708}"/>
                </a:ext>
              </a:extLst>
            </p:cNvPr>
            <p:cNvSpPr txBox="1"/>
            <p:nvPr/>
          </p:nvSpPr>
          <p:spPr>
            <a:xfrm>
              <a:off x="1666875" y="2854690"/>
              <a:ext cx="542925" cy="369332"/>
            </a:xfrm>
            <a:prstGeom prst="rect">
              <a:avLst/>
            </a:prstGeom>
            <a:noFill/>
          </p:spPr>
          <p:txBody>
            <a:bodyPr wrap="square">
              <a:spAutoFit/>
            </a:bodyPr>
            <a:lstStyle/>
            <a:p>
              <a:pPr algn="l"/>
              <a:r>
                <a:rPr lang="pt-PT" altLang="zh-CN" b="1" i="0" dirty="0">
                  <a:solidFill>
                    <a:srgbClr val="191B1F"/>
                  </a:solidFill>
                  <a:effectLst/>
                  <a:latin typeface="-apple-system"/>
                </a:rPr>
                <a:t>SRS</a:t>
              </a:r>
            </a:p>
          </p:txBody>
        </p:sp>
        <p:cxnSp>
          <p:nvCxnSpPr>
            <p:cNvPr id="31" name="直接箭头连接符 30">
              <a:extLst>
                <a:ext uri="{FF2B5EF4-FFF2-40B4-BE49-F238E27FC236}">
                  <a16:creationId xmlns:a16="http://schemas.microsoft.com/office/drawing/2014/main" id="{5FAC4CA5-808C-CB44-442D-19F45475CCED}"/>
                </a:ext>
              </a:extLst>
            </p:cNvPr>
            <p:cNvCxnSpPr/>
            <p:nvPr/>
          </p:nvCxnSpPr>
          <p:spPr>
            <a:xfrm flipH="1">
              <a:off x="993978" y="2562666"/>
              <a:ext cx="2769527" cy="1322712"/>
            </a:xfrm>
            <a:prstGeom prst="straightConnector1">
              <a:avLst/>
            </a:prstGeom>
            <a:ln w="158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7580432D-A4AC-5782-7F1E-DDFA912E4AF1}"/>
                </a:ext>
              </a:extLst>
            </p:cNvPr>
            <p:cNvSpPr txBox="1"/>
            <p:nvPr/>
          </p:nvSpPr>
          <p:spPr>
            <a:xfrm>
              <a:off x="1938337" y="3398876"/>
              <a:ext cx="806456" cy="369332"/>
            </a:xfrm>
            <a:prstGeom prst="rect">
              <a:avLst/>
            </a:prstGeom>
            <a:noFill/>
          </p:spPr>
          <p:txBody>
            <a:bodyPr wrap="square">
              <a:spAutoFit/>
            </a:bodyPr>
            <a:lstStyle/>
            <a:p>
              <a:r>
                <a:rPr lang="pt-PT" altLang="zh-CN" b="1" dirty="0">
                  <a:solidFill>
                    <a:srgbClr val="191B1F"/>
                  </a:solidFill>
                  <a:latin typeface="-apple-system"/>
                </a:rPr>
                <a:t>CSI-RS</a:t>
              </a:r>
              <a:endParaRPr lang="zh-CN" altLang="en-US" b="1" dirty="0">
                <a:solidFill>
                  <a:srgbClr val="191B1F"/>
                </a:solidFill>
                <a:latin typeface="-apple-system"/>
              </a:endParaRPr>
            </a:p>
          </p:txBody>
        </p:sp>
        <p:sp>
          <p:nvSpPr>
            <p:cNvPr id="34" name="文本框 33">
              <a:extLst>
                <a:ext uri="{FF2B5EF4-FFF2-40B4-BE49-F238E27FC236}">
                  <a16:creationId xmlns:a16="http://schemas.microsoft.com/office/drawing/2014/main" id="{443B8C14-0F32-9BB4-CB90-BB4021951B07}"/>
                </a:ext>
              </a:extLst>
            </p:cNvPr>
            <p:cNvSpPr txBox="1"/>
            <p:nvPr/>
          </p:nvSpPr>
          <p:spPr>
            <a:xfrm>
              <a:off x="993978" y="3964243"/>
              <a:ext cx="227177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Feedback downlink channels</a:t>
              </a:r>
              <a:endParaRPr lang="zh-CN" altLang="en-US" sz="1400" dirty="0">
                <a:latin typeface="Times New Roman" panose="02020603050405020304" pitchFamily="18" charset="0"/>
                <a:cs typeface="Times New Roman" panose="02020603050405020304" pitchFamily="18" charset="0"/>
              </a:endParaRPr>
            </a:p>
          </p:txBody>
        </p:sp>
      </p:grpSp>
      <p:cxnSp>
        <p:nvCxnSpPr>
          <p:cNvPr id="37" name="直接连接符 36">
            <a:extLst>
              <a:ext uri="{FF2B5EF4-FFF2-40B4-BE49-F238E27FC236}">
                <a16:creationId xmlns:a16="http://schemas.microsoft.com/office/drawing/2014/main" id="{2457A517-58CF-711D-D091-17E673FA32C9}"/>
              </a:ext>
            </a:extLst>
          </p:cNvPr>
          <p:cNvCxnSpPr/>
          <p:nvPr/>
        </p:nvCxnSpPr>
        <p:spPr>
          <a:xfrm>
            <a:off x="49815" y="3527281"/>
            <a:ext cx="6132513"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3DCFA49A-8553-5F4C-2795-53D6A5CBA8D9}"/>
              </a:ext>
            </a:extLst>
          </p:cNvPr>
          <p:cNvSpPr txBox="1"/>
          <p:nvPr/>
        </p:nvSpPr>
        <p:spPr>
          <a:xfrm>
            <a:off x="1792690" y="3555100"/>
            <a:ext cx="1955985" cy="369332"/>
          </a:xfrm>
          <a:prstGeom prst="rect">
            <a:avLst/>
          </a:prstGeom>
          <a:noFill/>
        </p:spPr>
        <p:txBody>
          <a:bodyPr wrap="none" rtlCol="0">
            <a:spAutoFit/>
          </a:bodyPr>
          <a:lstStyle/>
          <a:p>
            <a:r>
              <a:rPr lang="en-US" altLang="zh-CN" dirty="0"/>
              <a:t>ML Base Station</a:t>
            </a:r>
            <a:endParaRPr lang="zh-CN" altLang="en-US" dirty="0"/>
          </a:p>
        </p:txBody>
      </p:sp>
      <p:grpSp>
        <p:nvGrpSpPr>
          <p:cNvPr id="17" name="组合 16">
            <a:extLst>
              <a:ext uri="{FF2B5EF4-FFF2-40B4-BE49-F238E27FC236}">
                <a16:creationId xmlns:a16="http://schemas.microsoft.com/office/drawing/2014/main" id="{80F3BC97-9027-2266-806B-72AFBF6571B7}"/>
              </a:ext>
            </a:extLst>
          </p:cNvPr>
          <p:cNvGrpSpPr/>
          <p:nvPr/>
        </p:nvGrpSpPr>
        <p:grpSpPr>
          <a:xfrm>
            <a:off x="270709" y="4177277"/>
            <a:ext cx="5418415" cy="1276945"/>
            <a:chOff x="97702" y="4953241"/>
            <a:chExt cx="5418415" cy="1276945"/>
          </a:xfrm>
        </p:grpSpPr>
        <mc:AlternateContent xmlns:mc="http://schemas.openxmlformats.org/markup-compatibility/2006" xmlns:a14="http://schemas.microsoft.com/office/drawing/2010/main">
          <mc:Choice Requires="a14">
            <p:graphicFrame>
              <p:nvGraphicFramePr>
                <p:cNvPr id="19" name="对象 18">
                  <a:extLst>
                    <a:ext uri="{FF2B5EF4-FFF2-40B4-BE49-F238E27FC236}">
                      <a16:creationId xmlns:a16="http://schemas.microsoft.com/office/drawing/2014/main" id="{C6A2126B-0200-4BEF-4CA8-CA53DF31296E}"/>
                    </a:ext>
                  </a:extLst>
                </p:cNvPr>
                <p:cNvGraphicFramePr>
                  <a:graphicFrameLocks noChangeAspect="1"/>
                </p:cNvGraphicFramePr>
                <p:nvPr>
                  <p:extLst>
                    <p:ext uri="{D42A27DB-BD31-4B8C-83A1-F6EECF244321}">
                      <p14:modId xmlns:p14="http://schemas.microsoft.com/office/powerpoint/2010/main" val="2656329387"/>
                    </p:ext>
                  </p:extLst>
                </p:nvPr>
              </p:nvGraphicFramePr>
              <p:xfrm>
                <a:off x="414480" y="4953241"/>
                <a:ext cx="1684338" cy="617538"/>
              </p:xfrm>
              <a:graphic>
                <a:graphicData uri="http://schemas.openxmlformats.org/presentationml/2006/ole">
                  <mc:AlternateContent>
                    <mc:Choice xmlns:v="urn:schemas-microsoft-com:vml" Requires="v">
                      <p:oleObj name="AxMath" r:id="rId6" imgW="1679356" imgH="621550" progId="Equation.AxMath">
                        <p:embed/>
                      </p:oleObj>
                    </mc:Choice>
                    <mc:Fallback>
                      <p:oleObj name="AxMath" r:id="rId6" imgW="1679356" imgH="621550" progId="Equation.AxMath">
                        <p:embed/>
                        <p:pic>
                          <p:nvPicPr>
                            <p:cNvPr id="19" name="对象 18">
                              <a:extLst>
                                <a:ext uri="{FF2B5EF4-FFF2-40B4-BE49-F238E27FC236}">
                                  <a16:creationId xmlns:a16="http://schemas.microsoft.com/office/drawing/2014/main" id="{C6A2126B-0200-4BEF-4CA8-CA53DF31296E}"/>
                                </a:ext>
                              </a:extLst>
                            </p:cNvPr>
                            <p:cNvPicPr>
                              <a:picLocks noChangeAspect="1" noChangeArrowheads="1"/>
                            </p:cNvPicPr>
                            <p:nvPr/>
                          </p:nvPicPr>
                          <p:blipFill>
                            <a:blip r:embed="rId7">
                              <a:extLst>
                                <a:ext uri="{28A0092B-C50C-407E-A947-70E740481C1C}">
                                  <a14:useLocalDpi val="0"/>
                                </a:ext>
                              </a:extLst>
                            </a:blip>
                            <a:srcRect/>
                            <a:stretch>
                              <a:fillRect/>
                            </a:stretch>
                          </p:blipFill>
                          <p:spPr bwMode="auto">
                            <a:xfrm>
                              <a:off x="414480" y="4953241"/>
                              <a:ext cx="1684338" cy="6175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9" name="对象 18">
                  <a:extLst>
                    <a:ext uri="{FF2B5EF4-FFF2-40B4-BE49-F238E27FC236}">
                      <a16:creationId xmlns:a16="http://schemas.microsoft.com/office/drawing/2014/main" id="{C6A2126B-0200-4BEF-4CA8-CA53DF31296E}"/>
                    </a:ext>
                  </a:extLst>
                </p:cNvPr>
                <p:cNvGraphicFramePr>
                  <a:graphicFrameLocks noChangeAspect="1"/>
                </p:cNvGraphicFramePr>
                <p:nvPr>
                  <p:extLst>
                    <p:ext uri="{D42A27DB-BD31-4B8C-83A1-F6EECF244321}">
                      <p14:modId xmlns:p14="http://schemas.microsoft.com/office/powerpoint/2010/main" val="2656329387"/>
                    </p:ext>
                  </p:extLst>
                </p:nvPr>
              </p:nvGraphicFramePr>
              <p:xfrm>
                <a:off x="414480" y="4953241"/>
                <a:ext cx="1684338" cy="617538"/>
              </p:xfrm>
              <a:graphic>
                <a:graphicData uri="http://schemas.openxmlformats.org/presentationml/2006/ole">
                  <mc:AlternateContent>
                    <mc:Choice xmlns:v="urn:schemas-microsoft-com:vml" Requires="v">
                      <p:oleObj name="AxMath" r:id="rId8" imgW="1679356" imgH="621550" progId="Equation.AxMath">
                        <p:embed/>
                      </p:oleObj>
                    </mc:Choice>
                    <mc:Fallback>
                      <p:oleObj name="AxMath" r:id="rId8" imgW="1679356" imgH="621550" progId="Equation.AxMath">
                        <p:embed/>
                        <p:pic>
                          <p:nvPicPr>
                            <p:cNvPr id="19" name="对象 18">
                              <a:extLst>
                                <a:ext uri="{FF2B5EF4-FFF2-40B4-BE49-F238E27FC236}">
                                  <a16:creationId xmlns:a16="http://schemas.microsoft.com/office/drawing/2014/main" id="{C6A2126B-0200-4BEF-4CA8-CA53DF3129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4480" y="4953241"/>
                              <a:ext cx="1684338" cy="61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1" name="对象 40">
                  <a:extLst>
                    <a:ext uri="{FF2B5EF4-FFF2-40B4-BE49-F238E27FC236}">
                      <a16:creationId xmlns:a16="http://schemas.microsoft.com/office/drawing/2014/main" id="{E96CC481-2740-1FBE-744A-301F89ACB8AB}"/>
                    </a:ext>
                  </a:extLst>
                </p:cNvPr>
                <p:cNvGraphicFramePr>
                  <a:graphicFrameLocks noChangeAspect="1"/>
                </p:cNvGraphicFramePr>
                <p:nvPr>
                  <p:extLst>
                    <p:ext uri="{D42A27DB-BD31-4B8C-83A1-F6EECF244321}">
                      <p14:modId xmlns:p14="http://schemas.microsoft.com/office/powerpoint/2010/main" val="124047944"/>
                    </p:ext>
                  </p:extLst>
                </p:nvPr>
              </p:nvGraphicFramePr>
              <p:xfrm>
                <a:off x="3576498" y="4957451"/>
                <a:ext cx="1684338" cy="617538"/>
              </p:xfrm>
              <a:graphic>
                <a:graphicData uri="http://schemas.openxmlformats.org/presentationml/2006/ole">
                  <mc:AlternateContent>
                    <mc:Choice xmlns:v="urn:schemas-microsoft-com:vml" Requires="v">
                      <p:oleObj name="AxMath" r:id="rId10" imgW="1679356" imgH="621550" progId="Equation.AxMath">
                        <p:embed/>
                      </p:oleObj>
                    </mc:Choice>
                    <mc:Fallback>
                      <p:oleObj name="AxMath" r:id="rId10" imgW="1679356" imgH="621550" progId="Equation.AxMath">
                        <p:embed/>
                        <p:pic>
                          <p:nvPicPr>
                            <p:cNvPr id="41" name="对象 40">
                              <a:extLst>
                                <a:ext uri="{FF2B5EF4-FFF2-40B4-BE49-F238E27FC236}">
                                  <a16:creationId xmlns:a16="http://schemas.microsoft.com/office/drawing/2014/main" id="{E96CC481-2740-1FBE-744A-301F89ACB8AB}"/>
                                </a:ext>
                              </a:extLst>
                            </p:cNvPr>
                            <p:cNvPicPr>
                              <a:picLocks noChangeAspect="1" noChangeArrowheads="1"/>
                            </p:cNvPicPr>
                            <p:nvPr/>
                          </p:nvPicPr>
                          <p:blipFill>
                            <a:blip r:embed="rId9">
                              <a:extLst>
                                <a:ext uri="{28A0092B-C50C-407E-A947-70E740481C1C}">
                                  <a14:useLocalDpi val="0"/>
                                </a:ext>
                              </a:extLst>
                            </a:blip>
                            <a:srcRect/>
                            <a:stretch>
                              <a:fillRect/>
                            </a:stretch>
                          </p:blipFill>
                          <p:spPr bwMode="auto">
                            <a:xfrm>
                              <a:off x="3576498" y="4957451"/>
                              <a:ext cx="1684338" cy="617538"/>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41" name="对象 40">
                  <a:extLst>
                    <a:ext uri="{FF2B5EF4-FFF2-40B4-BE49-F238E27FC236}">
                      <a16:creationId xmlns:a16="http://schemas.microsoft.com/office/drawing/2014/main" id="{E96CC481-2740-1FBE-744A-301F89ACB8AB}"/>
                    </a:ext>
                  </a:extLst>
                </p:cNvPr>
                <p:cNvGraphicFramePr>
                  <a:graphicFrameLocks noChangeAspect="1"/>
                </p:cNvGraphicFramePr>
                <p:nvPr>
                  <p:extLst>
                    <p:ext uri="{D42A27DB-BD31-4B8C-83A1-F6EECF244321}">
                      <p14:modId xmlns:p14="http://schemas.microsoft.com/office/powerpoint/2010/main" val="124047944"/>
                    </p:ext>
                  </p:extLst>
                </p:nvPr>
              </p:nvGraphicFramePr>
              <p:xfrm>
                <a:off x="3576498" y="4957451"/>
                <a:ext cx="1684338" cy="617538"/>
              </p:xfrm>
              <a:graphic>
                <a:graphicData uri="http://schemas.openxmlformats.org/presentationml/2006/ole">
                  <mc:AlternateContent>
                    <mc:Choice xmlns:v="urn:schemas-microsoft-com:vml" Requires="v">
                      <p:oleObj name="AxMath" r:id="rId11" imgW="1679356" imgH="621550" progId="Equation.AxMath">
                        <p:embed/>
                      </p:oleObj>
                    </mc:Choice>
                    <mc:Fallback>
                      <p:oleObj name="AxMath" r:id="rId11" imgW="1679356" imgH="621550" progId="Equation.AxMath">
                        <p:embed/>
                        <p:pic>
                          <p:nvPicPr>
                            <p:cNvPr id="41" name="对象 40">
                              <a:extLst>
                                <a:ext uri="{FF2B5EF4-FFF2-40B4-BE49-F238E27FC236}">
                                  <a16:creationId xmlns:a16="http://schemas.microsoft.com/office/drawing/2014/main" id="{E96CC481-2740-1FBE-744A-301F89ACB8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6498" y="4957451"/>
                              <a:ext cx="1684338" cy="61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nvGrpSpPr>
            <p:cNvPr id="8" name="组合 7">
              <a:extLst>
                <a:ext uri="{FF2B5EF4-FFF2-40B4-BE49-F238E27FC236}">
                  <a16:creationId xmlns:a16="http://schemas.microsoft.com/office/drawing/2014/main" id="{205DB49F-EABC-00D0-C189-A41D1FB796D0}"/>
                </a:ext>
              </a:extLst>
            </p:cNvPr>
            <p:cNvGrpSpPr/>
            <p:nvPr/>
          </p:nvGrpSpPr>
          <p:grpSpPr>
            <a:xfrm>
              <a:off x="2153672" y="5262010"/>
              <a:ext cx="1374753" cy="377456"/>
              <a:chOff x="2153672" y="5262010"/>
              <a:chExt cx="1374753" cy="377456"/>
            </a:xfrm>
          </p:grpSpPr>
          <p:cxnSp>
            <p:nvCxnSpPr>
              <p:cNvPr id="40" name="直接箭头连接符 39">
                <a:extLst>
                  <a:ext uri="{FF2B5EF4-FFF2-40B4-BE49-F238E27FC236}">
                    <a16:creationId xmlns:a16="http://schemas.microsoft.com/office/drawing/2014/main" id="{E3C81F75-E5BA-80F0-B0D3-8572B6B794EA}"/>
                  </a:ext>
                </a:extLst>
              </p:cNvPr>
              <p:cNvCxnSpPr>
                <a:cxnSpLocks/>
              </p:cNvCxnSpPr>
              <p:nvPr/>
            </p:nvCxnSpPr>
            <p:spPr>
              <a:xfrm>
                <a:off x="2153672" y="5262010"/>
                <a:ext cx="1374753" cy="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346DA709-73F1-FE71-7607-83F244494BCA}"/>
                  </a:ext>
                </a:extLst>
              </p:cNvPr>
              <p:cNvSpPr txBox="1"/>
              <p:nvPr/>
            </p:nvSpPr>
            <p:spPr>
              <a:xfrm>
                <a:off x="2425902" y="5270134"/>
                <a:ext cx="83869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Predict</a:t>
                </a:r>
                <a:endParaRPr lang="zh-CN" altLang="en-US" dirty="0">
                  <a:latin typeface="Times New Roman" panose="02020603050405020304" pitchFamily="18" charset="0"/>
                  <a:cs typeface="Times New Roman" panose="02020603050405020304" pitchFamily="18" charset="0"/>
                </a:endParaRPr>
              </a:p>
            </p:txBody>
          </p:sp>
        </p:grpSp>
        <p:sp>
          <p:nvSpPr>
            <p:cNvPr id="44" name="文本框 43">
              <a:extLst>
                <a:ext uri="{FF2B5EF4-FFF2-40B4-BE49-F238E27FC236}">
                  <a16:creationId xmlns:a16="http://schemas.microsoft.com/office/drawing/2014/main" id="{598D3294-FAAC-6DE9-A859-5EB3D4A36617}"/>
                </a:ext>
              </a:extLst>
            </p:cNvPr>
            <p:cNvSpPr txBox="1"/>
            <p:nvPr/>
          </p:nvSpPr>
          <p:spPr>
            <a:xfrm>
              <a:off x="97702" y="5858708"/>
              <a:ext cx="219643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Input</a:t>
              </a:r>
              <a:r>
                <a:rPr lang="en-US" altLang="zh-CN" dirty="0"/>
                <a:t> </a:t>
              </a:r>
              <a:r>
                <a:rPr lang="en-US" altLang="zh-CN" dirty="0">
                  <a:latin typeface="Times New Roman" panose="02020603050405020304" pitchFamily="18" charset="0"/>
                  <a:cs typeface="Times New Roman" panose="02020603050405020304" pitchFamily="18" charset="0"/>
                </a:rPr>
                <a:t>up</a:t>
              </a:r>
              <a:r>
                <a:rPr lang="en-US" altLang="zh-CN" sz="1800" dirty="0">
                  <a:latin typeface="Times New Roman" panose="02020603050405020304" pitchFamily="18" charset="0"/>
                  <a:cs typeface="Times New Roman" panose="02020603050405020304" pitchFamily="18" charset="0"/>
                </a:rPr>
                <a:t>link channels</a:t>
              </a:r>
              <a:endParaRPr lang="zh-CN" altLang="en-US" dirty="0"/>
            </a:p>
          </p:txBody>
        </p:sp>
        <p:sp>
          <p:nvSpPr>
            <p:cNvPr id="46" name="文本框 45">
              <a:extLst>
                <a:ext uri="{FF2B5EF4-FFF2-40B4-BE49-F238E27FC236}">
                  <a16:creationId xmlns:a16="http://schemas.microsoft.com/office/drawing/2014/main" id="{F3A924BF-D1BD-E245-0F99-47102DAD3A3C}"/>
                </a:ext>
              </a:extLst>
            </p:cNvPr>
            <p:cNvSpPr txBox="1"/>
            <p:nvPr/>
          </p:nvSpPr>
          <p:spPr>
            <a:xfrm>
              <a:off x="3536792" y="5860854"/>
              <a:ext cx="1979325"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downlink channels</a:t>
              </a:r>
              <a:endParaRPr lang="zh-CN" altLang="en-US" dirty="0"/>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CFC04167-1EB3-DCDD-E2F2-F8BD3BBCF0B3}"/>
                    </a:ext>
                  </a:extLst>
                </p:cNvPr>
                <p:cNvSpPr txBox="1"/>
                <p:nvPr/>
              </p:nvSpPr>
              <p:spPr>
                <a:xfrm>
                  <a:off x="698157" y="5659362"/>
                  <a:ext cx="887807"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𝑁</m:t>
                            </m:r>
                          </m:e>
                          <m:sub>
                            <m:r>
                              <a:rPr lang="en-US" altLang="zh-CN" sz="1200" b="0" i="1" smtClean="0">
                                <a:latin typeface="Cambria Math" panose="02040503050406030204" pitchFamily="18" charset="0"/>
                              </a:rPr>
                              <m:t>𝑎𝑛𝑡</m:t>
                            </m:r>
                          </m:sub>
                        </m:sSub>
                        <m:r>
                          <a:rPr lang="en-US" altLang="zh-CN" sz="1200" i="1" smtClean="0">
                            <a:latin typeface="Cambria Math" panose="02040503050406030204" pitchFamily="18" charset="0"/>
                            <a:ea typeface="Cambria Math" panose="02040503050406030204" pitchFamily="18" charset="0"/>
                          </a:rPr>
                          <m:t>×</m:t>
                        </m:r>
                        <m:sSub>
                          <m:sSubPr>
                            <m:ctrlPr>
                              <a:rPr lang="en-US" altLang="zh-CN" sz="1200" i="1" smtClean="0">
                                <a:latin typeface="Cambria Math" panose="02040503050406030204" pitchFamily="18" charset="0"/>
                                <a:ea typeface="Cambria Math" panose="02040503050406030204" pitchFamily="18" charset="0"/>
                              </a:rPr>
                            </m:ctrlPr>
                          </m:sSubPr>
                          <m:e>
                            <m:r>
                              <a:rPr lang="en-US" altLang="zh-CN" sz="1200" b="0" i="1" smtClean="0">
                                <a:latin typeface="Cambria Math" panose="02040503050406030204" pitchFamily="18" charset="0"/>
                                <a:ea typeface="Cambria Math" panose="02040503050406030204" pitchFamily="18" charset="0"/>
                              </a:rPr>
                              <m:t>𝑁</m:t>
                            </m:r>
                          </m:e>
                          <m:sub>
                            <m:r>
                              <a:rPr lang="en-US" altLang="zh-CN" sz="1200" b="0" i="1" smtClean="0">
                                <a:latin typeface="Cambria Math" panose="02040503050406030204" pitchFamily="18" charset="0"/>
                                <a:ea typeface="Cambria Math" panose="02040503050406030204" pitchFamily="18" charset="0"/>
                              </a:rPr>
                              <m:t>𝑠𝑢𝑏𝑐</m:t>
                            </m:r>
                          </m:sub>
                        </m:sSub>
                      </m:oMath>
                    </m:oMathPara>
                  </a14:m>
                  <a:endParaRPr lang="zh-CN" altLang="en-US" dirty="0"/>
                </a:p>
              </p:txBody>
            </p:sp>
          </mc:Choice>
          <mc:Fallback xmlns="">
            <p:sp>
              <p:nvSpPr>
                <p:cNvPr id="47" name="文本框 46">
                  <a:extLst>
                    <a:ext uri="{FF2B5EF4-FFF2-40B4-BE49-F238E27FC236}">
                      <a16:creationId xmlns:a16="http://schemas.microsoft.com/office/drawing/2014/main" id="{CFC04167-1EB3-DCDD-E2F2-F8BD3BBCF0B3}"/>
                    </a:ext>
                  </a:extLst>
                </p:cNvPr>
                <p:cNvSpPr txBox="1">
                  <a:spLocks noRot="1" noChangeAspect="1" noMove="1" noResize="1" noEditPoints="1" noAdjustHandles="1" noChangeArrowheads="1" noChangeShapeType="1" noTextEdit="1"/>
                </p:cNvSpPr>
                <p:nvPr/>
              </p:nvSpPr>
              <p:spPr>
                <a:xfrm>
                  <a:off x="698157" y="5659362"/>
                  <a:ext cx="887807" cy="184666"/>
                </a:xfrm>
                <a:prstGeom prst="rect">
                  <a:avLst/>
                </a:prstGeom>
                <a:blipFill>
                  <a:blip r:embed="rId12"/>
                  <a:stretch>
                    <a:fillRect l="-3425" b="-20000"/>
                  </a:stretch>
                </a:blipFill>
              </p:spPr>
              <p:txBody>
                <a:bodyPr/>
                <a:lstStyle/>
                <a:p>
                  <a:r>
                    <a:rPr lang="zh-CN" altLang="en-US">
                      <a:noFill/>
                    </a:rPr>
                    <a:t> </a:t>
                  </a:r>
                </a:p>
              </p:txBody>
            </p:sp>
          </mc:Fallback>
        </mc:AlternateContent>
      </p:grpSp>
      <p:grpSp>
        <p:nvGrpSpPr>
          <p:cNvPr id="20" name="组合 19">
            <a:extLst>
              <a:ext uri="{FF2B5EF4-FFF2-40B4-BE49-F238E27FC236}">
                <a16:creationId xmlns:a16="http://schemas.microsoft.com/office/drawing/2014/main" id="{692F95FD-FBDF-3F6B-5B50-08B8A93CD10A}"/>
              </a:ext>
            </a:extLst>
          </p:cNvPr>
          <p:cNvGrpSpPr/>
          <p:nvPr/>
        </p:nvGrpSpPr>
        <p:grpSpPr>
          <a:xfrm>
            <a:off x="6096000" y="4735129"/>
            <a:ext cx="6632177" cy="1154528"/>
            <a:chOff x="6057013" y="5129213"/>
            <a:chExt cx="6632177" cy="1154528"/>
          </a:xfrm>
        </p:grpSpPr>
        <p:graphicFrame>
          <p:nvGraphicFramePr>
            <p:cNvPr id="4" name="对象 3">
              <a:extLst>
                <a:ext uri="{FF2B5EF4-FFF2-40B4-BE49-F238E27FC236}">
                  <a16:creationId xmlns:a16="http://schemas.microsoft.com/office/drawing/2014/main" id="{5AE512FC-6B8C-DBA0-B224-A51204860767}"/>
                </a:ext>
              </a:extLst>
            </p:cNvPr>
            <p:cNvGraphicFramePr>
              <a:graphicFrameLocks noChangeAspect="1"/>
            </p:cNvGraphicFramePr>
            <p:nvPr>
              <p:extLst>
                <p:ext uri="{D42A27DB-BD31-4B8C-83A1-F6EECF244321}">
                  <p14:modId xmlns:p14="http://schemas.microsoft.com/office/powerpoint/2010/main" val="557446640"/>
                </p:ext>
              </p:extLst>
            </p:nvPr>
          </p:nvGraphicFramePr>
          <p:xfrm>
            <a:off x="6064951" y="5169284"/>
            <a:ext cx="1922462" cy="615950"/>
          </p:xfrm>
          <a:graphic>
            <a:graphicData uri="http://schemas.openxmlformats.org/presentationml/2006/ole">
              <mc:AlternateContent xmlns:mc="http://schemas.openxmlformats.org/markup-compatibility/2006">
                <mc:Choice xmlns:v="urn:schemas-microsoft-com:vml" Requires="v">
                  <p:oleObj name="AxMath" r:id="rId13" imgW="1917000" imgH="620280" progId="Equation.AxMath">
                    <p:embed/>
                  </p:oleObj>
                </mc:Choice>
                <mc:Fallback>
                  <p:oleObj name="AxMath" r:id="rId13" imgW="1917000" imgH="620280" progId="Equation.AxMath">
                    <p:embed/>
                    <p:pic>
                      <p:nvPicPr>
                        <p:cNvPr id="4" name="对象 3">
                          <a:extLst>
                            <a:ext uri="{FF2B5EF4-FFF2-40B4-BE49-F238E27FC236}">
                              <a16:creationId xmlns:a16="http://schemas.microsoft.com/office/drawing/2014/main" id="{5AE512FC-6B8C-DBA0-B224-A51204860767}"/>
                            </a:ext>
                          </a:extLst>
                        </p:cNvPr>
                        <p:cNvPicPr>
                          <a:picLocks noChangeAspect="1" noChangeArrowheads="1"/>
                        </p:cNvPicPr>
                        <p:nvPr/>
                      </p:nvPicPr>
                      <p:blipFill>
                        <a:blip r:embed="rId14"/>
                        <a:srcRect/>
                        <a:stretch>
                          <a:fillRect/>
                        </a:stretch>
                      </p:blipFill>
                      <p:spPr bwMode="auto">
                        <a:xfrm>
                          <a:off x="6064951" y="5169284"/>
                          <a:ext cx="1922462"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组合 8">
              <a:extLst>
                <a:ext uri="{FF2B5EF4-FFF2-40B4-BE49-F238E27FC236}">
                  <a16:creationId xmlns:a16="http://schemas.microsoft.com/office/drawing/2014/main" id="{6B135668-BC8E-BEDA-CD33-4412288D31DA}"/>
                </a:ext>
              </a:extLst>
            </p:cNvPr>
            <p:cNvGrpSpPr/>
            <p:nvPr/>
          </p:nvGrpSpPr>
          <p:grpSpPr>
            <a:xfrm>
              <a:off x="8101162" y="5387527"/>
              <a:ext cx="1374753" cy="377456"/>
              <a:chOff x="2153672" y="5262010"/>
              <a:chExt cx="1374753" cy="377456"/>
            </a:xfrm>
          </p:grpSpPr>
          <p:cxnSp>
            <p:nvCxnSpPr>
              <p:cNvPr id="10" name="直接箭头连接符 9">
                <a:extLst>
                  <a:ext uri="{FF2B5EF4-FFF2-40B4-BE49-F238E27FC236}">
                    <a16:creationId xmlns:a16="http://schemas.microsoft.com/office/drawing/2014/main" id="{C0AD5734-4B62-ABDC-B668-0BA3996DA302}"/>
                  </a:ext>
                </a:extLst>
              </p:cNvPr>
              <p:cNvCxnSpPr>
                <a:cxnSpLocks/>
              </p:cNvCxnSpPr>
              <p:nvPr/>
            </p:nvCxnSpPr>
            <p:spPr>
              <a:xfrm>
                <a:off x="2153672" y="5262010"/>
                <a:ext cx="1374753" cy="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2F7A56F-32E6-8849-CB85-58E5F2A05864}"/>
                  </a:ext>
                </a:extLst>
              </p:cNvPr>
              <p:cNvSpPr txBox="1"/>
              <p:nvPr/>
            </p:nvSpPr>
            <p:spPr>
              <a:xfrm>
                <a:off x="2425902" y="5270134"/>
                <a:ext cx="83869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Predict</a:t>
                </a:r>
                <a:endParaRPr lang="zh-CN" altLang="en-US" dirty="0">
                  <a:latin typeface="Times New Roman" panose="02020603050405020304" pitchFamily="18" charset="0"/>
                  <a:cs typeface="Times New Roman" panose="02020603050405020304" pitchFamily="18" charset="0"/>
                </a:endParaRPr>
              </a:p>
            </p:txBody>
          </p:sp>
        </p:grpSp>
        <p:graphicFrame>
          <p:nvGraphicFramePr>
            <p:cNvPr id="12" name="对象 11">
              <a:extLst>
                <a:ext uri="{FF2B5EF4-FFF2-40B4-BE49-F238E27FC236}">
                  <a16:creationId xmlns:a16="http://schemas.microsoft.com/office/drawing/2014/main" id="{341980A2-D769-A43A-EB54-5E0E08EEC2AD}"/>
                </a:ext>
              </a:extLst>
            </p:cNvPr>
            <p:cNvGraphicFramePr>
              <a:graphicFrameLocks noChangeAspect="1"/>
            </p:cNvGraphicFramePr>
            <p:nvPr>
              <p:extLst>
                <p:ext uri="{D42A27DB-BD31-4B8C-83A1-F6EECF244321}">
                  <p14:modId xmlns:p14="http://schemas.microsoft.com/office/powerpoint/2010/main" val="1625446022"/>
                </p:ext>
              </p:extLst>
            </p:nvPr>
          </p:nvGraphicFramePr>
          <p:xfrm>
            <a:off x="9731375" y="5129213"/>
            <a:ext cx="1685925" cy="615950"/>
          </p:xfrm>
          <a:graphic>
            <a:graphicData uri="http://schemas.openxmlformats.org/presentationml/2006/ole">
              <mc:AlternateContent xmlns:mc="http://schemas.openxmlformats.org/markup-compatibility/2006">
                <mc:Choice xmlns:v="urn:schemas-microsoft-com:vml" Requires="v">
                  <p:oleObj name="AxMath" r:id="rId15" imgW="1680840" imgH="620280" progId="Equation.AxMath">
                    <p:embed/>
                  </p:oleObj>
                </mc:Choice>
                <mc:Fallback>
                  <p:oleObj name="AxMath" r:id="rId15" imgW="1680840" imgH="620280" progId="Equation.AxMath">
                    <p:embed/>
                    <p:pic>
                      <p:nvPicPr>
                        <p:cNvPr id="12" name="对象 11">
                          <a:extLst>
                            <a:ext uri="{FF2B5EF4-FFF2-40B4-BE49-F238E27FC236}">
                              <a16:creationId xmlns:a16="http://schemas.microsoft.com/office/drawing/2014/main" id="{341980A2-D769-A43A-EB54-5E0E08EEC2AD}"/>
                            </a:ext>
                          </a:extLst>
                        </p:cNvPr>
                        <p:cNvPicPr>
                          <a:picLocks noChangeAspect="1" noChangeArrowheads="1"/>
                        </p:cNvPicPr>
                        <p:nvPr/>
                      </p:nvPicPr>
                      <p:blipFill>
                        <a:blip r:embed="rId16"/>
                        <a:srcRect/>
                        <a:stretch>
                          <a:fillRect/>
                        </a:stretch>
                      </p:blipFill>
                      <p:spPr bwMode="auto">
                        <a:xfrm>
                          <a:off x="9731375" y="5129213"/>
                          <a:ext cx="1685925"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文本框 12">
              <a:extLst>
                <a:ext uri="{FF2B5EF4-FFF2-40B4-BE49-F238E27FC236}">
                  <a16:creationId xmlns:a16="http://schemas.microsoft.com/office/drawing/2014/main" id="{AEF72E49-DCE2-D26B-21CC-967552D24FDC}"/>
                </a:ext>
              </a:extLst>
            </p:cNvPr>
            <p:cNvSpPr txBox="1"/>
            <p:nvPr/>
          </p:nvSpPr>
          <p:spPr>
            <a:xfrm>
              <a:off x="6057013" y="5914409"/>
              <a:ext cx="219643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Input</a:t>
              </a:r>
              <a:r>
                <a:rPr lang="en-US" altLang="zh-CN" dirty="0"/>
                <a:t> </a:t>
              </a:r>
              <a:r>
                <a:rPr lang="en-US" altLang="zh-CN" dirty="0">
                  <a:latin typeface="Times New Roman" panose="02020603050405020304" pitchFamily="18" charset="0"/>
                  <a:cs typeface="Times New Roman" panose="02020603050405020304" pitchFamily="18" charset="0"/>
                </a:rPr>
                <a:t>up</a:t>
              </a:r>
              <a:r>
                <a:rPr lang="en-US" altLang="zh-CN" sz="1800" dirty="0">
                  <a:latin typeface="Times New Roman" panose="02020603050405020304" pitchFamily="18" charset="0"/>
                  <a:cs typeface="Times New Roman" panose="02020603050405020304" pitchFamily="18" charset="0"/>
                </a:rPr>
                <a:t>link channels</a:t>
              </a:r>
              <a:endParaRPr lang="zh-CN" altLang="en-US" dirty="0"/>
            </a:p>
          </p:txBody>
        </p:sp>
        <p:sp>
          <p:nvSpPr>
            <p:cNvPr id="15" name="文本框 14">
              <a:extLst>
                <a:ext uri="{FF2B5EF4-FFF2-40B4-BE49-F238E27FC236}">
                  <a16:creationId xmlns:a16="http://schemas.microsoft.com/office/drawing/2014/main" id="{2EFD2EE5-D4BF-E322-2F45-E6C8FD05F2FC}"/>
                </a:ext>
              </a:extLst>
            </p:cNvPr>
            <p:cNvSpPr txBox="1"/>
            <p:nvPr/>
          </p:nvSpPr>
          <p:spPr>
            <a:xfrm>
              <a:off x="9472264" y="5859076"/>
              <a:ext cx="3216926" cy="369332"/>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 wrong downlink channels</a:t>
              </a:r>
              <a:endParaRPr lang="zh-CN" altLang="en-US" dirty="0"/>
            </a:p>
          </p:txBody>
        </p:sp>
      </p:grpSp>
      <p:sp>
        <p:nvSpPr>
          <p:cNvPr id="16" name="文本框 15">
            <a:extLst>
              <a:ext uri="{FF2B5EF4-FFF2-40B4-BE49-F238E27FC236}">
                <a16:creationId xmlns:a16="http://schemas.microsoft.com/office/drawing/2014/main" id="{6D8ADAA5-9449-64C4-B4A9-0F2AC29F06AE}"/>
              </a:ext>
            </a:extLst>
          </p:cNvPr>
          <p:cNvSpPr txBox="1"/>
          <p:nvPr/>
        </p:nvSpPr>
        <p:spPr>
          <a:xfrm>
            <a:off x="-40895" y="6228040"/>
            <a:ext cx="12446446" cy="646331"/>
          </a:xfrm>
          <a:prstGeom prst="rect">
            <a:avLst/>
          </a:prstGeom>
          <a:noFill/>
        </p:spPr>
        <p:txBody>
          <a:bodyPr wrap="square">
            <a:spAutoFit/>
          </a:bodyPr>
          <a:lstStyle/>
          <a:p>
            <a:r>
              <a:rPr lang="en-US" altLang="zh-CN" b="0" i="0" dirty="0">
                <a:solidFill>
                  <a:schemeClr val="bg1">
                    <a:lumMod val="65000"/>
                  </a:schemeClr>
                </a:solidFill>
                <a:effectLst/>
                <a:latin typeface="Noto Sans" panose="020B0502040504090204" pitchFamily="34" charset="0"/>
              </a:rPr>
              <a:t>Z. Liu, C. Xu, E. Sie, G. Singh, and D. </a:t>
            </a:r>
            <a:r>
              <a:rPr lang="en-US" altLang="zh-CN" b="0" i="0" dirty="0" err="1">
                <a:solidFill>
                  <a:schemeClr val="bg1">
                    <a:lumMod val="65000"/>
                  </a:schemeClr>
                </a:solidFill>
                <a:effectLst/>
                <a:latin typeface="Noto Sans" panose="020B0502040504090204" pitchFamily="34" charset="0"/>
              </a:rPr>
              <a:t>Vasisht</a:t>
            </a:r>
            <a:r>
              <a:rPr lang="en-US" altLang="zh-CN" b="0" i="0" dirty="0">
                <a:solidFill>
                  <a:schemeClr val="bg1">
                    <a:lumMod val="65000"/>
                  </a:schemeClr>
                </a:solidFill>
                <a:effectLst/>
                <a:latin typeface="Noto Sans" panose="020B0502040504090204" pitchFamily="34" charset="0"/>
              </a:rPr>
              <a:t>, "Exploring practical vulnerabilities of machine learning-based wireless systems," in 20th USENIX Symposium on Networked Systems Design and Implementation (NSDI 23), 2023, pp. 1801-1817.</a:t>
            </a:r>
            <a:endParaRPr lang="zh-CN" altLang="en-US" dirty="0">
              <a:solidFill>
                <a:schemeClr val="bg1">
                  <a:lumMod val="65000"/>
                </a:schemeClr>
              </a:solidFill>
            </a:endParaRPr>
          </a:p>
        </p:txBody>
      </p:sp>
    </p:spTree>
    <p:extLst>
      <p:ext uri="{BB962C8B-B14F-4D97-AF65-F5344CB8AC3E}">
        <p14:creationId xmlns:p14="http://schemas.microsoft.com/office/powerpoint/2010/main" val="2051948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13CDE-01B6-3B9B-A5C7-85F0BD08A8AE}"/>
              </a:ext>
            </a:extLst>
          </p:cNvPr>
          <p:cNvSpPr>
            <a:spLocks noGrp="1"/>
          </p:cNvSpPr>
          <p:nvPr>
            <p:ph type="title"/>
          </p:nvPr>
        </p:nvSpPr>
        <p:spPr/>
        <p:txBody>
          <a:bodyPr/>
          <a:lstStyle/>
          <a:p>
            <a:r>
              <a:rPr lang="en-US" altLang="zh-CN" b="1" dirty="0">
                <a:solidFill>
                  <a:srgbClr val="3A5A9B"/>
                </a:solidFill>
              </a:rPr>
              <a:t>RAFA: </a:t>
            </a:r>
            <a:r>
              <a:rPr lang="en-US" altLang="zh-CN" b="1" dirty="0" err="1">
                <a:solidFill>
                  <a:srgbClr val="3A5A9B"/>
                </a:solidFill>
              </a:rPr>
              <a:t>RAdio</a:t>
            </a:r>
            <a:r>
              <a:rPr lang="en-US" altLang="zh-CN" b="1" dirty="0">
                <a:solidFill>
                  <a:srgbClr val="3A5A9B"/>
                </a:solidFill>
              </a:rPr>
              <a:t> Frequency Attack</a:t>
            </a:r>
            <a:endParaRPr lang="zh-CN" altLang="en-US" dirty="0"/>
          </a:p>
        </p:txBody>
      </p:sp>
      <p:sp>
        <p:nvSpPr>
          <p:cNvPr id="3" name="灯片编号占位符 2">
            <a:extLst>
              <a:ext uri="{FF2B5EF4-FFF2-40B4-BE49-F238E27FC236}">
                <a16:creationId xmlns:a16="http://schemas.microsoft.com/office/drawing/2014/main" id="{F4BECA99-5125-8AB0-2486-042DED6C3FF5}"/>
              </a:ext>
            </a:extLst>
          </p:cNvPr>
          <p:cNvSpPr>
            <a:spLocks noGrp="1"/>
          </p:cNvSpPr>
          <p:nvPr>
            <p:ph type="sldNum" sz="quarter" idx="12"/>
          </p:nvPr>
        </p:nvSpPr>
        <p:spPr/>
        <p:txBody>
          <a:bodyPr/>
          <a:lstStyle/>
          <a:p>
            <a:fld id="{2515AB8F-1C56-49E9-90C8-78D22B0C1B97}" type="slidenum">
              <a:rPr lang="zh-CN" altLang="en-US" smtClean="0"/>
              <a:t>34</a:t>
            </a:fld>
            <a:endParaRPr lang="zh-CN" altLang="en-US" dirty="0"/>
          </a:p>
        </p:txBody>
      </p:sp>
      <p:pic>
        <p:nvPicPr>
          <p:cNvPr id="5" name="图片 4">
            <a:extLst>
              <a:ext uri="{FF2B5EF4-FFF2-40B4-BE49-F238E27FC236}">
                <a16:creationId xmlns:a16="http://schemas.microsoft.com/office/drawing/2014/main" id="{B240D843-44D3-6C44-F777-9C51EBF8DC1E}"/>
              </a:ext>
            </a:extLst>
          </p:cNvPr>
          <p:cNvPicPr>
            <a:picLocks noChangeAspect="1"/>
          </p:cNvPicPr>
          <p:nvPr/>
        </p:nvPicPr>
        <p:blipFill>
          <a:blip r:embed="rId3"/>
          <a:stretch>
            <a:fillRect/>
          </a:stretch>
        </p:blipFill>
        <p:spPr>
          <a:xfrm>
            <a:off x="2462075" y="2090691"/>
            <a:ext cx="6068250" cy="2242811"/>
          </a:xfrm>
          <a:prstGeom prst="rect">
            <a:avLst/>
          </a:prstGeom>
        </p:spPr>
      </p:pic>
      <p:sp>
        <p:nvSpPr>
          <p:cNvPr id="7" name="文本框 6">
            <a:extLst>
              <a:ext uri="{FF2B5EF4-FFF2-40B4-BE49-F238E27FC236}">
                <a16:creationId xmlns:a16="http://schemas.microsoft.com/office/drawing/2014/main" id="{17DE6F36-C8B8-A7C2-4072-3B3A4F8DABBB}"/>
              </a:ext>
            </a:extLst>
          </p:cNvPr>
          <p:cNvSpPr txBox="1"/>
          <p:nvPr/>
        </p:nvSpPr>
        <p:spPr>
          <a:xfrm>
            <a:off x="241917" y="1149813"/>
            <a:ext cx="9408110" cy="369332"/>
          </a:xfrm>
          <a:prstGeom prst="rect">
            <a:avLst/>
          </a:prstGeom>
          <a:noFill/>
        </p:spPr>
        <p:txBody>
          <a:bodyPr wrap="square">
            <a:spAutoFit/>
          </a:bodyPr>
          <a:lstStyle/>
          <a:p>
            <a:r>
              <a:rPr lang="en-US" altLang="zh-CN" b="1" dirty="0">
                <a:solidFill>
                  <a:srgbClr val="3A5A9B"/>
                </a:solidFill>
              </a:rPr>
              <a:t>Challenge 1: Attacker don't know the client channel H</a:t>
            </a:r>
            <a:endParaRPr lang="zh-CN" altLang="en-US" b="1" dirty="0">
              <a:solidFill>
                <a:srgbClr val="3A5A9B"/>
              </a:solidFill>
            </a:endParaRPr>
          </a:p>
        </p:txBody>
      </p:sp>
      <p:sp>
        <p:nvSpPr>
          <p:cNvPr id="10" name="文本框 9">
            <a:extLst>
              <a:ext uri="{FF2B5EF4-FFF2-40B4-BE49-F238E27FC236}">
                <a16:creationId xmlns:a16="http://schemas.microsoft.com/office/drawing/2014/main" id="{5F9640A8-50B5-5FDA-AE1A-29416D8BD231}"/>
              </a:ext>
            </a:extLst>
          </p:cNvPr>
          <p:cNvSpPr txBox="1"/>
          <p:nvPr/>
        </p:nvSpPr>
        <p:spPr>
          <a:xfrm>
            <a:off x="2876365" y="4767309"/>
            <a:ext cx="4968027" cy="523220"/>
          </a:xfrm>
          <a:prstGeom prst="rect">
            <a:avLst/>
          </a:prstGeom>
          <a:noFill/>
        </p:spPr>
        <p:txBody>
          <a:bodyPr wrap="none" rtlCol="0">
            <a:spAutoFit/>
          </a:bodyPr>
          <a:lstStyle/>
          <a:p>
            <a:r>
              <a:rPr lang="en-US" altLang="zh-CN" sz="2800" dirty="0">
                <a:solidFill>
                  <a:srgbClr val="FF0000"/>
                </a:solidFill>
                <a:latin typeface="Times New Roman" panose="02020603050405020304" pitchFamily="18" charset="0"/>
                <a:cs typeface="Times New Roman" panose="02020603050405020304" pitchFamily="18" charset="0"/>
              </a:rPr>
              <a:t>How can we design n without H?</a:t>
            </a:r>
            <a:endParaRPr lang="zh-CN" altLang="en-US"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0848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0FC44-46F7-1D10-A541-489C75D76229}"/>
              </a:ext>
            </a:extLst>
          </p:cNvPr>
          <p:cNvSpPr>
            <a:spLocks noGrp="1"/>
          </p:cNvSpPr>
          <p:nvPr>
            <p:ph type="title"/>
          </p:nvPr>
        </p:nvSpPr>
        <p:spPr/>
        <p:txBody>
          <a:bodyPr/>
          <a:lstStyle/>
          <a:p>
            <a:r>
              <a:rPr lang="en-US" altLang="zh-CN" b="1" dirty="0">
                <a:solidFill>
                  <a:srgbClr val="3A5A9B"/>
                </a:solidFill>
              </a:rPr>
              <a:t>RAFA: </a:t>
            </a:r>
            <a:r>
              <a:rPr lang="en-US" altLang="zh-CN" b="1" dirty="0" err="1">
                <a:solidFill>
                  <a:srgbClr val="3A5A9B"/>
                </a:solidFill>
              </a:rPr>
              <a:t>RAdio</a:t>
            </a:r>
            <a:r>
              <a:rPr lang="en-US" altLang="zh-CN" b="1" dirty="0">
                <a:solidFill>
                  <a:srgbClr val="3A5A9B"/>
                </a:solidFill>
              </a:rPr>
              <a:t> Frequency Attack</a:t>
            </a:r>
            <a:endParaRPr lang="zh-CN" altLang="en-US" dirty="0"/>
          </a:p>
        </p:txBody>
      </p:sp>
      <p:sp>
        <p:nvSpPr>
          <p:cNvPr id="3" name="灯片编号占位符 2">
            <a:extLst>
              <a:ext uri="{FF2B5EF4-FFF2-40B4-BE49-F238E27FC236}">
                <a16:creationId xmlns:a16="http://schemas.microsoft.com/office/drawing/2014/main" id="{54614F99-4137-1DA3-FAAC-4EFF533D4044}"/>
              </a:ext>
            </a:extLst>
          </p:cNvPr>
          <p:cNvSpPr>
            <a:spLocks noGrp="1"/>
          </p:cNvSpPr>
          <p:nvPr>
            <p:ph type="sldNum" sz="quarter" idx="12"/>
          </p:nvPr>
        </p:nvSpPr>
        <p:spPr/>
        <p:txBody>
          <a:bodyPr/>
          <a:lstStyle/>
          <a:p>
            <a:fld id="{2515AB8F-1C56-49E9-90C8-78D22B0C1B97}" type="slidenum">
              <a:rPr lang="zh-CN" altLang="en-US" smtClean="0"/>
              <a:t>35</a:t>
            </a:fld>
            <a:endParaRPr lang="zh-CN" altLang="en-US" dirty="0"/>
          </a:p>
        </p:txBody>
      </p:sp>
      <p:pic>
        <p:nvPicPr>
          <p:cNvPr id="5" name="图片 4">
            <a:extLst>
              <a:ext uri="{FF2B5EF4-FFF2-40B4-BE49-F238E27FC236}">
                <a16:creationId xmlns:a16="http://schemas.microsoft.com/office/drawing/2014/main" id="{BE1BEFA8-E624-19D8-1712-637969305868}"/>
              </a:ext>
            </a:extLst>
          </p:cNvPr>
          <p:cNvPicPr>
            <a:picLocks noChangeAspect="1"/>
          </p:cNvPicPr>
          <p:nvPr/>
        </p:nvPicPr>
        <p:blipFill>
          <a:blip r:embed="rId3"/>
          <a:stretch>
            <a:fillRect/>
          </a:stretch>
        </p:blipFill>
        <p:spPr>
          <a:xfrm>
            <a:off x="2199535" y="1617331"/>
            <a:ext cx="7264061" cy="4256182"/>
          </a:xfrm>
          <a:prstGeom prst="rect">
            <a:avLst/>
          </a:prstGeom>
        </p:spPr>
      </p:pic>
      <p:sp>
        <p:nvSpPr>
          <p:cNvPr id="6" name="文本框 5">
            <a:extLst>
              <a:ext uri="{FF2B5EF4-FFF2-40B4-BE49-F238E27FC236}">
                <a16:creationId xmlns:a16="http://schemas.microsoft.com/office/drawing/2014/main" id="{B593692A-FD1D-F340-C1D9-B938A21CEC3E}"/>
              </a:ext>
            </a:extLst>
          </p:cNvPr>
          <p:cNvSpPr txBox="1"/>
          <p:nvPr/>
        </p:nvSpPr>
        <p:spPr>
          <a:xfrm>
            <a:off x="3559946" y="1247999"/>
            <a:ext cx="3895490" cy="369332"/>
          </a:xfrm>
          <a:prstGeom prst="rect">
            <a:avLst/>
          </a:prstGeom>
          <a:noFill/>
        </p:spPr>
        <p:txBody>
          <a:bodyPr wrap="none" rtlCol="0">
            <a:spAutoFit/>
          </a:bodyPr>
          <a:lstStyle/>
          <a:p>
            <a:r>
              <a:rPr lang="en-US" altLang="zh-CN" b="1" dirty="0"/>
              <a:t>Design n that works for every H</a:t>
            </a:r>
            <a:endParaRPr lang="zh-CN" altLang="en-US" b="1" dirty="0"/>
          </a:p>
        </p:txBody>
      </p:sp>
      <p:sp>
        <p:nvSpPr>
          <p:cNvPr id="4" name="Rectangle 2">
            <a:extLst>
              <a:ext uri="{FF2B5EF4-FFF2-40B4-BE49-F238E27FC236}">
                <a16:creationId xmlns:a16="http://schemas.microsoft.com/office/drawing/2014/main" id="{DF035B4C-75E4-0AF2-5CD5-6429A646E55C}"/>
              </a:ext>
            </a:extLst>
          </p:cNvPr>
          <p:cNvSpPr>
            <a:spLocks noChangeArrowheads="1"/>
          </p:cNvSpPr>
          <p:nvPr/>
        </p:nvSpPr>
        <p:spPr bwMode="auto">
          <a:xfrm>
            <a:off x="3953004" y="61658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D673FA37-C816-393A-AD75-2C3103BCEC8F}"/>
              </a:ext>
            </a:extLst>
          </p:cNvPr>
          <p:cNvGraphicFramePr>
            <a:graphicFrameLocks noChangeAspect="1"/>
          </p:cNvGraphicFramePr>
          <p:nvPr>
            <p:extLst>
              <p:ext uri="{D42A27DB-BD31-4B8C-83A1-F6EECF244321}">
                <p14:modId xmlns:p14="http://schemas.microsoft.com/office/powerpoint/2010/main" val="1390468491"/>
              </p:ext>
            </p:extLst>
          </p:nvPr>
        </p:nvGraphicFramePr>
        <p:xfrm>
          <a:off x="2343150" y="6099175"/>
          <a:ext cx="7031038" cy="725488"/>
        </p:xfrm>
        <a:graphic>
          <a:graphicData uri="http://schemas.openxmlformats.org/presentationml/2006/ole">
            <mc:AlternateContent xmlns:mc="http://schemas.openxmlformats.org/markup-compatibility/2006">
              <mc:Choice xmlns:v="urn:schemas-microsoft-com:vml" Requires="v">
                <p:oleObj name="AxMath" r:id="rId4" imgW="3673080" imgH="376920" progId="Equation.AxMath">
                  <p:embed/>
                </p:oleObj>
              </mc:Choice>
              <mc:Fallback>
                <p:oleObj name="AxMath" r:id="rId4" imgW="3673080" imgH="376920" progId="Equation.AxMath">
                  <p:embed/>
                  <p:pic>
                    <p:nvPicPr>
                      <p:cNvPr id="0" name="Object 1"/>
                      <p:cNvPicPr>
                        <a:picLocks noChangeAspect="1" noChangeArrowheads="1"/>
                      </p:cNvPicPr>
                      <p:nvPr/>
                    </p:nvPicPr>
                    <p:blipFill>
                      <a:blip r:embed="rId5"/>
                      <a:srcRect/>
                      <a:stretch>
                        <a:fillRect/>
                      </a:stretch>
                    </p:blipFill>
                    <p:spPr bwMode="auto">
                      <a:xfrm>
                        <a:off x="2343150" y="6099175"/>
                        <a:ext cx="7031038" cy="725488"/>
                      </a:xfrm>
                      <a:prstGeom prst="rect">
                        <a:avLst/>
                      </a:prstGeom>
                      <a:noFill/>
                    </p:spPr>
                  </p:pic>
                </p:oleObj>
              </mc:Fallback>
            </mc:AlternateContent>
          </a:graphicData>
        </a:graphic>
      </p:graphicFrame>
    </p:spTree>
    <p:extLst>
      <p:ext uri="{BB962C8B-B14F-4D97-AF65-F5344CB8AC3E}">
        <p14:creationId xmlns:p14="http://schemas.microsoft.com/office/powerpoint/2010/main" val="4003798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D62F09-7134-0C91-FD38-1FC9F1634BBD}"/>
              </a:ext>
            </a:extLst>
          </p:cNvPr>
          <p:cNvSpPr>
            <a:spLocks noGrp="1"/>
          </p:cNvSpPr>
          <p:nvPr>
            <p:ph type="title"/>
          </p:nvPr>
        </p:nvSpPr>
        <p:spPr/>
        <p:txBody>
          <a:bodyPr/>
          <a:lstStyle/>
          <a:p>
            <a:r>
              <a:rPr lang="en-US" altLang="zh-CN" b="1" dirty="0">
                <a:solidFill>
                  <a:srgbClr val="3A5A9B"/>
                </a:solidFill>
              </a:rPr>
              <a:t>RAFA: </a:t>
            </a:r>
            <a:r>
              <a:rPr lang="en-US" altLang="zh-CN" b="1" dirty="0" err="1">
                <a:solidFill>
                  <a:srgbClr val="3A5A9B"/>
                </a:solidFill>
              </a:rPr>
              <a:t>RAdio</a:t>
            </a:r>
            <a:r>
              <a:rPr lang="en-US" altLang="zh-CN" b="1" dirty="0">
                <a:solidFill>
                  <a:srgbClr val="3A5A9B"/>
                </a:solidFill>
              </a:rPr>
              <a:t> Frequency Attack</a:t>
            </a:r>
            <a:endParaRPr lang="zh-CN" altLang="en-US" dirty="0"/>
          </a:p>
        </p:txBody>
      </p:sp>
      <p:sp>
        <p:nvSpPr>
          <p:cNvPr id="3" name="灯片编号占位符 2">
            <a:extLst>
              <a:ext uri="{FF2B5EF4-FFF2-40B4-BE49-F238E27FC236}">
                <a16:creationId xmlns:a16="http://schemas.microsoft.com/office/drawing/2014/main" id="{6A80B60F-BE23-25BC-7076-552C5BF9D256}"/>
              </a:ext>
            </a:extLst>
          </p:cNvPr>
          <p:cNvSpPr>
            <a:spLocks noGrp="1"/>
          </p:cNvSpPr>
          <p:nvPr>
            <p:ph type="sldNum" sz="quarter" idx="12"/>
          </p:nvPr>
        </p:nvSpPr>
        <p:spPr>
          <a:xfrm>
            <a:off x="8720192" y="6365227"/>
            <a:ext cx="2743200" cy="365125"/>
          </a:xfrm>
        </p:spPr>
        <p:txBody>
          <a:bodyPr/>
          <a:lstStyle/>
          <a:p>
            <a:fld id="{2515AB8F-1C56-49E9-90C8-78D22B0C1B97}" type="slidenum">
              <a:rPr lang="zh-CN" altLang="en-US" smtClean="0"/>
              <a:t>36</a:t>
            </a:fld>
            <a:endParaRPr lang="zh-CN" altLang="en-US" dirty="0"/>
          </a:p>
        </p:txBody>
      </p:sp>
      <p:grpSp>
        <p:nvGrpSpPr>
          <p:cNvPr id="12" name="组合 11">
            <a:extLst>
              <a:ext uri="{FF2B5EF4-FFF2-40B4-BE49-F238E27FC236}">
                <a16:creationId xmlns:a16="http://schemas.microsoft.com/office/drawing/2014/main" id="{035AE906-8626-0CD4-4BB8-A2A4EA1AA48B}"/>
              </a:ext>
            </a:extLst>
          </p:cNvPr>
          <p:cNvGrpSpPr/>
          <p:nvPr/>
        </p:nvGrpSpPr>
        <p:grpSpPr>
          <a:xfrm>
            <a:off x="2201662" y="1125538"/>
            <a:ext cx="7457243" cy="5486660"/>
            <a:chOff x="2201662" y="1125538"/>
            <a:chExt cx="7457243" cy="5486660"/>
          </a:xfrm>
        </p:grpSpPr>
        <p:pic>
          <p:nvPicPr>
            <p:cNvPr id="9" name="图片 8">
              <a:extLst>
                <a:ext uri="{FF2B5EF4-FFF2-40B4-BE49-F238E27FC236}">
                  <a16:creationId xmlns:a16="http://schemas.microsoft.com/office/drawing/2014/main" id="{27A177ED-E4CF-E8C5-4676-25BBF016577A}"/>
                </a:ext>
              </a:extLst>
            </p:cNvPr>
            <p:cNvPicPr>
              <a:picLocks noChangeAspect="1"/>
            </p:cNvPicPr>
            <p:nvPr/>
          </p:nvPicPr>
          <p:blipFill>
            <a:blip r:embed="rId3"/>
            <a:stretch>
              <a:fillRect/>
            </a:stretch>
          </p:blipFill>
          <p:spPr>
            <a:xfrm>
              <a:off x="2201662" y="1125538"/>
              <a:ext cx="7457243" cy="2758647"/>
            </a:xfrm>
            <a:prstGeom prst="rect">
              <a:avLst/>
            </a:prstGeom>
          </p:spPr>
        </p:pic>
        <p:pic>
          <p:nvPicPr>
            <p:cNvPr id="11" name="图片 10">
              <a:extLst>
                <a:ext uri="{FF2B5EF4-FFF2-40B4-BE49-F238E27FC236}">
                  <a16:creationId xmlns:a16="http://schemas.microsoft.com/office/drawing/2014/main" id="{0C8CFD2C-937F-6B0D-6194-C7E5B9B6D404}"/>
                </a:ext>
              </a:extLst>
            </p:cNvPr>
            <p:cNvPicPr>
              <a:picLocks noChangeAspect="1"/>
            </p:cNvPicPr>
            <p:nvPr/>
          </p:nvPicPr>
          <p:blipFill rotWithShape="1">
            <a:blip r:embed="rId4"/>
            <a:srcRect r="764"/>
            <a:stretch/>
          </p:blipFill>
          <p:spPr>
            <a:xfrm>
              <a:off x="2201662" y="3853551"/>
              <a:ext cx="7457243" cy="2758647"/>
            </a:xfrm>
            <a:prstGeom prst="rect">
              <a:avLst/>
            </a:prstGeom>
          </p:spPr>
        </p:pic>
      </p:grpSp>
    </p:spTree>
    <p:extLst>
      <p:ext uri="{BB962C8B-B14F-4D97-AF65-F5344CB8AC3E}">
        <p14:creationId xmlns:p14="http://schemas.microsoft.com/office/powerpoint/2010/main" val="952822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C842C-8CC8-B07C-B261-01A685C836A7}"/>
              </a:ext>
            </a:extLst>
          </p:cNvPr>
          <p:cNvSpPr>
            <a:spLocks noGrp="1"/>
          </p:cNvSpPr>
          <p:nvPr>
            <p:ph type="title"/>
          </p:nvPr>
        </p:nvSpPr>
        <p:spPr/>
        <p:txBody>
          <a:bodyPr/>
          <a:lstStyle/>
          <a:p>
            <a:r>
              <a:rPr lang="en-US" altLang="zh-CN" b="1" dirty="0">
                <a:solidFill>
                  <a:srgbClr val="3A5A9B"/>
                </a:solidFill>
              </a:rPr>
              <a:t>RAFA: </a:t>
            </a:r>
            <a:r>
              <a:rPr lang="en-US" altLang="zh-CN" b="1" dirty="0" err="1">
                <a:solidFill>
                  <a:srgbClr val="3A5A9B"/>
                </a:solidFill>
              </a:rPr>
              <a:t>RAdio</a:t>
            </a:r>
            <a:r>
              <a:rPr lang="en-US" altLang="zh-CN" b="1" dirty="0">
                <a:solidFill>
                  <a:srgbClr val="3A5A9B"/>
                </a:solidFill>
              </a:rPr>
              <a:t> Frequency Attack</a:t>
            </a:r>
            <a:endParaRPr lang="zh-CN" altLang="en-US" dirty="0"/>
          </a:p>
        </p:txBody>
      </p:sp>
      <p:sp>
        <p:nvSpPr>
          <p:cNvPr id="3" name="灯片编号占位符 2">
            <a:extLst>
              <a:ext uri="{FF2B5EF4-FFF2-40B4-BE49-F238E27FC236}">
                <a16:creationId xmlns:a16="http://schemas.microsoft.com/office/drawing/2014/main" id="{1E25BC91-7A5B-84AB-3BDA-8648B62A3DD7}"/>
              </a:ext>
            </a:extLst>
          </p:cNvPr>
          <p:cNvSpPr>
            <a:spLocks noGrp="1"/>
          </p:cNvSpPr>
          <p:nvPr>
            <p:ph type="sldNum" sz="quarter" idx="12"/>
          </p:nvPr>
        </p:nvSpPr>
        <p:spPr/>
        <p:txBody>
          <a:bodyPr/>
          <a:lstStyle/>
          <a:p>
            <a:fld id="{2515AB8F-1C56-49E9-90C8-78D22B0C1B97}" type="slidenum">
              <a:rPr lang="zh-CN" altLang="en-US" smtClean="0"/>
              <a:t>37</a:t>
            </a:fld>
            <a:endParaRPr lang="zh-CN" altLang="en-US" dirty="0"/>
          </a:p>
        </p:txBody>
      </p:sp>
      <p:pic>
        <p:nvPicPr>
          <p:cNvPr id="5" name="图片 4">
            <a:extLst>
              <a:ext uri="{FF2B5EF4-FFF2-40B4-BE49-F238E27FC236}">
                <a16:creationId xmlns:a16="http://schemas.microsoft.com/office/drawing/2014/main" id="{00933858-BCD5-7994-8369-CB6E0AC39C39}"/>
              </a:ext>
            </a:extLst>
          </p:cNvPr>
          <p:cNvPicPr>
            <a:picLocks noChangeAspect="1"/>
          </p:cNvPicPr>
          <p:nvPr/>
        </p:nvPicPr>
        <p:blipFill>
          <a:blip r:embed="rId3"/>
          <a:stretch>
            <a:fillRect/>
          </a:stretch>
        </p:blipFill>
        <p:spPr>
          <a:xfrm>
            <a:off x="418608" y="1028699"/>
            <a:ext cx="11354784" cy="5791702"/>
          </a:xfrm>
          <a:prstGeom prst="rect">
            <a:avLst/>
          </a:prstGeom>
        </p:spPr>
      </p:pic>
    </p:spTree>
    <p:extLst>
      <p:ext uri="{BB962C8B-B14F-4D97-AF65-F5344CB8AC3E}">
        <p14:creationId xmlns:p14="http://schemas.microsoft.com/office/powerpoint/2010/main" val="2967336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B46DB-5677-3606-9635-9C22EE39895E}"/>
              </a:ext>
            </a:extLst>
          </p:cNvPr>
          <p:cNvSpPr>
            <a:spLocks noGrp="1"/>
          </p:cNvSpPr>
          <p:nvPr>
            <p:ph type="title"/>
          </p:nvPr>
        </p:nvSpPr>
        <p:spPr/>
        <p:txBody>
          <a:bodyPr>
            <a:normAutofit fontScale="90000"/>
          </a:bodyPr>
          <a:lstStyle/>
          <a:p>
            <a:r>
              <a:rPr lang="en-US" altLang="zh-CN" b="1" dirty="0">
                <a:solidFill>
                  <a:srgbClr val="3A5A9B"/>
                </a:solidFill>
              </a:rPr>
              <a:t>RAFA: </a:t>
            </a:r>
            <a:r>
              <a:rPr lang="en-US" altLang="zh-CN" b="1" dirty="0" err="1">
                <a:solidFill>
                  <a:srgbClr val="3A5A9B"/>
                </a:solidFill>
              </a:rPr>
              <a:t>RAdio</a:t>
            </a:r>
            <a:r>
              <a:rPr lang="en-US" altLang="zh-CN" b="1" dirty="0">
                <a:solidFill>
                  <a:srgbClr val="3A5A9B"/>
                </a:solidFill>
              </a:rPr>
              <a:t> Frequency Attack</a:t>
            </a:r>
            <a:br>
              <a:rPr lang="zh-CN" altLang="en-US" b="1" dirty="0">
                <a:solidFill>
                  <a:srgbClr val="3A5A9B"/>
                </a:solidFill>
              </a:rPr>
            </a:br>
            <a:endParaRPr lang="zh-CN" altLang="en-US" dirty="0"/>
          </a:p>
        </p:txBody>
      </p:sp>
      <p:sp>
        <p:nvSpPr>
          <p:cNvPr id="3" name="灯片编号占位符 2">
            <a:extLst>
              <a:ext uri="{FF2B5EF4-FFF2-40B4-BE49-F238E27FC236}">
                <a16:creationId xmlns:a16="http://schemas.microsoft.com/office/drawing/2014/main" id="{9BFA174A-A8FF-B0F0-073C-9E9B569C48C8}"/>
              </a:ext>
            </a:extLst>
          </p:cNvPr>
          <p:cNvSpPr>
            <a:spLocks noGrp="1"/>
          </p:cNvSpPr>
          <p:nvPr>
            <p:ph type="sldNum" sz="quarter" idx="12"/>
          </p:nvPr>
        </p:nvSpPr>
        <p:spPr/>
        <p:txBody>
          <a:bodyPr/>
          <a:lstStyle/>
          <a:p>
            <a:fld id="{2515AB8F-1C56-49E9-90C8-78D22B0C1B97}" type="slidenum">
              <a:rPr lang="zh-CN" altLang="en-US" smtClean="0"/>
              <a:t>38</a:t>
            </a:fld>
            <a:endParaRPr lang="zh-CN" altLang="en-US" dirty="0"/>
          </a:p>
        </p:txBody>
      </p:sp>
      <p:sp>
        <p:nvSpPr>
          <p:cNvPr id="10" name="文本框 9">
            <a:extLst>
              <a:ext uri="{FF2B5EF4-FFF2-40B4-BE49-F238E27FC236}">
                <a16:creationId xmlns:a16="http://schemas.microsoft.com/office/drawing/2014/main" id="{FE29AFFD-513D-8A5F-46D1-C88AFDFB745F}"/>
              </a:ext>
            </a:extLst>
          </p:cNvPr>
          <p:cNvSpPr txBox="1"/>
          <p:nvPr/>
        </p:nvSpPr>
        <p:spPr>
          <a:xfrm>
            <a:off x="249479" y="1248729"/>
            <a:ext cx="6044150" cy="369332"/>
          </a:xfrm>
          <a:prstGeom prst="rect">
            <a:avLst/>
          </a:prstGeom>
          <a:noFill/>
        </p:spPr>
        <p:txBody>
          <a:bodyPr wrap="square">
            <a:spAutoFit/>
          </a:bodyPr>
          <a:lstStyle/>
          <a:p>
            <a:r>
              <a:rPr lang="en-US" altLang="zh-CN" b="1" dirty="0">
                <a:solidFill>
                  <a:srgbClr val="3A5A9B"/>
                </a:solidFill>
              </a:rPr>
              <a:t>Challenge 3: Carrier Frequency Offset</a:t>
            </a:r>
            <a:endParaRPr lang="zh-CN" altLang="en-US" b="1" dirty="0">
              <a:solidFill>
                <a:srgbClr val="3A5A9B"/>
              </a:solidFill>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14FE473-9D77-76BB-404D-E0352981EDC7}"/>
                  </a:ext>
                </a:extLst>
              </p:cNvPr>
              <p:cNvSpPr txBox="1"/>
              <p:nvPr/>
            </p:nvSpPr>
            <p:spPr>
              <a:xfrm>
                <a:off x="10417036" y="4719237"/>
                <a:ext cx="2022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oMath>
                  </m:oMathPara>
                </a14:m>
                <a:endParaRPr lang="zh-CN" altLang="en-US" dirty="0"/>
              </a:p>
            </p:txBody>
          </p:sp>
        </mc:Choice>
        <mc:Fallback xmlns="">
          <p:sp>
            <p:nvSpPr>
              <p:cNvPr id="20" name="文本框 19">
                <a:extLst>
                  <a:ext uri="{FF2B5EF4-FFF2-40B4-BE49-F238E27FC236}">
                    <a16:creationId xmlns:a16="http://schemas.microsoft.com/office/drawing/2014/main" id="{614FE473-9D77-76BB-404D-E0352981EDC7}"/>
                  </a:ext>
                </a:extLst>
              </p:cNvPr>
              <p:cNvSpPr txBox="1">
                <a:spLocks noRot="1" noChangeAspect="1" noMove="1" noResize="1" noEditPoints="1" noAdjustHandles="1" noChangeArrowheads="1" noChangeShapeType="1" noTextEdit="1"/>
              </p:cNvSpPr>
              <p:nvPr/>
            </p:nvSpPr>
            <p:spPr>
              <a:xfrm>
                <a:off x="10417036" y="4719237"/>
                <a:ext cx="202298" cy="276999"/>
              </a:xfrm>
              <a:prstGeom prst="rect">
                <a:avLst/>
              </a:prstGeom>
              <a:blipFill>
                <a:blip r:embed="rId3"/>
                <a:stretch>
                  <a:fillRect l="-36364" r="-36364" b="-34783"/>
                </a:stretch>
              </a:blipFill>
            </p:spPr>
            <p:txBody>
              <a:bodyPr/>
              <a:lstStyle/>
              <a:p>
                <a:r>
                  <a:rPr lang="zh-CN" altLang="en-US">
                    <a:noFill/>
                  </a:rPr>
                  <a:t> </a:t>
                </a:r>
              </a:p>
            </p:txBody>
          </p:sp>
        </mc:Fallback>
      </mc:AlternateContent>
      <p:grpSp>
        <p:nvGrpSpPr>
          <p:cNvPr id="31" name="组合 30">
            <a:extLst>
              <a:ext uri="{FF2B5EF4-FFF2-40B4-BE49-F238E27FC236}">
                <a16:creationId xmlns:a16="http://schemas.microsoft.com/office/drawing/2014/main" id="{66EA8E9F-BC74-E436-756D-5579965D585A}"/>
              </a:ext>
            </a:extLst>
          </p:cNvPr>
          <p:cNvGrpSpPr/>
          <p:nvPr/>
        </p:nvGrpSpPr>
        <p:grpSpPr>
          <a:xfrm>
            <a:off x="777887" y="3136145"/>
            <a:ext cx="9633487" cy="2993193"/>
            <a:chOff x="676738" y="2246726"/>
            <a:chExt cx="9633487" cy="2993193"/>
          </a:xfrm>
        </p:grpSpPr>
        <p:cxnSp>
          <p:nvCxnSpPr>
            <p:cNvPr id="19" name="直接箭头连接符 18">
              <a:extLst>
                <a:ext uri="{FF2B5EF4-FFF2-40B4-BE49-F238E27FC236}">
                  <a16:creationId xmlns:a16="http://schemas.microsoft.com/office/drawing/2014/main" id="{53B18C88-2E84-7C38-1E5C-662C7CEE43B7}"/>
                </a:ext>
              </a:extLst>
            </p:cNvPr>
            <p:cNvCxnSpPr/>
            <p:nvPr/>
          </p:nvCxnSpPr>
          <p:spPr>
            <a:xfrm>
              <a:off x="676738" y="3968318"/>
              <a:ext cx="9633487" cy="0"/>
            </a:xfrm>
            <a:prstGeom prst="straightConnector1">
              <a:avLst/>
            </a:prstGeom>
            <a:ln w="22225">
              <a:solidFill>
                <a:schemeClr val="tx1">
                  <a:lumMod val="95000"/>
                  <a:lumOff val="5000"/>
                </a:schemeClr>
              </a:solidFill>
              <a:headEnd type="none"/>
              <a:tailEnd type="stealth"/>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5F5DE1B8-8671-303A-17DC-7A3260587AC8}"/>
                </a:ext>
              </a:extLst>
            </p:cNvPr>
            <p:cNvGrpSpPr/>
            <p:nvPr/>
          </p:nvGrpSpPr>
          <p:grpSpPr>
            <a:xfrm>
              <a:off x="1814413" y="2246726"/>
              <a:ext cx="7284175" cy="2424743"/>
              <a:chOff x="1814413" y="2246726"/>
              <a:chExt cx="7284175" cy="2424743"/>
            </a:xfrm>
          </p:grpSpPr>
          <p:pic>
            <p:nvPicPr>
              <p:cNvPr id="1026" name="Picture 2" descr="Understanding OFDM - Part 2 - Refresh - Wireless Training Solutions">
                <a:extLst>
                  <a:ext uri="{FF2B5EF4-FFF2-40B4-BE49-F238E27FC236}">
                    <a16:creationId xmlns:a16="http://schemas.microsoft.com/office/drawing/2014/main" id="{20FDE4D5-1593-A66A-B06B-15C0588FE1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4413" y="3072576"/>
                <a:ext cx="304800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Understanding OFDM - Part 2 - Refresh - Wireless Training Solutions">
                <a:extLst>
                  <a:ext uri="{FF2B5EF4-FFF2-40B4-BE49-F238E27FC236}">
                    <a16:creationId xmlns:a16="http://schemas.microsoft.com/office/drawing/2014/main" id="{AFDE89FA-90D0-9294-19DB-1B84A1B420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0588" y="3071402"/>
                <a:ext cx="3048000" cy="112395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直接箭头连接符 21">
                <a:extLst>
                  <a:ext uri="{FF2B5EF4-FFF2-40B4-BE49-F238E27FC236}">
                    <a16:creationId xmlns:a16="http://schemas.microsoft.com/office/drawing/2014/main" id="{00FF9FFC-BDE8-6FB9-4B90-6E56BE0D32D1}"/>
                  </a:ext>
                </a:extLst>
              </p:cNvPr>
              <p:cNvCxnSpPr>
                <a:stCxn id="1026" idx="2"/>
              </p:cNvCxnSpPr>
              <p:nvPr/>
            </p:nvCxnSpPr>
            <p:spPr>
              <a:xfrm flipV="1">
                <a:off x="3338413" y="2247900"/>
                <a:ext cx="0" cy="1948626"/>
              </a:xfrm>
              <a:prstGeom prst="straightConnector1">
                <a:avLst/>
              </a:prstGeom>
              <a:ln w="19050">
                <a:prstDash val="lgDash"/>
                <a:tailEnd type="non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88212953-E7C6-75B0-9ED0-E8B5C25AB206}"/>
                  </a:ext>
                </a:extLst>
              </p:cNvPr>
              <p:cNvCxnSpPr/>
              <p:nvPr/>
            </p:nvCxnSpPr>
            <p:spPr>
              <a:xfrm flipV="1">
                <a:off x="7588776" y="2246726"/>
                <a:ext cx="0" cy="1948626"/>
              </a:xfrm>
              <a:prstGeom prst="straightConnector1">
                <a:avLst/>
              </a:prstGeom>
              <a:ln w="19050">
                <a:prstDash val="lgDash"/>
                <a:tailEnd type="non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D39349E3-C0F6-EDD2-659C-E95121751742}"/>
                  </a:ext>
                </a:extLst>
              </p:cNvPr>
              <p:cNvSpPr txBox="1"/>
              <p:nvPr/>
            </p:nvSpPr>
            <p:spPr>
              <a:xfrm>
                <a:off x="2536751" y="4236769"/>
                <a:ext cx="1603324" cy="369332"/>
              </a:xfrm>
              <a:prstGeom prst="rect">
                <a:avLst/>
              </a:prstGeom>
              <a:noFill/>
            </p:spPr>
            <p:txBody>
              <a:bodyPr wrap="none" rtlCol="0">
                <a:spAutoFit/>
              </a:bodyPr>
              <a:lstStyle/>
              <a:p>
                <a:r>
                  <a:rPr lang="en-US" altLang="zh-CN" dirty="0"/>
                  <a:t>Client OFDM</a:t>
                </a:r>
                <a:endParaRPr lang="zh-CN" altLang="en-US" dirty="0"/>
              </a:p>
            </p:txBody>
          </p:sp>
          <p:sp>
            <p:nvSpPr>
              <p:cNvPr id="25" name="文本框 24">
                <a:extLst>
                  <a:ext uri="{FF2B5EF4-FFF2-40B4-BE49-F238E27FC236}">
                    <a16:creationId xmlns:a16="http://schemas.microsoft.com/office/drawing/2014/main" id="{6F410682-FA2F-EF0A-A0D8-5FCF322D07D3}"/>
                  </a:ext>
                </a:extLst>
              </p:cNvPr>
              <p:cNvSpPr txBox="1"/>
              <p:nvPr/>
            </p:nvSpPr>
            <p:spPr>
              <a:xfrm>
                <a:off x="6755086" y="4302137"/>
                <a:ext cx="1667380" cy="369332"/>
              </a:xfrm>
              <a:prstGeom prst="rect">
                <a:avLst/>
              </a:prstGeom>
              <a:noFill/>
            </p:spPr>
            <p:txBody>
              <a:bodyPr wrap="none" rtlCol="0">
                <a:spAutoFit/>
              </a:bodyPr>
              <a:lstStyle/>
              <a:p>
                <a:r>
                  <a:rPr lang="en-US" altLang="zh-CN" dirty="0">
                    <a:solidFill>
                      <a:srgbClr val="FF0000"/>
                    </a:solidFill>
                  </a:rPr>
                  <a:t>Attack OFDM</a:t>
                </a:r>
                <a:endParaRPr lang="zh-CN" altLang="en-US" dirty="0">
                  <a:solidFill>
                    <a:srgbClr val="FF0000"/>
                  </a:solidFill>
                </a:endParaRPr>
              </a:p>
            </p:txBody>
          </p:sp>
          <p:cxnSp>
            <p:nvCxnSpPr>
              <p:cNvPr id="27" name="直接箭头连接符 26">
                <a:extLst>
                  <a:ext uri="{FF2B5EF4-FFF2-40B4-BE49-F238E27FC236}">
                    <a16:creationId xmlns:a16="http://schemas.microsoft.com/office/drawing/2014/main" id="{811D88A8-B4E9-C01D-83BE-6885517A0885}"/>
                  </a:ext>
                </a:extLst>
              </p:cNvPr>
              <p:cNvCxnSpPr/>
              <p:nvPr/>
            </p:nvCxnSpPr>
            <p:spPr>
              <a:xfrm>
                <a:off x="3338413" y="2657475"/>
                <a:ext cx="4250363"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C06ACA18-6025-576F-D73F-B6438AAF1439}"/>
                      </a:ext>
                    </a:extLst>
                  </p:cNvPr>
                  <p:cNvSpPr txBox="1"/>
                  <p:nvPr/>
                </p:nvSpPr>
                <p:spPr>
                  <a:xfrm>
                    <a:off x="4734709" y="2757752"/>
                    <a:ext cx="1457771" cy="369332"/>
                  </a:xfrm>
                  <a:prstGeom prst="rect">
                    <a:avLst/>
                  </a:prstGeom>
                  <a:noFill/>
                </p:spPr>
                <p:txBody>
                  <a:bodyPr wrap="none" rtlCol="0">
                    <a:spAutoFit/>
                  </a:bodyPr>
                  <a:lstStyle/>
                  <a:p>
                    <a:r>
                      <a:rPr lang="en-US" altLang="zh-CN" dirty="0"/>
                      <a:t>Random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𝑓</m:t>
                        </m:r>
                      </m:oMath>
                    </a14:m>
                    <a:endParaRPr lang="zh-CN" altLang="en-US" dirty="0"/>
                  </a:p>
                </p:txBody>
              </p:sp>
            </mc:Choice>
            <mc:Fallback xmlns="">
              <p:sp>
                <p:nvSpPr>
                  <p:cNvPr id="28" name="文本框 27">
                    <a:extLst>
                      <a:ext uri="{FF2B5EF4-FFF2-40B4-BE49-F238E27FC236}">
                        <a16:creationId xmlns:a16="http://schemas.microsoft.com/office/drawing/2014/main" id="{C06ACA18-6025-576F-D73F-B6438AAF1439}"/>
                      </a:ext>
                    </a:extLst>
                  </p:cNvPr>
                  <p:cNvSpPr txBox="1">
                    <a:spLocks noRot="1" noChangeAspect="1" noMove="1" noResize="1" noEditPoints="1" noAdjustHandles="1" noChangeArrowheads="1" noChangeShapeType="1" noTextEdit="1"/>
                  </p:cNvSpPr>
                  <p:nvPr/>
                </p:nvSpPr>
                <p:spPr>
                  <a:xfrm>
                    <a:off x="4734709" y="2757752"/>
                    <a:ext cx="1457771" cy="369332"/>
                  </a:xfrm>
                  <a:prstGeom prst="rect">
                    <a:avLst/>
                  </a:prstGeom>
                  <a:blipFill>
                    <a:blip r:embed="rId5"/>
                    <a:stretch>
                      <a:fillRect l="-3347" t="-8197" r="-418" b="-24590"/>
                    </a:stretch>
                  </a:blipFill>
                </p:spPr>
                <p:txBody>
                  <a:bodyPr/>
                  <a:lstStyle/>
                  <a:p>
                    <a:r>
                      <a:rPr lang="zh-CN" altLang="en-US">
                        <a:noFill/>
                      </a:rPr>
                      <a:t> </a:t>
                    </a:r>
                  </a:p>
                </p:txBody>
              </p:sp>
            </mc:Fallback>
          </mc:AlternateContent>
        </p:grpSp>
        <p:sp>
          <p:nvSpPr>
            <p:cNvPr id="29" name="文本框 28">
              <a:extLst>
                <a:ext uri="{FF2B5EF4-FFF2-40B4-BE49-F238E27FC236}">
                  <a16:creationId xmlns:a16="http://schemas.microsoft.com/office/drawing/2014/main" id="{D50E5175-8EC1-A5D0-2C90-3FD3E7DEFD1D}"/>
                </a:ext>
              </a:extLst>
            </p:cNvPr>
            <p:cNvSpPr txBox="1"/>
            <p:nvPr/>
          </p:nvSpPr>
          <p:spPr>
            <a:xfrm>
              <a:off x="3836360" y="4778254"/>
              <a:ext cx="4428456"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CFO between Attacker and Client </a:t>
              </a:r>
              <a:endParaRPr lang="zh-CN" altLang="en-US" sz="2400" dirty="0">
                <a:latin typeface="Times New Roman" panose="02020603050405020304" pitchFamily="18" charset="0"/>
                <a:cs typeface="Times New Roman" panose="02020603050405020304" pitchFamily="18" charset="0"/>
              </a:endParaRPr>
            </a:p>
          </p:txBody>
        </p:sp>
      </p:grpSp>
      <p:grpSp>
        <p:nvGrpSpPr>
          <p:cNvPr id="38" name="组合 37">
            <a:extLst>
              <a:ext uri="{FF2B5EF4-FFF2-40B4-BE49-F238E27FC236}">
                <a16:creationId xmlns:a16="http://schemas.microsoft.com/office/drawing/2014/main" id="{304F5C1D-F5AA-89BB-5BFE-EA9E16144914}"/>
              </a:ext>
            </a:extLst>
          </p:cNvPr>
          <p:cNvGrpSpPr/>
          <p:nvPr/>
        </p:nvGrpSpPr>
        <p:grpSpPr>
          <a:xfrm>
            <a:off x="3538666" y="2035474"/>
            <a:ext cx="4052153" cy="751401"/>
            <a:chOff x="3043474" y="2021068"/>
            <a:chExt cx="4052153" cy="751401"/>
          </a:xfrm>
        </p:grpSpPr>
        <p:pic>
          <p:nvPicPr>
            <p:cNvPr id="16" name="图片 15">
              <a:extLst>
                <a:ext uri="{FF2B5EF4-FFF2-40B4-BE49-F238E27FC236}">
                  <a16:creationId xmlns:a16="http://schemas.microsoft.com/office/drawing/2014/main" id="{048C68AC-94D0-8083-6D88-7E4C537BB1AD}"/>
                </a:ext>
              </a:extLst>
            </p:cNvPr>
            <p:cNvPicPr>
              <a:picLocks noChangeAspect="1"/>
            </p:cNvPicPr>
            <p:nvPr/>
          </p:nvPicPr>
          <p:blipFill>
            <a:blip r:embed="rId6"/>
            <a:stretch>
              <a:fillRect/>
            </a:stretch>
          </p:blipFill>
          <p:spPr>
            <a:xfrm>
              <a:off x="3202727" y="2233117"/>
              <a:ext cx="1890171" cy="358171"/>
            </a:xfrm>
            <a:prstGeom prst="rect">
              <a:avLst/>
            </a:prstGeom>
          </p:spPr>
        </p:pic>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562DCDC4-3100-B36A-DA42-B7E1249F1E8A}"/>
                    </a:ext>
                  </a:extLst>
                </p:cNvPr>
                <p:cNvSpPr txBox="1"/>
                <p:nvPr/>
              </p:nvSpPr>
              <p:spPr>
                <a:xfrm>
                  <a:off x="5843040" y="2221997"/>
                  <a:ext cx="12525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rPr>
                          <m:t>)</m:t>
                        </m:r>
                      </m:oMath>
                    </m:oMathPara>
                  </a14:m>
                  <a:endParaRPr lang="zh-CN" altLang="en-US" dirty="0"/>
                </a:p>
              </p:txBody>
            </p:sp>
          </mc:Choice>
          <mc:Fallback xmlns="">
            <p:sp>
              <p:nvSpPr>
                <p:cNvPr id="32" name="文本框 31">
                  <a:extLst>
                    <a:ext uri="{FF2B5EF4-FFF2-40B4-BE49-F238E27FC236}">
                      <a16:creationId xmlns:a16="http://schemas.microsoft.com/office/drawing/2014/main" id="{562DCDC4-3100-B36A-DA42-B7E1249F1E8A}"/>
                    </a:ext>
                  </a:extLst>
                </p:cNvPr>
                <p:cNvSpPr txBox="1">
                  <a:spLocks noRot="1" noChangeAspect="1" noMove="1" noResize="1" noEditPoints="1" noAdjustHandles="1" noChangeArrowheads="1" noChangeShapeType="1" noTextEdit="1"/>
                </p:cNvSpPr>
                <p:nvPr/>
              </p:nvSpPr>
              <p:spPr>
                <a:xfrm>
                  <a:off x="5843040" y="2221997"/>
                  <a:ext cx="1252587" cy="369332"/>
                </a:xfrm>
                <a:prstGeom prst="rect">
                  <a:avLst/>
                </a:prstGeom>
                <a:blipFill>
                  <a:blip r:embed="rId7"/>
                  <a:stretch>
                    <a:fillRect b="-15000"/>
                  </a:stretch>
                </a:blipFill>
              </p:spPr>
              <p:txBody>
                <a:bodyPr/>
                <a:lstStyle/>
                <a:p>
                  <a:r>
                    <a:rPr lang="zh-CN" altLang="en-US">
                      <a:noFill/>
                    </a:rPr>
                    <a:t> </a:t>
                  </a:r>
                </a:p>
              </p:txBody>
            </p:sp>
          </mc:Fallback>
        </mc:AlternateContent>
        <p:cxnSp>
          <p:nvCxnSpPr>
            <p:cNvPr id="35" name="直接箭头连接符 34">
              <a:extLst>
                <a:ext uri="{FF2B5EF4-FFF2-40B4-BE49-F238E27FC236}">
                  <a16:creationId xmlns:a16="http://schemas.microsoft.com/office/drawing/2014/main" id="{CDEA7E35-E8A0-0D3C-995B-14CB9EA4D64A}"/>
                </a:ext>
              </a:extLst>
            </p:cNvPr>
            <p:cNvCxnSpPr>
              <a:stCxn id="16" idx="3"/>
              <a:endCxn id="32" idx="1"/>
            </p:cNvCxnSpPr>
            <p:nvPr/>
          </p:nvCxnSpPr>
          <p:spPr>
            <a:xfrm flipV="1">
              <a:off x="5092898" y="2406663"/>
              <a:ext cx="750142" cy="5540"/>
            </a:xfrm>
            <a:prstGeom prst="straightConnector1">
              <a:avLst/>
            </a:prstGeom>
            <a:ln w="57150">
              <a:solidFill>
                <a:srgbClr val="4D6EC4"/>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37" name="矩形: 圆角 36">
              <a:extLst>
                <a:ext uri="{FF2B5EF4-FFF2-40B4-BE49-F238E27FC236}">
                  <a16:creationId xmlns:a16="http://schemas.microsoft.com/office/drawing/2014/main" id="{235C7252-07D7-7C33-B23B-63FB9173976D}"/>
                </a:ext>
              </a:extLst>
            </p:cNvPr>
            <p:cNvSpPr/>
            <p:nvPr/>
          </p:nvSpPr>
          <p:spPr>
            <a:xfrm>
              <a:off x="3043474" y="2021068"/>
              <a:ext cx="4021531" cy="751401"/>
            </a:xfrm>
            <a:prstGeom prst="roundRect">
              <a:avLst/>
            </a:prstGeom>
            <a:noFill/>
            <a:ln>
              <a:solidFill>
                <a:srgbClr val="4D6EC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F619DDE1-5870-4F58-DBD5-717ACD356549}"/>
                  </a:ext>
                </a:extLst>
              </p:cNvPr>
              <p:cNvSpPr txBox="1"/>
              <p:nvPr/>
            </p:nvSpPr>
            <p:spPr>
              <a:xfrm>
                <a:off x="5242391" y="3154783"/>
                <a:ext cx="614079" cy="4135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𝒆</m:t>
                          </m:r>
                        </m:e>
                        <m:sup>
                          <m:r>
                            <a:rPr lang="en-US" altLang="zh-CN" sz="2000" b="1" i="1" smtClean="0">
                              <a:latin typeface="Cambria Math" panose="02040503050406030204" pitchFamily="18" charset="0"/>
                            </a:rPr>
                            <m:t>𝒋</m:t>
                          </m:r>
                          <m:r>
                            <a:rPr lang="en-US" altLang="zh-CN" sz="2000" b="1" i="1" smtClean="0">
                              <a:latin typeface="Cambria Math" panose="02040503050406030204" pitchFamily="18" charset="0"/>
                              <a:ea typeface="Cambria Math" panose="02040503050406030204" pitchFamily="18" charset="0"/>
                            </a:rPr>
                            <m:t>∅</m:t>
                          </m:r>
                        </m:sup>
                      </m:sSup>
                    </m:oMath>
                  </m:oMathPara>
                </a14:m>
                <a:endParaRPr lang="zh-CN" altLang="en-US" b="1" dirty="0"/>
              </a:p>
            </p:txBody>
          </p:sp>
        </mc:Choice>
        <mc:Fallback xmlns="">
          <p:sp>
            <p:nvSpPr>
              <p:cNvPr id="39" name="文本框 38">
                <a:extLst>
                  <a:ext uri="{FF2B5EF4-FFF2-40B4-BE49-F238E27FC236}">
                    <a16:creationId xmlns:a16="http://schemas.microsoft.com/office/drawing/2014/main" id="{F619DDE1-5870-4F58-DBD5-717ACD356549}"/>
                  </a:ext>
                </a:extLst>
              </p:cNvPr>
              <p:cNvSpPr txBox="1">
                <a:spLocks noRot="1" noChangeAspect="1" noMove="1" noResize="1" noEditPoints="1" noAdjustHandles="1" noChangeArrowheads="1" noChangeShapeType="1" noTextEdit="1"/>
              </p:cNvSpPr>
              <p:nvPr/>
            </p:nvSpPr>
            <p:spPr>
              <a:xfrm>
                <a:off x="5242391" y="3154783"/>
                <a:ext cx="614079" cy="413511"/>
              </a:xfrm>
              <a:prstGeom prst="rect">
                <a:avLst/>
              </a:prstGeom>
              <a:blipFill>
                <a:blip r:embed="rId8"/>
                <a:stretch>
                  <a:fillRect/>
                </a:stretch>
              </a:blipFill>
            </p:spPr>
            <p:txBody>
              <a:bodyPr/>
              <a:lstStyle/>
              <a:p>
                <a:r>
                  <a:rPr lang="zh-CN" altLang="en-US">
                    <a:noFill/>
                  </a:rPr>
                  <a:t> </a:t>
                </a:r>
              </a:p>
            </p:txBody>
          </p:sp>
        </mc:Fallback>
      </mc:AlternateContent>
      <p:cxnSp>
        <p:nvCxnSpPr>
          <p:cNvPr id="41" name="直接箭头连接符 40">
            <a:extLst>
              <a:ext uri="{FF2B5EF4-FFF2-40B4-BE49-F238E27FC236}">
                <a16:creationId xmlns:a16="http://schemas.microsoft.com/office/drawing/2014/main" id="{E1686F3D-C6C2-DD0D-361E-BB9092A10B85}"/>
              </a:ext>
            </a:extLst>
          </p:cNvPr>
          <p:cNvCxnSpPr>
            <a:stCxn id="37" idx="2"/>
            <a:endCxn id="39" idx="0"/>
          </p:cNvCxnSpPr>
          <p:nvPr/>
        </p:nvCxnSpPr>
        <p:spPr>
          <a:xfrm flipH="1">
            <a:off x="5549431" y="2786875"/>
            <a:ext cx="1" cy="36790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9BD08912-91AD-6047-47FD-A1AA569B0BC2}"/>
              </a:ext>
            </a:extLst>
          </p:cNvPr>
          <p:cNvSpPr txBox="1"/>
          <p:nvPr/>
        </p:nvSpPr>
        <p:spPr>
          <a:xfrm>
            <a:off x="5052911" y="2779940"/>
            <a:ext cx="1070358" cy="369332"/>
          </a:xfrm>
          <a:prstGeom prst="rect">
            <a:avLst/>
          </a:prstGeom>
          <a:noFill/>
        </p:spPr>
        <p:txBody>
          <a:bodyPr wrap="none" rtlCol="0">
            <a:spAutoFit/>
          </a:bodyPr>
          <a:lstStyle/>
          <a:p>
            <a:r>
              <a:rPr lang="en-US" altLang="zh-CN" dirty="0"/>
              <a:t>Simplify</a:t>
            </a:r>
            <a:endParaRPr lang="zh-CN" altLang="en-US" dirty="0"/>
          </a:p>
        </p:txBody>
      </p:sp>
    </p:spTree>
    <p:extLst>
      <p:ext uri="{BB962C8B-B14F-4D97-AF65-F5344CB8AC3E}">
        <p14:creationId xmlns:p14="http://schemas.microsoft.com/office/powerpoint/2010/main" val="1385509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5B125D-F355-1759-92B3-4F51B80EBEB9}"/>
              </a:ext>
            </a:extLst>
          </p:cNvPr>
          <p:cNvSpPr>
            <a:spLocks noGrp="1"/>
          </p:cNvSpPr>
          <p:nvPr>
            <p:ph type="title"/>
          </p:nvPr>
        </p:nvSpPr>
        <p:spPr/>
        <p:txBody>
          <a:bodyPr/>
          <a:lstStyle/>
          <a:p>
            <a:r>
              <a:rPr lang="en-US" altLang="zh-CN" b="1" dirty="0">
                <a:solidFill>
                  <a:srgbClr val="3A5A9B"/>
                </a:solidFill>
              </a:rPr>
              <a:t>RAFA: </a:t>
            </a:r>
            <a:r>
              <a:rPr lang="en-US" altLang="zh-CN" b="1" dirty="0" err="1">
                <a:solidFill>
                  <a:srgbClr val="3A5A9B"/>
                </a:solidFill>
              </a:rPr>
              <a:t>RAdio</a:t>
            </a:r>
            <a:r>
              <a:rPr lang="en-US" altLang="zh-CN" b="1" dirty="0">
                <a:solidFill>
                  <a:srgbClr val="3A5A9B"/>
                </a:solidFill>
              </a:rPr>
              <a:t> Frequency Attack</a:t>
            </a:r>
            <a:endParaRPr lang="zh-CN" altLang="en-US" dirty="0"/>
          </a:p>
        </p:txBody>
      </p:sp>
      <p:sp>
        <p:nvSpPr>
          <p:cNvPr id="3" name="灯片编号占位符 2">
            <a:extLst>
              <a:ext uri="{FF2B5EF4-FFF2-40B4-BE49-F238E27FC236}">
                <a16:creationId xmlns:a16="http://schemas.microsoft.com/office/drawing/2014/main" id="{BA986CC3-711D-7A12-9D24-DEC60CEE7C92}"/>
              </a:ext>
            </a:extLst>
          </p:cNvPr>
          <p:cNvSpPr>
            <a:spLocks noGrp="1"/>
          </p:cNvSpPr>
          <p:nvPr>
            <p:ph type="sldNum" sz="quarter" idx="12"/>
          </p:nvPr>
        </p:nvSpPr>
        <p:spPr/>
        <p:txBody>
          <a:bodyPr/>
          <a:lstStyle/>
          <a:p>
            <a:fld id="{2515AB8F-1C56-49E9-90C8-78D22B0C1B97}" type="slidenum">
              <a:rPr lang="zh-CN" altLang="en-US" smtClean="0"/>
              <a:t>39</a:t>
            </a:fld>
            <a:endParaRPr lang="zh-CN" altLang="en-US" dirty="0"/>
          </a:p>
        </p:txBody>
      </p:sp>
      <p:pic>
        <p:nvPicPr>
          <p:cNvPr id="4" name="图片 3">
            <a:extLst>
              <a:ext uri="{FF2B5EF4-FFF2-40B4-BE49-F238E27FC236}">
                <a16:creationId xmlns:a16="http://schemas.microsoft.com/office/drawing/2014/main" id="{3CBF5EBE-0ECE-4B93-AAE1-FAC79280C314}"/>
              </a:ext>
            </a:extLst>
          </p:cNvPr>
          <p:cNvPicPr>
            <a:picLocks noChangeAspect="1"/>
          </p:cNvPicPr>
          <p:nvPr/>
        </p:nvPicPr>
        <p:blipFill>
          <a:blip r:embed="rId3"/>
          <a:stretch>
            <a:fillRect/>
          </a:stretch>
        </p:blipFill>
        <p:spPr>
          <a:xfrm>
            <a:off x="701975" y="3894316"/>
            <a:ext cx="11252098" cy="2462033"/>
          </a:xfrm>
          <a:prstGeom prst="rect">
            <a:avLst/>
          </a:prstGeom>
        </p:spPr>
      </p:pic>
      <p:sp>
        <p:nvSpPr>
          <p:cNvPr id="6" name="文本框 5">
            <a:extLst>
              <a:ext uri="{FF2B5EF4-FFF2-40B4-BE49-F238E27FC236}">
                <a16:creationId xmlns:a16="http://schemas.microsoft.com/office/drawing/2014/main" id="{F9BC0FD7-B062-3523-A17C-753E5A1841CA}"/>
              </a:ext>
            </a:extLst>
          </p:cNvPr>
          <p:cNvSpPr txBox="1"/>
          <p:nvPr/>
        </p:nvSpPr>
        <p:spPr>
          <a:xfrm>
            <a:off x="3089944" y="2594352"/>
            <a:ext cx="649537" cy="369332"/>
          </a:xfrm>
          <a:prstGeom prst="rect">
            <a:avLst/>
          </a:prstGeom>
          <a:solidFill>
            <a:schemeClr val="accent1">
              <a:lumMod val="40000"/>
              <a:lumOff val="60000"/>
            </a:schemeClr>
          </a:solidFill>
        </p:spPr>
        <p:txBody>
          <a:bodyPr wrap="none" rtlCol="0">
            <a:spAutoFit/>
          </a:bodyPr>
          <a:lstStyle/>
          <a:p>
            <a:r>
              <a:rPr lang="en-US" altLang="zh-CN" dirty="0"/>
              <a:t>CFO</a:t>
            </a:r>
            <a:endParaRPr lang="zh-CN" altLang="en-US" dirty="0"/>
          </a:p>
        </p:txBody>
      </p:sp>
      <p:sp>
        <p:nvSpPr>
          <p:cNvPr id="7" name="文本框 6">
            <a:extLst>
              <a:ext uri="{FF2B5EF4-FFF2-40B4-BE49-F238E27FC236}">
                <a16:creationId xmlns:a16="http://schemas.microsoft.com/office/drawing/2014/main" id="{0FC47D26-230D-9F37-C296-66E2666813A7}"/>
              </a:ext>
            </a:extLst>
          </p:cNvPr>
          <p:cNvSpPr txBox="1"/>
          <p:nvPr/>
        </p:nvSpPr>
        <p:spPr>
          <a:xfrm>
            <a:off x="4040917" y="2594352"/>
            <a:ext cx="3556486" cy="369332"/>
          </a:xfrm>
          <a:prstGeom prst="rect">
            <a:avLst/>
          </a:prstGeom>
          <a:solidFill>
            <a:schemeClr val="accent1">
              <a:lumMod val="40000"/>
              <a:lumOff val="60000"/>
            </a:schemeClr>
          </a:solidFill>
        </p:spPr>
        <p:txBody>
          <a:bodyPr wrap="none" rtlCol="0">
            <a:spAutoFit/>
          </a:bodyPr>
          <a:lstStyle>
            <a:defPPr>
              <a:defRPr lang="zh-CN"/>
            </a:defPPr>
            <a:lvl1pPr>
              <a:defRPr/>
            </a:lvl1pPr>
          </a:lstStyle>
          <a:p>
            <a:r>
              <a:rPr lang="en-US" altLang="zh-CN" dirty="0"/>
              <a:t>Unsynchronized Transmissions</a:t>
            </a:r>
            <a:endParaRPr lang="zh-CN" altLang="en-US" dirty="0"/>
          </a:p>
        </p:txBody>
      </p:sp>
      <p:sp>
        <p:nvSpPr>
          <p:cNvPr id="8" name="文本框 7">
            <a:extLst>
              <a:ext uri="{FF2B5EF4-FFF2-40B4-BE49-F238E27FC236}">
                <a16:creationId xmlns:a16="http://schemas.microsoft.com/office/drawing/2014/main" id="{024962A3-A75C-41ED-BEA1-6F6A308BD98D}"/>
              </a:ext>
            </a:extLst>
          </p:cNvPr>
          <p:cNvSpPr txBox="1"/>
          <p:nvPr/>
        </p:nvSpPr>
        <p:spPr>
          <a:xfrm>
            <a:off x="7898839" y="2594352"/>
            <a:ext cx="2032736" cy="369332"/>
          </a:xfrm>
          <a:prstGeom prst="rect">
            <a:avLst/>
          </a:prstGeom>
          <a:solidFill>
            <a:schemeClr val="accent1">
              <a:lumMod val="40000"/>
              <a:lumOff val="60000"/>
            </a:schemeClr>
          </a:solidFill>
        </p:spPr>
        <p:txBody>
          <a:bodyPr wrap="none" rtlCol="0">
            <a:spAutoFit/>
          </a:bodyPr>
          <a:lstStyle>
            <a:defPPr>
              <a:defRPr lang="zh-CN"/>
            </a:defPPr>
            <a:lvl1pPr>
              <a:defRPr/>
            </a:lvl1pPr>
          </a:lstStyle>
          <a:p>
            <a:r>
              <a:rPr lang="en-US" altLang="zh-CN" dirty="0"/>
              <a:t>Attacker channel</a:t>
            </a:r>
            <a:endParaRPr lang="zh-CN" altLang="en-US" dirty="0"/>
          </a:p>
        </p:txBody>
      </p:sp>
      <p:sp>
        <p:nvSpPr>
          <p:cNvPr id="9" name="椭圆 8">
            <a:extLst>
              <a:ext uri="{FF2B5EF4-FFF2-40B4-BE49-F238E27FC236}">
                <a16:creationId xmlns:a16="http://schemas.microsoft.com/office/drawing/2014/main" id="{8B85B4BC-40A5-469D-6F3A-B3C95762E036}"/>
              </a:ext>
            </a:extLst>
          </p:cNvPr>
          <p:cNvSpPr/>
          <p:nvPr/>
        </p:nvSpPr>
        <p:spPr>
          <a:xfrm>
            <a:off x="2702381" y="1929883"/>
            <a:ext cx="7651294" cy="1698269"/>
          </a:xfrm>
          <a:prstGeom prst="ellipse">
            <a:avLst/>
          </a:prstGeom>
          <a:noFill/>
          <a:ln w="25400">
            <a:solidFill>
              <a:srgbClr val="4D6E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a:extLst>
              <a:ext uri="{FF2B5EF4-FFF2-40B4-BE49-F238E27FC236}">
                <a16:creationId xmlns:a16="http://schemas.microsoft.com/office/drawing/2014/main" id="{383BFB34-3161-81DC-B08C-4AF78377E7A0}"/>
              </a:ext>
            </a:extLst>
          </p:cNvPr>
          <p:cNvSpPr/>
          <p:nvPr/>
        </p:nvSpPr>
        <p:spPr>
          <a:xfrm>
            <a:off x="4549781" y="3231471"/>
            <a:ext cx="3556486" cy="645089"/>
          </a:xfrm>
          <a:prstGeom prst="roundRect">
            <a:avLst/>
          </a:prstGeom>
          <a:solidFill>
            <a:srgbClr val="92D050"/>
          </a:solidFill>
          <a:ln>
            <a:solidFill>
              <a:srgbClr val="6CA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Times New Roman" panose="02020603050405020304" pitchFamily="18" charset="0"/>
                <a:cs typeface="Times New Roman" panose="02020603050405020304" pitchFamily="18" charset="0"/>
              </a:rPr>
              <a:t>Modeling Transformation</a:t>
            </a:r>
            <a:endParaRPr lang="zh-CN" altLang="en-US" sz="24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BE2D2771-B74B-A2A8-82BE-245DD6CFB50D}"/>
              </a:ext>
            </a:extLst>
          </p:cNvPr>
          <p:cNvSpPr/>
          <p:nvPr/>
        </p:nvSpPr>
        <p:spPr>
          <a:xfrm>
            <a:off x="4873923" y="1636514"/>
            <a:ext cx="2723480" cy="790865"/>
          </a:xfrm>
          <a:prstGeom prst="roundRect">
            <a:avLst/>
          </a:prstGeom>
          <a:solidFill>
            <a:srgbClr val="92D050"/>
          </a:solidFill>
          <a:ln>
            <a:solidFill>
              <a:srgbClr val="6CAB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Times New Roman" panose="02020603050405020304" pitchFamily="18" charset="0"/>
                <a:cs typeface="Times New Roman" panose="02020603050405020304" pitchFamily="18" charset="0"/>
              </a:rPr>
              <a:t>Robust</a:t>
            </a:r>
            <a:endParaRPr lang="zh-CN"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327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lt"/>
              </a:rPr>
              <a:t>Background</a:t>
            </a:r>
            <a:endParaRPr lang="zh-CN" dirty="0">
              <a:sym typeface="+mn-lt"/>
            </a:endParaRPr>
          </a:p>
        </p:txBody>
      </p:sp>
      <p:sp>
        <p:nvSpPr>
          <p:cNvPr id="3" name="灯片编号占位符 2"/>
          <p:cNvSpPr>
            <a:spLocks noGrp="1"/>
          </p:cNvSpPr>
          <p:nvPr>
            <p:ph type="sldNum" sz="quarter" idx="12"/>
          </p:nvPr>
        </p:nvSpPr>
        <p:spPr/>
        <p:txBody>
          <a:bodyPr/>
          <a:lstStyle/>
          <a:p>
            <a:fld id="{2515AB8F-1C56-49E9-90C8-78D22B0C1B97}" type="slidenum">
              <a:rPr lang="zh-CN" altLang="en-US" smtClean="0">
                <a:sym typeface="+mn-lt"/>
              </a:rPr>
              <a:t>4</a:t>
            </a:fld>
            <a:endParaRPr lang="zh-CN" altLang="en-US" dirty="0">
              <a:sym typeface="+mn-lt"/>
            </a:endParaRPr>
          </a:p>
        </p:txBody>
      </p:sp>
      <p:pic>
        <p:nvPicPr>
          <p:cNvPr id="11" name="图片 10"/>
          <p:cNvPicPr>
            <a:picLocks noChangeAspect="1"/>
          </p:cNvPicPr>
          <p:nvPr/>
        </p:nvPicPr>
        <p:blipFill>
          <a:blip r:embed="rId4"/>
          <a:stretch>
            <a:fillRect/>
          </a:stretch>
        </p:blipFill>
        <p:spPr>
          <a:xfrm>
            <a:off x="390516" y="-15735"/>
            <a:ext cx="560697" cy="1044434"/>
          </a:xfrm>
          <a:prstGeom prst="rect">
            <a:avLst/>
          </a:prstGeom>
        </p:spPr>
      </p:pic>
      <p:sp>
        <p:nvSpPr>
          <p:cNvPr id="7" name="文本框 6">
            <a:extLst>
              <a:ext uri="{FF2B5EF4-FFF2-40B4-BE49-F238E27FC236}">
                <a16:creationId xmlns:a16="http://schemas.microsoft.com/office/drawing/2014/main" id="{0CC31141-339E-83DE-74B2-35DC97BCBC88}"/>
              </a:ext>
            </a:extLst>
          </p:cNvPr>
          <p:cNvSpPr txBox="1"/>
          <p:nvPr/>
        </p:nvSpPr>
        <p:spPr>
          <a:xfrm>
            <a:off x="422048" y="1303328"/>
            <a:ext cx="10284422" cy="1710084"/>
          </a:xfrm>
          <a:prstGeom prst="rect">
            <a:avLst/>
          </a:prstGeom>
          <a:noFill/>
        </p:spPr>
        <p:txBody>
          <a:bodyPr wrap="square">
            <a:spAutoFit/>
          </a:bodyPr>
          <a:lstStyle/>
          <a:p>
            <a:pPr indent="457200">
              <a:lnSpc>
                <a:spcPct val="150000"/>
              </a:lnSpc>
            </a:pPr>
            <a:r>
              <a:rPr lang="zh-CN" altLang="en-US" b="0" i="0" dirty="0">
                <a:solidFill>
                  <a:srgbClr val="030303"/>
                </a:solidFill>
                <a:effectLst/>
                <a:latin typeface="ProximaVara-Roman"/>
              </a:rPr>
              <a:t>机器学习已广泛用于计算机视觉 </a:t>
            </a:r>
            <a:r>
              <a:rPr lang="en-US" altLang="zh-CN" b="0" i="0" dirty="0">
                <a:solidFill>
                  <a:srgbClr val="030303"/>
                </a:solidFill>
                <a:effectLst/>
                <a:latin typeface="ProximaVara-Roman"/>
              </a:rPr>
              <a:t>(CV) </a:t>
            </a:r>
            <a:r>
              <a:rPr lang="zh-CN" altLang="en-US" b="0" i="0" dirty="0">
                <a:solidFill>
                  <a:srgbClr val="030303"/>
                </a:solidFill>
                <a:effectLst/>
                <a:latin typeface="ProximaVara-Roman"/>
              </a:rPr>
              <a:t>和自然语言处理 </a:t>
            </a:r>
            <a:r>
              <a:rPr lang="en-US" altLang="zh-CN" b="0" i="0" dirty="0">
                <a:solidFill>
                  <a:srgbClr val="030303"/>
                </a:solidFill>
                <a:effectLst/>
                <a:latin typeface="ProximaVara-Roman"/>
              </a:rPr>
              <a:t>(NLP) </a:t>
            </a:r>
            <a:r>
              <a:rPr lang="zh-CN" altLang="en-US" b="0" i="0" dirty="0">
                <a:solidFill>
                  <a:srgbClr val="030303"/>
                </a:solidFill>
                <a:effectLst/>
                <a:latin typeface="ProximaVara-Roman"/>
              </a:rPr>
              <a:t>任务。</a:t>
            </a:r>
            <a:endParaRPr lang="en-US" altLang="zh-CN" b="0" i="0" dirty="0">
              <a:solidFill>
                <a:srgbClr val="030303"/>
              </a:solidFill>
              <a:effectLst/>
              <a:latin typeface="ProximaVara-Roman"/>
            </a:endParaRPr>
          </a:p>
          <a:p>
            <a:pPr indent="457200">
              <a:lnSpc>
                <a:spcPct val="150000"/>
              </a:lnSpc>
            </a:pPr>
            <a:r>
              <a:rPr lang="zh-CN" altLang="en-US" b="0" i="0" dirty="0">
                <a:solidFill>
                  <a:srgbClr val="030303"/>
                </a:solidFill>
                <a:effectLst/>
                <a:latin typeface="ProximaVara-Roman"/>
              </a:rPr>
              <a:t>由于机器学习模型的黑盒特性使其容易受到攻击，由此产生了对抗机器学习这个领域，其关注于机器学习中漏洞和风险的研究。</a:t>
            </a:r>
            <a:endParaRPr lang="en-US" altLang="zh-CN" b="0" i="0" dirty="0">
              <a:solidFill>
                <a:srgbClr val="030303"/>
              </a:solidFill>
              <a:effectLst/>
              <a:latin typeface="ProximaVara-Roman"/>
            </a:endParaRPr>
          </a:p>
          <a:p>
            <a:pPr indent="457200">
              <a:lnSpc>
                <a:spcPct val="150000"/>
              </a:lnSpc>
            </a:pPr>
            <a:r>
              <a:rPr lang="zh-CN" altLang="en-US" b="0" i="0" dirty="0">
                <a:solidFill>
                  <a:srgbClr val="030303"/>
                </a:solidFill>
                <a:effectLst/>
                <a:latin typeface="ProximaVara-Roman"/>
              </a:rPr>
              <a:t>我们关注攻击者如何利用漏洞来攻击机器学习系统，旨在开发更加安全的机器学习算法。</a:t>
            </a:r>
            <a:endParaRPr lang="en-US" altLang="zh-CN" b="0" i="0" dirty="0">
              <a:solidFill>
                <a:srgbClr val="030303"/>
              </a:solidFill>
              <a:effectLst/>
              <a:latin typeface="ProximaVara-Roman"/>
            </a:endParaRPr>
          </a:p>
        </p:txBody>
      </p:sp>
      <p:pic>
        <p:nvPicPr>
          <p:cNvPr id="5122" name="Picture 2">
            <a:extLst>
              <a:ext uri="{FF2B5EF4-FFF2-40B4-BE49-F238E27FC236}">
                <a16:creationId xmlns:a16="http://schemas.microsoft.com/office/drawing/2014/main" id="{E30C1184-490E-4C8B-8291-56134084A8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255" y="3417547"/>
            <a:ext cx="4676775" cy="2990850"/>
          </a:xfrm>
          <a:prstGeom prst="rect">
            <a:avLst/>
          </a:prstGeom>
          <a:noFill/>
          <a:extLst>
            <a:ext uri="{909E8E84-426E-40DD-AFC4-6F175D3DCCD1}">
              <a14:hiddenFill xmlns:a14="http://schemas.microsoft.com/office/drawing/2010/main">
                <a:solidFill>
                  <a:srgbClr val="FFFFFF"/>
                </a:solidFill>
              </a14:hiddenFill>
            </a:ext>
          </a:extLst>
        </p:spPr>
      </p:pic>
      <p:pic>
        <p:nvPicPr>
          <p:cNvPr id="4" name="411b288a-5337-11ec-a015-7a6909920bf3">
            <a:hlinkClick r:id="" action="ppaction://media"/>
            <a:extLst>
              <a:ext uri="{FF2B5EF4-FFF2-40B4-BE49-F238E27FC236}">
                <a16:creationId xmlns:a16="http://schemas.microsoft.com/office/drawing/2014/main" id="{9B1BF09D-5F8B-BE8F-4470-17D9E190026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228697" y="3700988"/>
            <a:ext cx="2574244" cy="25742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749C63-A00F-A43D-E178-BBFF29291B77}"/>
              </a:ext>
            </a:extLst>
          </p:cNvPr>
          <p:cNvSpPr>
            <a:spLocks noGrp="1"/>
          </p:cNvSpPr>
          <p:nvPr>
            <p:ph type="title"/>
          </p:nvPr>
        </p:nvSpPr>
        <p:spPr/>
        <p:txBody>
          <a:bodyPr/>
          <a:lstStyle/>
          <a:p>
            <a:r>
              <a:rPr lang="en-US" altLang="zh-CN" b="1" dirty="0">
                <a:solidFill>
                  <a:srgbClr val="3A5A9B"/>
                </a:solidFill>
              </a:rPr>
              <a:t>RAFA: </a:t>
            </a:r>
            <a:r>
              <a:rPr lang="en-US" altLang="zh-CN" b="1" dirty="0" err="1">
                <a:solidFill>
                  <a:srgbClr val="3A5A9B"/>
                </a:solidFill>
              </a:rPr>
              <a:t>RAdio</a:t>
            </a:r>
            <a:r>
              <a:rPr lang="en-US" altLang="zh-CN" b="1" dirty="0">
                <a:solidFill>
                  <a:srgbClr val="3A5A9B"/>
                </a:solidFill>
              </a:rPr>
              <a:t> Frequency Attack</a:t>
            </a:r>
            <a:endParaRPr lang="zh-CN" altLang="en-US" dirty="0"/>
          </a:p>
        </p:txBody>
      </p:sp>
      <p:sp>
        <p:nvSpPr>
          <p:cNvPr id="3" name="灯片编号占位符 2">
            <a:extLst>
              <a:ext uri="{FF2B5EF4-FFF2-40B4-BE49-F238E27FC236}">
                <a16:creationId xmlns:a16="http://schemas.microsoft.com/office/drawing/2014/main" id="{25EE2FED-0FF7-8487-3B41-0EFFF3820D83}"/>
              </a:ext>
            </a:extLst>
          </p:cNvPr>
          <p:cNvSpPr>
            <a:spLocks noGrp="1"/>
          </p:cNvSpPr>
          <p:nvPr>
            <p:ph type="sldNum" sz="quarter" idx="12"/>
          </p:nvPr>
        </p:nvSpPr>
        <p:spPr/>
        <p:txBody>
          <a:bodyPr/>
          <a:lstStyle/>
          <a:p>
            <a:fld id="{2515AB8F-1C56-49E9-90C8-78D22B0C1B97}" type="slidenum">
              <a:rPr lang="zh-CN" altLang="en-US" smtClean="0"/>
              <a:t>40</a:t>
            </a:fld>
            <a:endParaRPr lang="zh-CN" altLang="en-US" dirty="0"/>
          </a:p>
        </p:txBody>
      </p:sp>
      <p:pic>
        <p:nvPicPr>
          <p:cNvPr id="5" name="图片 4">
            <a:extLst>
              <a:ext uri="{FF2B5EF4-FFF2-40B4-BE49-F238E27FC236}">
                <a16:creationId xmlns:a16="http://schemas.microsoft.com/office/drawing/2014/main" id="{BF77CC14-C738-F3A6-7B50-CE5966DB2A6A}"/>
              </a:ext>
            </a:extLst>
          </p:cNvPr>
          <p:cNvPicPr>
            <a:picLocks noChangeAspect="1"/>
          </p:cNvPicPr>
          <p:nvPr/>
        </p:nvPicPr>
        <p:blipFill>
          <a:blip r:embed="rId3"/>
          <a:stretch>
            <a:fillRect/>
          </a:stretch>
        </p:blipFill>
        <p:spPr>
          <a:xfrm>
            <a:off x="0" y="1837430"/>
            <a:ext cx="6142252" cy="3034213"/>
          </a:xfrm>
          <a:prstGeom prst="rect">
            <a:avLst/>
          </a:prstGeom>
        </p:spPr>
      </p:pic>
      <p:pic>
        <p:nvPicPr>
          <p:cNvPr id="7" name="图片 6">
            <a:extLst>
              <a:ext uri="{FF2B5EF4-FFF2-40B4-BE49-F238E27FC236}">
                <a16:creationId xmlns:a16="http://schemas.microsoft.com/office/drawing/2014/main" id="{5005D95F-3ECF-DDCA-9A74-6AE5673425AD}"/>
              </a:ext>
            </a:extLst>
          </p:cNvPr>
          <p:cNvPicPr>
            <a:picLocks noChangeAspect="1"/>
          </p:cNvPicPr>
          <p:nvPr/>
        </p:nvPicPr>
        <p:blipFill>
          <a:blip r:embed="rId4"/>
          <a:stretch>
            <a:fillRect/>
          </a:stretch>
        </p:blipFill>
        <p:spPr>
          <a:xfrm>
            <a:off x="6049748" y="1837430"/>
            <a:ext cx="6142252" cy="3034213"/>
          </a:xfrm>
          <a:prstGeom prst="rect">
            <a:avLst/>
          </a:prstGeom>
        </p:spPr>
      </p:pic>
    </p:spTree>
    <p:extLst>
      <p:ext uri="{BB962C8B-B14F-4D97-AF65-F5344CB8AC3E}">
        <p14:creationId xmlns:p14="http://schemas.microsoft.com/office/powerpoint/2010/main" val="1253121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050F4C-5C08-3F96-BECE-3AA57B96E325}"/>
              </a:ext>
            </a:extLst>
          </p:cNvPr>
          <p:cNvSpPr>
            <a:spLocks noGrp="1"/>
          </p:cNvSpPr>
          <p:nvPr>
            <p:ph type="title"/>
          </p:nvPr>
        </p:nvSpPr>
        <p:spPr>
          <a:xfrm>
            <a:off x="984723" y="136526"/>
            <a:ext cx="8168208" cy="790865"/>
          </a:xfrm>
        </p:spPr>
        <p:txBody>
          <a:bodyPr/>
          <a:lstStyle/>
          <a:p>
            <a:r>
              <a:rPr lang="en-US" altLang="zh-CN" b="1" dirty="0">
                <a:solidFill>
                  <a:srgbClr val="3A5A9B"/>
                </a:solidFill>
              </a:rPr>
              <a:t>RAFA: </a:t>
            </a:r>
            <a:r>
              <a:rPr lang="en-US" altLang="zh-CN" b="1" dirty="0" err="1">
                <a:solidFill>
                  <a:srgbClr val="3A5A9B"/>
                </a:solidFill>
              </a:rPr>
              <a:t>RAdio</a:t>
            </a:r>
            <a:r>
              <a:rPr lang="en-US" altLang="zh-CN" b="1" dirty="0">
                <a:solidFill>
                  <a:srgbClr val="3A5A9B"/>
                </a:solidFill>
              </a:rPr>
              <a:t> Frequency Attack</a:t>
            </a:r>
            <a:endParaRPr lang="zh-CN" altLang="en-US" dirty="0"/>
          </a:p>
        </p:txBody>
      </p:sp>
      <p:sp>
        <p:nvSpPr>
          <p:cNvPr id="3" name="灯片编号占位符 2">
            <a:extLst>
              <a:ext uri="{FF2B5EF4-FFF2-40B4-BE49-F238E27FC236}">
                <a16:creationId xmlns:a16="http://schemas.microsoft.com/office/drawing/2014/main" id="{757980C8-5557-9C5E-FF96-92E02C059296}"/>
              </a:ext>
            </a:extLst>
          </p:cNvPr>
          <p:cNvSpPr>
            <a:spLocks noGrp="1"/>
          </p:cNvSpPr>
          <p:nvPr>
            <p:ph type="sldNum" sz="quarter" idx="12"/>
          </p:nvPr>
        </p:nvSpPr>
        <p:spPr/>
        <p:txBody>
          <a:bodyPr/>
          <a:lstStyle/>
          <a:p>
            <a:fld id="{2515AB8F-1C56-49E9-90C8-78D22B0C1B97}" type="slidenum">
              <a:rPr lang="zh-CN" altLang="en-US" smtClean="0"/>
              <a:t>41</a:t>
            </a:fld>
            <a:endParaRPr lang="zh-CN" altLang="en-US" dirty="0"/>
          </a:p>
        </p:txBody>
      </p:sp>
      <p:pic>
        <p:nvPicPr>
          <p:cNvPr id="5" name="图片 4">
            <a:extLst>
              <a:ext uri="{FF2B5EF4-FFF2-40B4-BE49-F238E27FC236}">
                <a16:creationId xmlns:a16="http://schemas.microsoft.com/office/drawing/2014/main" id="{9E979AFE-80F8-304F-F9D6-138D55E2A5A1}"/>
              </a:ext>
            </a:extLst>
          </p:cNvPr>
          <p:cNvPicPr>
            <a:picLocks noChangeAspect="1"/>
          </p:cNvPicPr>
          <p:nvPr/>
        </p:nvPicPr>
        <p:blipFill>
          <a:blip r:embed="rId3"/>
          <a:stretch>
            <a:fillRect/>
          </a:stretch>
        </p:blipFill>
        <p:spPr>
          <a:xfrm>
            <a:off x="224281" y="883402"/>
            <a:ext cx="11743438" cy="5974598"/>
          </a:xfrm>
          <a:prstGeom prst="rect">
            <a:avLst/>
          </a:prstGeom>
        </p:spPr>
      </p:pic>
    </p:spTree>
    <p:extLst>
      <p:ext uri="{BB962C8B-B14F-4D97-AF65-F5344CB8AC3E}">
        <p14:creationId xmlns:p14="http://schemas.microsoft.com/office/powerpoint/2010/main" val="3512664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B1193-DEA0-9BAE-1E40-52E3FD8322F9}"/>
              </a:ext>
            </a:extLst>
          </p:cNvPr>
          <p:cNvSpPr>
            <a:spLocks noGrp="1"/>
          </p:cNvSpPr>
          <p:nvPr>
            <p:ph type="title"/>
          </p:nvPr>
        </p:nvSpPr>
        <p:spPr/>
        <p:txBody>
          <a:bodyPr/>
          <a:lstStyle/>
          <a:p>
            <a:r>
              <a:rPr lang="en-US" altLang="zh-CN" b="1" dirty="0">
                <a:solidFill>
                  <a:srgbClr val="3A5A9B"/>
                </a:solidFill>
              </a:rPr>
              <a:t>RAFA: </a:t>
            </a:r>
            <a:r>
              <a:rPr lang="en-US" altLang="zh-CN" b="1" dirty="0" err="1">
                <a:solidFill>
                  <a:srgbClr val="3A5A9B"/>
                </a:solidFill>
              </a:rPr>
              <a:t>RAdio</a:t>
            </a:r>
            <a:r>
              <a:rPr lang="en-US" altLang="zh-CN" b="1" dirty="0">
                <a:solidFill>
                  <a:srgbClr val="3A5A9B"/>
                </a:solidFill>
              </a:rPr>
              <a:t> Frequency Attack</a:t>
            </a:r>
            <a:endParaRPr lang="zh-CN" altLang="en-US" dirty="0"/>
          </a:p>
        </p:txBody>
      </p:sp>
      <p:sp>
        <p:nvSpPr>
          <p:cNvPr id="3" name="灯片编号占位符 2">
            <a:extLst>
              <a:ext uri="{FF2B5EF4-FFF2-40B4-BE49-F238E27FC236}">
                <a16:creationId xmlns:a16="http://schemas.microsoft.com/office/drawing/2014/main" id="{0B5BCFA3-01BC-7F94-13D7-9A567E906370}"/>
              </a:ext>
            </a:extLst>
          </p:cNvPr>
          <p:cNvSpPr>
            <a:spLocks noGrp="1"/>
          </p:cNvSpPr>
          <p:nvPr>
            <p:ph type="sldNum" sz="quarter" idx="12"/>
          </p:nvPr>
        </p:nvSpPr>
        <p:spPr/>
        <p:txBody>
          <a:bodyPr/>
          <a:lstStyle/>
          <a:p>
            <a:fld id="{2515AB8F-1C56-49E9-90C8-78D22B0C1B97}" type="slidenum">
              <a:rPr lang="zh-CN" altLang="en-US" smtClean="0"/>
              <a:t>42</a:t>
            </a:fld>
            <a:endParaRPr lang="zh-CN" altLang="en-US" dirty="0"/>
          </a:p>
        </p:txBody>
      </p:sp>
      <p:pic>
        <p:nvPicPr>
          <p:cNvPr id="4" name="图片 3">
            <a:extLst>
              <a:ext uri="{FF2B5EF4-FFF2-40B4-BE49-F238E27FC236}">
                <a16:creationId xmlns:a16="http://schemas.microsoft.com/office/drawing/2014/main" id="{356967D2-DE53-DBB1-293A-2909A172546F}"/>
              </a:ext>
            </a:extLst>
          </p:cNvPr>
          <p:cNvPicPr>
            <a:picLocks noChangeAspect="1"/>
          </p:cNvPicPr>
          <p:nvPr/>
        </p:nvPicPr>
        <p:blipFill>
          <a:blip r:embed="rId3"/>
          <a:stretch>
            <a:fillRect/>
          </a:stretch>
        </p:blipFill>
        <p:spPr>
          <a:xfrm>
            <a:off x="228565" y="1107698"/>
            <a:ext cx="8273416" cy="5021640"/>
          </a:xfrm>
          <a:prstGeom prst="rect">
            <a:avLst/>
          </a:prstGeom>
        </p:spPr>
      </p:pic>
      <p:grpSp>
        <p:nvGrpSpPr>
          <p:cNvPr id="6" name="组合 5">
            <a:extLst>
              <a:ext uri="{FF2B5EF4-FFF2-40B4-BE49-F238E27FC236}">
                <a16:creationId xmlns:a16="http://schemas.microsoft.com/office/drawing/2014/main" id="{7FDCD819-57BA-4297-41E6-DDD3AB5DD08A}"/>
              </a:ext>
            </a:extLst>
          </p:cNvPr>
          <p:cNvGrpSpPr/>
          <p:nvPr/>
        </p:nvGrpSpPr>
        <p:grpSpPr>
          <a:xfrm>
            <a:off x="9038376" y="2464448"/>
            <a:ext cx="2788921" cy="1051388"/>
            <a:chOff x="1420630" y="2124565"/>
            <a:chExt cx="2788921" cy="1051388"/>
          </a:xfrm>
        </p:grpSpPr>
        <p:pic>
          <p:nvPicPr>
            <p:cNvPr id="7" name="图片 6">
              <a:extLst>
                <a:ext uri="{FF2B5EF4-FFF2-40B4-BE49-F238E27FC236}">
                  <a16:creationId xmlns:a16="http://schemas.microsoft.com/office/drawing/2014/main" id="{5D692236-3860-1CB5-0D5E-E720509C4FB4}"/>
                </a:ext>
              </a:extLst>
            </p:cNvPr>
            <p:cNvPicPr>
              <a:picLocks noChangeAspect="1"/>
            </p:cNvPicPr>
            <p:nvPr/>
          </p:nvPicPr>
          <p:blipFill>
            <a:blip r:embed="rId4"/>
            <a:stretch>
              <a:fillRect/>
            </a:stretch>
          </p:blipFill>
          <p:spPr>
            <a:xfrm>
              <a:off x="1420630" y="2124565"/>
              <a:ext cx="2204698" cy="351067"/>
            </a:xfrm>
            <a:prstGeom prst="rect">
              <a:avLst/>
            </a:prstGeom>
          </p:spPr>
        </p:pic>
        <p:sp>
          <p:nvSpPr>
            <p:cNvPr id="8" name="文本框 7">
              <a:extLst>
                <a:ext uri="{FF2B5EF4-FFF2-40B4-BE49-F238E27FC236}">
                  <a16:creationId xmlns:a16="http://schemas.microsoft.com/office/drawing/2014/main" id="{0351FE3E-4165-B836-56EF-EF46316DF253}"/>
                </a:ext>
              </a:extLst>
            </p:cNvPr>
            <p:cNvSpPr txBox="1"/>
            <p:nvPr/>
          </p:nvSpPr>
          <p:spPr>
            <a:xfrm>
              <a:off x="1420630" y="2806621"/>
              <a:ext cx="709384" cy="369332"/>
            </a:xfrm>
            <a:prstGeom prst="rect">
              <a:avLst/>
            </a:prstGeom>
            <a:noFill/>
          </p:spPr>
          <p:txBody>
            <a:bodyPr wrap="square">
              <a:spAutoFit/>
            </a:bodyPr>
            <a:lstStyle/>
            <a:p>
              <a:r>
                <a:rPr lang="zh-CN" altLang="en-US" dirty="0"/>
                <a:t>CFO</a:t>
              </a:r>
            </a:p>
          </p:txBody>
        </p:sp>
        <p:cxnSp>
          <p:nvCxnSpPr>
            <p:cNvPr id="9" name="直接箭头连接符 8">
              <a:extLst>
                <a:ext uri="{FF2B5EF4-FFF2-40B4-BE49-F238E27FC236}">
                  <a16:creationId xmlns:a16="http://schemas.microsoft.com/office/drawing/2014/main" id="{7F65CFBD-5DA5-2FEA-6F8C-A265899A7BD2}"/>
                </a:ext>
              </a:extLst>
            </p:cNvPr>
            <p:cNvCxnSpPr>
              <a:stCxn id="8" idx="0"/>
            </p:cNvCxnSpPr>
            <p:nvPr/>
          </p:nvCxnSpPr>
          <p:spPr>
            <a:xfrm flipV="1">
              <a:off x="1775322" y="2475632"/>
              <a:ext cx="451511" cy="3309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603C9EC4-C229-CE4F-4249-00EA4865057B}"/>
                </a:ext>
              </a:extLst>
            </p:cNvPr>
            <p:cNvSpPr txBox="1"/>
            <p:nvPr/>
          </p:nvSpPr>
          <p:spPr>
            <a:xfrm>
              <a:off x="2279749" y="2792613"/>
              <a:ext cx="843885" cy="369332"/>
            </a:xfrm>
            <a:prstGeom prst="rect">
              <a:avLst/>
            </a:prstGeom>
            <a:noFill/>
          </p:spPr>
          <p:txBody>
            <a:bodyPr wrap="none" rtlCol="0">
              <a:spAutoFit/>
            </a:bodyPr>
            <a:lstStyle/>
            <a:p>
              <a:r>
                <a:rPr lang="en-US" altLang="zh-CN" dirty="0" err="1"/>
                <a:t>Unsyc</a:t>
              </a:r>
              <a:endParaRPr lang="zh-CN" altLang="en-US" dirty="0"/>
            </a:p>
          </p:txBody>
        </p:sp>
        <p:sp>
          <p:nvSpPr>
            <p:cNvPr id="11" name="文本框 10">
              <a:extLst>
                <a:ext uri="{FF2B5EF4-FFF2-40B4-BE49-F238E27FC236}">
                  <a16:creationId xmlns:a16="http://schemas.microsoft.com/office/drawing/2014/main" id="{18AA0D6E-6C44-2914-DE07-300B0905BC46}"/>
                </a:ext>
              </a:extLst>
            </p:cNvPr>
            <p:cNvSpPr txBox="1"/>
            <p:nvPr/>
          </p:nvSpPr>
          <p:spPr>
            <a:xfrm>
              <a:off x="3181706" y="2806621"/>
              <a:ext cx="1027845" cy="369332"/>
            </a:xfrm>
            <a:prstGeom prst="rect">
              <a:avLst/>
            </a:prstGeom>
            <a:noFill/>
          </p:spPr>
          <p:txBody>
            <a:bodyPr wrap="none" rtlCol="0">
              <a:spAutoFit/>
            </a:bodyPr>
            <a:lstStyle/>
            <a:p>
              <a:r>
                <a:rPr lang="pt-PT" altLang="zh-CN" b="0" i="0" dirty="0">
                  <a:solidFill>
                    <a:srgbClr val="111111"/>
                  </a:solidFill>
                  <a:effectLst/>
                  <a:latin typeface="-apple-system"/>
                </a:rPr>
                <a:t>Gaussian</a:t>
              </a:r>
              <a:endParaRPr lang="zh-CN" altLang="en-US" dirty="0"/>
            </a:p>
          </p:txBody>
        </p:sp>
        <p:cxnSp>
          <p:nvCxnSpPr>
            <p:cNvPr id="12" name="直接箭头连接符 11">
              <a:extLst>
                <a:ext uri="{FF2B5EF4-FFF2-40B4-BE49-F238E27FC236}">
                  <a16:creationId xmlns:a16="http://schemas.microsoft.com/office/drawing/2014/main" id="{28FAF6B4-83E8-CECA-0A2C-AAC6B3B3B767}"/>
                </a:ext>
              </a:extLst>
            </p:cNvPr>
            <p:cNvCxnSpPr>
              <a:cxnSpLocks/>
              <a:stCxn id="11" idx="0"/>
            </p:cNvCxnSpPr>
            <p:nvPr/>
          </p:nvCxnSpPr>
          <p:spPr>
            <a:xfrm flipH="1" flipV="1">
              <a:off x="3013925" y="2475632"/>
              <a:ext cx="681704" cy="3309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直接箭头连接符 15">
            <a:extLst>
              <a:ext uri="{FF2B5EF4-FFF2-40B4-BE49-F238E27FC236}">
                <a16:creationId xmlns:a16="http://schemas.microsoft.com/office/drawing/2014/main" id="{DAC6B6E3-7EBD-D0B9-ABFE-A089ADACE6F0}"/>
              </a:ext>
            </a:extLst>
          </p:cNvPr>
          <p:cNvCxnSpPr>
            <a:stCxn id="10" idx="0"/>
          </p:cNvCxnSpPr>
          <p:nvPr/>
        </p:nvCxnSpPr>
        <p:spPr>
          <a:xfrm flipH="1" flipV="1">
            <a:off x="10319437" y="2815515"/>
            <a:ext cx="1" cy="3169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2">
            <a:extLst>
              <a:ext uri="{FF2B5EF4-FFF2-40B4-BE49-F238E27FC236}">
                <a16:creationId xmlns:a16="http://schemas.microsoft.com/office/drawing/2014/main" id="{A758ED97-2727-9892-ED4F-BA3915D9CECA}"/>
              </a:ext>
            </a:extLst>
          </p:cNvPr>
          <p:cNvSpPr>
            <a:spLocks noChangeArrowheads="1"/>
          </p:cNvSpPr>
          <p:nvPr/>
        </p:nvSpPr>
        <p:spPr bwMode="auto">
          <a:xfrm>
            <a:off x="9038376" y="25698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对象 14">
            <a:extLst>
              <a:ext uri="{FF2B5EF4-FFF2-40B4-BE49-F238E27FC236}">
                <a16:creationId xmlns:a16="http://schemas.microsoft.com/office/drawing/2014/main" id="{E05732CC-9589-36D5-65D9-8BE1CB81EC6B}"/>
              </a:ext>
            </a:extLst>
          </p:cNvPr>
          <p:cNvGraphicFramePr>
            <a:graphicFrameLocks noChangeAspect="1"/>
          </p:cNvGraphicFramePr>
          <p:nvPr>
            <p:extLst>
              <p:ext uri="{D42A27DB-BD31-4B8C-83A1-F6EECF244321}">
                <p14:modId xmlns:p14="http://schemas.microsoft.com/office/powerpoint/2010/main" val="2455436882"/>
              </p:ext>
            </p:extLst>
          </p:nvPr>
        </p:nvGraphicFramePr>
        <p:xfrm>
          <a:off x="5319713" y="1892300"/>
          <a:ext cx="3508375" cy="468313"/>
        </p:xfrm>
        <a:graphic>
          <a:graphicData uri="http://schemas.openxmlformats.org/presentationml/2006/ole">
            <mc:AlternateContent xmlns:mc="http://schemas.openxmlformats.org/markup-compatibility/2006">
              <mc:Choice xmlns:v="urn:schemas-microsoft-com:vml" Requires="v">
                <p:oleObj name="AxMath" r:id="rId5" imgW="2279520" imgH="304200" progId="Equation.AxMath">
                  <p:embed/>
                </p:oleObj>
              </mc:Choice>
              <mc:Fallback>
                <p:oleObj name="AxMath" r:id="rId5" imgW="2279520" imgH="304200" progId="Equation.AxMath">
                  <p:embed/>
                  <p:pic>
                    <p:nvPicPr>
                      <p:cNvPr id="0" name="Object 1"/>
                      <p:cNvPicPr>
                        <a:picLocks noChangeAspect="1" noChangeArrowheads="1"/>
                      </p:cNvPicPr>
                      <p:nvPr/>
                    </p:nvPicPr>
                    <p:blipFill>
                      <a:blip r:embed="rId6"/>
                      <a:srcRect/>
                      <a:stretch>
                        <a:fillRect/>
                      </a:stretch>
                    </p:blipFill>
                    <p:spPr bwMode="auto">
                      <a:xfrm>
                        <a:off x="5319713" y="1892300"/>
                        <a:ext cx="3508375" cy="468313"/>
                      </a:xfrm>
                      <a:prstGeom prst="rect">
                        <a:avLst/>
                      </a:prstGeom>
                      <a:noFill/>
                    </p:spPr>
                  </p:pic>
                </p:oleObj>
              </mc:Fallback>
            </mc:AlternateContent>
          </a:graphicData>
        </a:graphic>
      </p:graphicFrame>
      <p:graphicFrame>
        <p:nvGraphicFramePr>
          <p:cNvPr id="17" name="对象 16">
            <a:extLst>
              <a:ext uri="{FF2B5EF4-FFF2-40B4-BE49-F238E27FC236}">
                <a16:creationId xmlns:a16="http://schemas.microsoft.com/office/drawing/2014/main" id="{23E33A7D-61BB-2114-6BDE-3B392E470B2E}"/>
              </a:ext>
            </a:extLst>
          </p:cNvPr>
          <p:cNvGraphicFramePr>
            <a:graphicFrameLocks noChangeAspect="1"/>
          </p:cNvGraphicFramePr>
          <p:nvPr>
            <p:extLst>
              <p:ext uri="{D42A27DB-BD31-4B8C-83A1-F6EECF244321}">
                <p14:modId xmlns:p14="http://schemas.microsoft.com/office/powerpoint/2010/main" val="566529617"/>
              </p:ext>
            </p:extLst>
          </p:nvPr>
        </p:nvGraphicFramePr>
        <p:xfrm>
          <a:off x="4940300" y="6245225"/>
          <a:ext cx="6156325" cy="587375"/>
        </p:xfrm>
        <a:graphic>
          <a:graphicData uri="http://schemas.openxmlformats.org/presentationml/2006/ole">
            <mc:AlternateContent xmlns:mc="http://schemas.openxmlformats.org/markup-compatibility/2006">
              <mc:Choice xmlns:v="urn:schemas-microsoft-com:vml" Requires="v">
                <p:oleObj name="AxMath" r:id="rId7" imgW="4060080" imgH="385200" progId="Equation.AxMath">
                  <p:embed/>
                </p:oleObj>
              </mc:Choice>
              <mc:Fallback>
                <p:oleObj name="AxMath" r:id="rId7" imgW="4060080" imgH="385200" progId="Equation.AxMath">
                  <p:embed/>
                  <p:pic>
                    <p:nvPicPr>
                      <p:cNvPr id="8" name="对象 7">
                        <a:extLst>
                          <a:ext uri="{FF2B5EF4-FFF2-40B4-BE49-F238E27FC236}">
                            <a16:creationId xmlns:a16="http://schemas.microsoft.com/office/drawing/2014/main" id="{D673FA37-C816-393A-AD75-2C3103BCEC8F}"/>
                          </a:ext>
                        </a:extLst>
                      </p:cNvPr>
                      <p:cNvPicPr>
                        <a:picLocks noChangeAspect="1" noChangeArrowheads="1"/>
                      </p:cNvPicPr>
                      <p:nvPr/>
                    </p:nvPicPr>
                    <p:blipFill>
                      <a:blip r:embed="rId8"/>
                      <a:srcRect/>
                      <a:stretch>
                        <a:fillRect/>
                      </a:stretch>
                    </p:blipFill>
                    <p:spPr bwMode="auto">
                      <a:xfrm>
                        <a:off x="4940300" y="6245225"/>
                        <a:ext cx="6156325" cy="587375"/>
                      </a:xfrm>
                      <a:prstGeom prst="rect">
                        <a:avLst/>
                      </a:prstGeom>
                      <a:noFill/>
                    </p:spPr>
                  </p:pic>
                </p:oleObj>
              </mc:Fallback>
            </mc:AlternateContent>
          </a:graphicData>
        </a:graphic>
      </p:graphicFrame>
    </p:spTree>
    <p:extLst>
      <p:ext uri="{BB962C8B-B14F-4D97-AF65-F5344CB8AC3E}">
        <p14:creationId xmlns:p14="http://schemas.microsoft.com/office/powerpoint/2010/main" val="674543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C5FC3-9C99-CEC8-07A7-BEBA2413BD96}"/>
              </a:ext>
            </a:extLst>
          </p:cNvPr>
          <p:cNvSpPr>
            <a:spLocks noGrp="1"/>
          </p:cNvSpPr>
          <p:nvPr>
            <p:ph type="title"/>
          </p:nvPr>
        </p:nvSpPr>
        <p:spPr>
          <a:xfrm>
            <a:off x="1091255" y="237834"/>
            <a:ext cx="10769312" cy="790865"/>
          </a:xfrm>
        </p:spPr>
        <p:txBody>
          <a:bodyPr>
            <a:normAutofit fontScale="90000"/>
          </a:bodyPr>
          <a:lstStyle/>
          <a:p>
            <a:r>
              <a:rPr lang="en-US" altLang="zh-CN" sz="3200" kern="100" dirty="0">
                <a:solidFill>
                  <a:srgbClr val="3A5A9B"/>
                </a:solidFill>
                <a:effectLst/>
                <a:latin typeface="Times New Roman" panose="02020603050405020304" pitchFamily="18" charset="0"/>
                <a:ea typeface="宋体" panose="02010600030101010101" pitchFamily="2" charset="-122"/>
              </a:rPr>
              <a:t>Backdoor Federated Learning-Based </a:t>
            </a:r>
            <a:r>
              <a:rPr lang="en-US" altLang="zh-CN" sz="3200" kern="100" dirty="0" err="1">
                <a:solidFill>
                  <a:srgbClr val="3A5A9B"/>
                </a:solidFill>
                <a:effectLst/>
                <a:latin typeface="Times New Roman" panose="02020603050405020304" pitchFamily="18" charset="0"/>
                <a:ea typeface="宋体" panose="02010600030101010101" pitchFamily="2" charset="-122"/>
              </a:rPr>
              <a:t>mmWave</a:t>
            </a:r>
            <a:r>
              <a:rPr lang="en-US" altLang="zh-CN" sz="3200" kern="100" dirty="0">
                <a:solidFill>
                  <a:srgbClr val="3A5A9B"/>
                </a:solidFill>
                <a:effectLst/>
                <a:latin typeface="Times New Roman" panose="02020603050405020304" pitchFamily="18" charset="0"/>
                <a:ea typeface="宋体" panose="02010600030101010101" pitchFamily="2" charset="-122"/>
              </a:rPr>
              <a:t> Beam Selection</a:t>
            </a:r>
            <a:br>
              <a:rPr lang="zh-CN" altLang="en-US" dirty="0">
                <a:solidFill>
                  <a:srgbClr val="3A5A9B"/>
                </a:solidFill>
              </a:rPr>
            </a:br>
            <a:endParaRPr lang="zh-CN" altLang="en-US" dirty="0"/>
          </a:p>
        </p:txBody>
      </p:sp>
      <p:sp>
        <p:nvSpPr>
          <p:cNvPr id="3" name="灯片编号占位符 2">
            <a:extLst>
              <a:ext uri="{FF2B5EF4-FFF2-40B4-BE49-F238E27FC236}">
                <a16:creationId xmlns:a16="http://schemas.microsoft.com/office/drawing/2014/main" id="{355FB3F0-6E23-CCA0-EC8E-4407B690566F}"/>
              </a:ext>
            </a:extLst>
          </p:cNvPr>
          <p:cNvSpPr>
            <a:spLocks noGrp="1"/>
          </p:cNvSpPr>
          <p:nvPr>
            <p:ph type="sldNum" sz="quarter" idx="12"/>
          </p:nvPr>
        </p:nvSpPr>
        <p:spPr/>
        <p:txBody>
          <a:bodyPr/>
          <a:lstStyle/>
          <a:p>
            <a:fld id="{2515AB8F-1C56-49E9-90C8-78D22B0C1B97}" type="slidenum">
              <a:rPr lang="zh-CN" altLang="en-US" smtClean="0"/>
              <a:t>43</a:t>
            </a:fld>
            <a:endParaRPr lang="zh-CN" altLang="en-US" dirty="0"/>
          </a:p>
        </p:txBody>
      </p:sp>
      <p:grpSp>
        <p:nvGrpSpPr>
          <p:cNvPr id="22" name="组合 21">
            <a:extLst>
              <a:ext uri="{FF2B5EF4-FFF2-40B4-BE49-F238E27FC236}">
                <a16:creationId xmlns:a16="http://schemas.microsoft.com/office/drawing/2014/main" id="{D4C7153A-5F10-E534-B39B-C7D5B8CC488F}"/>
              </a:ext>
            </a:extLst>
          </p:cNvPr>
          <p:cNvGrpSpPr/>
          <p:nvPr/>
        </p:nvGrpSpPr>
        <p:grpSpPr>
          <a:xfrm>
            <a:off x="4426347" y="698012"/>
            <a:ext cx="6246352" cy="2603928"/>
            <a:chOff x="1883632" y="981441"/>
            <a:chExt cx="8176075" cy="2814136"/>
          </a:xfrm>
        </p:grpSpPr>
        <p:pic>
          <p:nvPicPr>
            <p:cNvPr id="5" name="图片 4">
              <a:extLst>
                <a:ext uri="{FF2B5EF4-FFF2-40B4-BE49-F238E27FC236}">
                  <a16:creationId xmlns:a16="http://schemas.microsoft.com/office/drawing/2014/main" id="{22E4ED20-BF4C-7A4D-6917-9C2E4943F744}"/>
                </a:ext>
              </a:extLst>
            </p:cNvPr>
            <p:cNvPicPr>
              <a:picLocks noChangeAspect="1"/>
            </p:cNvPicPr>
            <p:nvPr/>
          </p:nvPicPr>
          <p:blipFill rotWithShape="1">
            <a:blip r:embed="rId3"/>
            <a:srcRect t="1289" b="57591"/>
            <a:stretch/>
          </p:blipFill>
          <p:spPr>
            <a:xfrm>
              <a:off x="1883632" y="981441"/>
              <a:ext cx="8176075" cy="2814136"/>
            </a:xfrm>
            <a:prstGeom prst="rect">
              <a:avLst/>
            </a:prstGeom>
          </p:spPr>
        </p:pic>
        <p:grpSp>
          <p:nvGrpSpPr>
            <p:cNvPr id="21" name="组合 20">
              <a:extLst>
                <a:ext uri="{FF2B5EF4-FFF2-40B4-BE49-F238E27FC236}">
                  <a16:creationId xmlns:a16="http://schemas.microsoft.com/office/drawing/2014/main" id="{1113CFA9-E43C-8412-2F69-B30614961D92}"/>
                </a:ext>
              </a:extLst>
            </p:cNvPr>
            <p:cNvGrpSpPr/>
            <p:nvPr/>
          </p:nvGrpSpPr>
          <p:grpSpPr>
            <a:xfrm>
              <a:off x="5061212" y="1099127"/>
              <a:ext cx="257991" cy="1596362"/>
              <a:chOff x="5061212" y="1099127"/>
              <a:chExt cx="257991" cy="1596362"/>
            </a:xfrm>
          </p:grpSpPr>
          <p:sp>
            <p:nvSpPr>
              <p:cNvPr id="18" name="椭圆 17">
                <a:extLst>
                  <a:ext uri="{FF2B5EF4-FFF2-40B4-BE49-F238E27FC236}">
                    <a16:creationId xmlns:a16="http://schemas.microsoft.com/office/drawing/2014/main" id="{9F786021-7B91-0076-34E7-C0FF8036134F}"/>
                  </a:ext>
                </a:extLst>
              </p:cNvPr>
              <p:cNvSpPr/>
              <p:nvPr/>
            </p:nvSpPr>
            <p:spPr>
              <a:xfrm rot="1035043">
                <a:off x="5231651" y="1403727"/>
                <a:ext cx="87552" cy="1291762"/>
              </a:xfrm>
              <a:prstGeom prst="ellipse">
                <a:avLst/>
              </a:prstGeom>
              <a:solidFill>
                <a:srgbClr val="4D6EC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5B96451-9D18-8218-3455-5A9F47A772F3}"/>
                  </a:ext>
                </a:extLst>
              </p:cNvPr>
              <p:cNvSpPr txBox="1"/>
              <p:nvPr/>
            </p:nvSpPr>
            <p:spPr>
              <a:xfrm rot="17326834">
                <a:off x="4436010" y="1724329"/>
                <a:ext cx="1496625" cy="246221"/>
              </a:xfrm>
              <a:prstGeom prst="rect">
                <a:avLst/>
              </a:prstGeom>
              <a:noFill/>
            </p:spPr>
            <p:txBody>
              <a:bodyPr wrap="square">
                <a:spAutoFit/>
              </a:bodyPr>
              <a:lstStyle/>
              <a:p>
                <a:r>
                  <a:rPr lang="en-US" altLang="zh-CN" sz="1000" b="1" kern="100" dirty="0" err="1">
                    <a:effectLst/>
                    <a:latin typeface="Times New Roman" panose="02020603050405020304" pitchFamily="18" charset="0"/>
                    <a:ea typeface="宋体" panose="02010600030101010101" pitchFamily="2" charset="-122"/>
                  </a:rPr>
                  <a:t>mmWave</a:t>
                </a:r>
                <a:r>
                  <a:rPr lang="en-US" altLang="zh-CN" sz="1000" b="1" kern="100" dirty="0">
                    <a:effectLst/>
                    <a:latin typeface="Times New Roman" panose="02020603050405020304" pitchFamily="18" charset="0"/>
                    <a:ea typeface="宋体" panose="02010600030101010101" pitchFamily="2" charset="-122"/>
                  </a:rPr>
                  <a:t> Beam </a:t>
                </a:r>
                <a:endParaRPr lang="zh-CN" altLang="en-US" sz="1000" b="1" dirty="0"/>
              </a:p>
            </p:txBody>
          </p:sp>
        </p:grpSp>
      </p:grpSp>
      <p:sp>
        <p:nvSpPr>
          <p:cNvPr id="57" name="文本框 56">
            <a:extLst>
              <a:ext uri="{FF2B5EF4-FFF2-40B4-BE49-F238E27FC236}">
                <a16:creationId xmlns:a16="http://schemas.microsoft.com/office/drawing/2014/main" id="{55DEDE10-8819-51B8-8C27-D23A7E9EB6F1}"/>
              </a:ext>
            </a:extLst>
          </p:cNvPr>
          <p:cNvSpPr txBox="1"/>
          <p:nvPr/>
        </p:nvSpPr>
        <p:spPr>
          <a:xfrm>
            <a:off x="9335563" y="5125442"/>
            <a:ext cx="461665" cy="279885"/>
          </a:xfrm>
          <a:prstGeom prst="rect">
            <a:avLst/>
          </a:prstGeom>
          <a:noFill/>
        </p:spPr>
        <p:txBody>
          <a:bodyPr vert="eaVert" wrap="none" rtlCol="0">
            <a:spAutoFit/>
          </a:bodyPr>
          <a:lstStyle/>
          <a:p>
            <a:r>
              <a:rPr lang="en-US" altLang="zh-CN" dirty="0"/>
              <a:t>…</a:t>
            </a:r>
            <a:endParaRPr lang="zh-CN" altLang="en-US" dirty="0"/>
          </a:p>
        </p:txBody>
      </p:sp>
      <p:grpSp>
        <p:nvGrpSpPr>
          <p:cNvPr id="8" name="组合 7">
            <a:extLst>
              <a:ext uri="{FF2B5EF4-FFF2-40B4-BE49-F238E27FC236}">
                <a16:creationId xmlns:a16="http://schemas.microsoft.com/office/drawing/2014/main" id="{A2F56189-464E-CD51-63E7-04D22C21374E}"/>
              </a:ext>
            </a:extLst>
          </p:cNvPr>
          <p:cNvGrpSpPr/>
          <p:nvPr/>
        </p:nvGrpSpPr>
        <p:grpSpPr>
          <a:xfrm>
            <a:off x="4011973" y="3701567"/>
            <a:ext cx="7983333" cy="2199727"/>
            <a:chOff x="695297" y="3623810"/>
            <a:chExt cx="7983333" cy="2199727"/>
          </a:xfrm>
        </p:grpSpPr>
        <p:grpSp>
          <p:nvGrpSpPr>
            <p:cNvPr id="29" name="组合 28">
              <a:extLst>
                <a:ext uri="{FF2B5EF4-FFF2-40B4-BE49-F238E27FC236}">
                  <a16:creationId xmlns:a16="http://schemas.microsoft.com/office/drawing/2014/main" id="{161D1039-E711-0071-CA9F-E703246EF90D}"/>
                </a:ext>
              </a:extLst>
            </p:cNvPr>
            <p:cNvGrpSpPr/>
            <p:nvPr/>
          </p:nvGrpSpPr>
          <p:grpSpPr>
            <a:xfrm>
              <a:off x="695297" y="3623810"/>
              <a:ext cx="3386708" cy="1764145"/>
              <a:chOff x="1498861" y="3860800"/>
              <a:chExt cx="3386708" cy="1764145"/>
            </a:xfrm>
          </p:grpSpPr>
          <p:grpSp>
            <p:nvGrpSpPr>
              <p:cNvPr id="27" name="组合 26">
                <a:extLst>
                  <a:ext uri="{FF2B5EF4-FFF2-40B4-BE49-F238E27FC236}">
                    <a16:creationId xmlns:a16="http://schemas.microsoft.com/office/drawing/2014/main" id="{A729EE66-E1E1-096F-1B75-E1FB7B1D481F}"/>
                  </a:ext>
                </a:extLst>
              </p:cNvPr>
              <p:cNvGrpSpPr/>
              <p:nvPr/>
            </p:nvGrpSpPr>
            <p:grpSpPr>
              <a:xfrm>
                <a:off x="1666875" y="4020666"/>
                <a:ext cx="3084716" cy="1531971"/>
                <a:chOff x="2016083" y="4393715"/>
                <a:chExt cx="3084716" cy="1531971"/>
              </a:xfrm>
            </p:grpSpPr>
            <p:grpSp>
              <p:nvGrpSpPr>
                <p:cNvPr id="23" name="组合 22">
                  <a:extLst>
                    <a:ext uri="{FF2B5EF4-FFF2-40B4-BE49-F238E27FC236}">
                      <a16:creationId xmlns:a16="http://schemas.microsoft.com/office/drawing/2014/main" id="{40B5FCA4-0BB2-5647-1025-6135088929C9}"/>
                    </a:ext>
                  </a:extLst>
                </p:cNvPr>
                <p:cNvGrpSpPr/>
                <p:nvPr/>
              </p:nvGrpSpPr>
              <p:grpSpPr>
                <a:xfrm>
                  <a:off x="2016083" y="4393715"/>
                  <a:ext cx="1882303" cy="1531971"/>
                  <a:chOff x="1315043" y="4162394"/>
                  <a:chExt cx="1882303" cy="1531971"/>
                </a:xfrm>
              </p:grpSpPr>
              <p:pic>
                <p:nvPicPr>
                  <p:cNvPr id="11" name="图片 10">
                    <a:extLst>
                      <a:ext uri="{FF2B5EF4-FFF2-40B4-BE49-F238E27FC236}">
                        <a16:creationId xmlns:a16="http://schemas.microsoft.com/office/drawing/2014/main" id="{7DE2EBCD-D7F2-4A2C-46E8-58BE412B87FF}"/>
                      </a:ext>
                    </a:extLst>
                  </p:cNvPr>
                  <p:cNvPicPr>
                    <a:picLocks noChangeAspect="1"/>
                  </p:cNvPicPr>
                  <p:nvPr/>
                </p:nvPicPr>
                <p:blipFill>
                  <a:blip r:embed="rId4"/>
                  <a:stretch>
                    <a:fillRect/>
                  </a:stretch>
                </p:blipFill>
                <p:spPr>
                  <a:xfrm>
                    <a:off x="1315043" y="4162394"/>
                    <a:ext cx="1882303" cy="762066"/>
                  </a:xfrm>
                  <a:prstGeom prst="rect">
                    <a:avLst/>
                  </a:prstGeom>
                </p:spPr>
              </p:pic>
              <p:pic>
                <p:nvPicPr>
                  <p:cNvPr id="16" name="图片 15">
                    <a:extLst>
                      <a:ext uri="{FF2B5EF4-FFF2-40B4-BE49-F238E27FC236}">
                        <a16:creationId xmlns:a16="http://schemas.microsoft.com/office/drawing/2014/main" id="{44A1B167-4900-B709-FBC4-66BD5C0A8B30}"/>
                      </a:ext>
                    </a:extLst>
                  </p:cNvPr>
                  <p:cNvPicPr>
                    <a:picLocks noChangeAspect="1"/>
                  </p:cNvPicPr>
                  <p:nvPr/>
                </p:nvPicPr>
                <p:blipFill>
                  <a:blip r:embed="rId5"/>
                  <a:stretch>
                    <a:fillRect/>
                  </a:stretch>
                </p:blipFill>
                <p:spPr>
                  <a:xfrm>
                    <a:off x="1654876" y="4932299"/>
                    <a:ext cx="1202635" cy="762066"/>
                  </a:xfrm>
                  <a:prstGeom prst="rect">
                    <a:avLst/>
                  </a:prstGeom>
                </p:spPr>
              </p:pic>
            </p:grpSp>
            <p:sp>
              <p:nvSpPr>
                <p:cNvPr id="25" name="矩形: 圆角 24">
                  <a:extLst>
                    <a:ext uri="{FF2B5EF4-FFF2-40B4-BE49-F238E27FC236}">
                      <a16:creationId xmlns:a16="http://schemas.microsoft.com/office/drawing/2014/main" id="{A2C37C32-15FD-AEE5-1E0A-B5900B35619E}"/>
                    </a:ext>
                  </a:extLst>
                </p:cNvPr>
                <p:cNvSpPr/>
                <p:nvPr/>
              </p:nvSpPr>
              <p:spPr>
                <a:xfrm>
                  <a:off x="3898386" y="4393715"/>
                  <a:ext cx="1202413" cy="7275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Times New Roman" panose="02020603050405020304" pitchFamily="18" charset="0"/>
                      <a:cs typeface="Times New Roman" panose="02020603050405020304" pitchFamily="18" charset="0"/>
                    </a:rPr>
                    <a:t>Record the </a:t>
                  </a:r>
                  <a:r>
                    <a:rPr lang="en-US" altLang="zh-CN" sz="1400" dirty="0" err="1">
                      <a:solidFill>
                        <a:schemeClr val="tx1"/>
                      </a:solidFill>
                      <a:latin typeface="Times New Roman" panose="02020603050405020304" pitchFamily="18" charset="0"/>
                      <a:cs typeface="Times New Roman" panose="02020603050405020304" pitchFamily="18" charset="0"/>
                    </a:rPr>
                    <a:t>mmwave</a:t>
                  </a:r>
                  <a:r>
                    <a:rPr lang="en-US" altLang="zh-CN" sz="1400" dirty="0">
                      <a:solidFill>
                        <a:schemeClr val="tx1"/>
                      </a:solidFill>
                      <a:latin typeface="Times New Roman" panose="02020603050405020304" pitchFamily="18" charset="0"/>
                      <a:cs typeface="Times New Roman" panose="02020603050405020304" pitchFamily="18" charset="0"/>
                    </a:rPr>
                    <a:t> beam</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04B6DF3A-9991-01D0-EC6A-C99F882535C3}"/>
                    </a:ext>
                  </a:extLst>
                </p:cNvPr>
                <p:cNvSpPr txBox="1"/>
                <p:nvPr/>
              </p:nvSpPr>
              <p:spPr>
                <a:xfrm>
                  <a:off x="4109792" y="5340685"/>
                  <a:ext cx="748923" cy="369332"/>
                </a:xfrm>
                <a:prstGeom prst="rect">
                  <a:avLst/>
                </a:prstGeom>
                <a:noFill/>
              </p:spPr>
              <p:txBody>
                <a:bodyPr wrap="none" rtlCol="0">
                  <a:spAutoFit/>
                </a:bodyPr>
                <a:lstStyle/>
                <a:p>
                  <a:r>
                    <a:rPr lang="en-US" altLang="zh-CN" b="1" dirty="0">
                      <a:solidFill>
                        <a:srgbClr val="375330"/>
                      </a:solidFill>
                      <a:latin typeface="Times New Roman" panose="02020603050405020304" pitchFamily="18" charset="0"/>
                      <a:cs typeface="Times New Roman" panose="02020603050405020304" pitchFamily="18" charset="0"/>
                    </a:rPr>
                    <a:t>Label</a:t>
                  </a:r>
                  <a:endParaRPr lang="zh-CN" altLang="en-US" b="1" dirty="0">
                    <a:solidFill>
                      <a:srgbClr val="375330"/>
                    </a:solidFill>
                    <a:latin typeface="Times New Roman" panose="02020603050405020304" pitchFamily="18" charset="0"/>
                    <a:cs typeface="Times New Roman" panose="02020603050405020304" pitchFamily="18" charset="0"/>
                  </a:endParaRPr>
                </a:p>
              </p:txBody>
            </p:sp>
          </p:grpSp>
          <p:sp>
            <p:nvSpPr>
              <p:cNvPr id="28" name="矩形: 圆角 27">
                <a:extLst>
                  <a:ext uri="{FF2B5EF4-FFF2-40B4-BE49-F238E27FC236}">
                    <a16:creationId xmlns:a16="http://schemas.microsoft.com/office/drawing/2014/main" id="{145ACAE7-AD3F-5C9D-138E-F18D51928730}"/>
                  </a:ext>
                </a:extLst>
              </p:cNvPr>
              <p:cNvSpPr/>
              <p:nvPr/>
            </p:nvSpPr>
            <p:spPr>
              <a:xfrm>
                <a:off x="1498861" y="3860800"/>
                <a:ext cx="3386708" cy="1764145"/>
              </a:xfrm>
              <a:prstGeom prst="roundRect">
                <a:avLst/>
              </a:prstGeom>
              <a:noFill/>
              <a:ln w="317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8E0F7FBB-8D1B-9C59-6D8C-C737A561D1FE}"/>
                </a:ext>
              </a:extLst>
            </p:cNvPr>
            <p:cNvSpPr txBox="1"/>
            <p:nvPr/>
          </p:nvSpPr>
          <p:spPr>
            <a:xfrm>
              <a:off x="1394690" y="5450940"/>
              <a:ext cx="1656672" cy="369332"/>
            </a:xfrm>
            <a:prstGeom prst="rect">
              <a:avLst/>
            </a:prstGeom>
            <a:noFill/>
          </p:spPr>
          <p:txBody>
            <a:bodyPr wrap="none" rtlCol="0">
              <a:spAutoFit/>
            </a:bodyPr>
            <a:lstStyle/>
            <a:p>
              <a:r>
                <a:rPr lang="en-US" altLang="zh-CN" dirty="0"/>
                <a:t>Training Date</a:t>
              </a:r>
              <a:endParaRPr lang="zh-CN" altLang="en-US" dirty="0"/>
            </a:p>
          </p:txBody>
        </p:sp>
        <p:cxnSp>
          <p:nvCxnSpPr>
            <p:cNvPr id="32" name="直接箭头连接符 31">
              <a:extLst>
                <a:ext uri="{FF2B5EF4-FFF2-40B4-BE49-F238E27FC236}">
                  <a16:creationId xmlns:a16="http://schemas.microsoft.com/office/drawing/2014/main" id="{A52FC84A-057C-BAA9-61EE-C7CEA97991F4}"/>
                </a:ext>
              </a:extLst>
            </p:cNvPr>
            <p:cNvCxnSpPr>
              <a:cxnSpLocks/>
              <a:stCxn id="28" idx="3"/>
            </p:cNvCxnSpPr>
            <p:nvPr/>
          </p:nvCxnSpPr>
          <p:spPr>
            <a:xfrm flipV="1">
              <a:off x="4082005" y="4006391"/>
              <a:ext cx="1739089" cy="499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258B908C-011A-1B51-EBED-9FC73D87BABE}"/>
                </a:ext>
              </a:extLst>
            </p:cNvPr>
            <p:cNvGrpSpPr/>
            <p:nvPr/>
          </p:nvGrpSpPr>
          <p:grpSpPr>
            <a:xfrm>
              <a:off x="5821094" y="3658953"/>
              <a:ext cx="699779" cy="533727"/>
              <a:chOff x="5528292" y="3828713"/>
              <a:chExt cx="1484864" cy="1408306"/>
            </a:xfrm>
          </p:grpSpPr>
          <p:pic>
            <p:nvPicPr>
              <p:cNvPr id="34" name="图片 33" descr="卡通人物&#10;&#10;低可信度描述已自动生成">
                <a:extLst>
                  <a:ext uri="{FF2B5EF4-FFF2-40B4-BE49-F238E27FC236}">
                    <a16:creationId xmlns:a16="http://schemas.microsoft.com/office/drawing/2014/main" id="{EF6384CB-5B4D-6D12-F475-35CD90D222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28292" y="3828713"/>
                <a:ext cx="872032" cy="814745"/>
              </a:xfrm>
              <a:prstGeom prst="rect">
                <a:avLst/>
              </a:prstGeom>
            </p:spPr>
          </p:pic>
          <p:pic>
            <p:nvPicPr>
              <p:cNvPr id="35" name="图片 34" descr="卡通人物&#10;&#10;低可信度描述已自动生成">
                <a:extLst>
                  <a:ext uri="{FF2B5EF4-FFF2-40B4-BE49-F238E27FC236}">
                    <a16:creationId xmlns:a16="http://schemas.microsoft.com/office/drawing/2014/main" id="{9EC276A2-2A2E-A057-9A80-5C7186D581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8183" y="4164709"/>
                <a:ext cx="784973" cy="733405"/>
              </a:xfrm>
              <a:prstGeom prst="rect">
                <a:avLst/>
              </a:prstGeom>
            </p:spPr>
          </p:pic>
          <p:pic>
            <p:nvPicPr>
              <p:cNvPr id="36" name="图片 35" descr="卡通人物&#10;&#10;低可信度描述已自动生成">
                <a:extLst>
                  <a:ext uri="{FF2B5EF4-FFF2-40B4-BE49-F238E27FC236}">
                    <a16:creationId xmlns:a16="http://schemas.microsoft.com/office/drawing/2014/main" id="{7F439EB6-4AC2-9E2F-FFCE-492EBFD8C8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52121" y="4654208"/>
                <a:ext cx="623790" cy="582811"/>
              </a:xfrm>
              <a:prstGeom prst="rect">
                <a:avLst/>
              </a:prstGeom>
            </p:spPr>
          </p:pic>
        </p:grpSp>
        <p:sp>
          <p:nvSpPr>
            <p:cNvPr id="40" name="文本框 39">
              <a:extLst>
                <a:ext uri="{FF2B5EF4-FFF2-40B4-BE49-F238E27FC236}">
                  <a16:creationId xmlns:a16="http://schemas.microsoft.com/office/drawing/2014/main" id="{2D7D351D-2147-AAA9-59CF-E4B7D3C27BC8}"/>
                </a:ext>
              </a:extLst>
            </p:cNvPr>
            <p:cNvSpPr txBox="1"/>
            <p:nvPr/>
          </p:nvSpPr>
          <p:spPr>
            <a:xfrm rot="20543926">
              <a:off x="3961703" y="4268598"/>
              <a:ext cx="2128275" cy="369332"/>
            </a:xfrm>
            <a:prstGeom prst="rect">
              <a:avLst/>
            </a:prstGeom>
            <a:noFill/>
          </p:spPr>
          <p:txBody>
            <a:bodyPr wrap="none" rtlCol="0">
              <a:spAutoFit/>
            </a:bodyPr>
            <a:lstStyle/>
            <a:p>
              <a:r>
                <a:rPr lang="en-US" altLang="zh-CN" dirty="0"/>
                <a:t>Train Local model</a:t>
              </a:r>
              <a:endParaRPr lang="zh-CN" altLang="en-US" dirty="0"/>
            </a:p>
          </p:txBody>
        </p:sp>
        <p:grpSp>
          <p:nvGrpSpPr>
            <p:cNvPr id="41" name="组合 40">
              <a:extLst>
                <a:ext uri="{FF2B5EF4-FFF2-40B4-BE49-F238E27FC236}">
                  <a16:creationId xmlns:a16="http://schemas.microsoft.com/office/drawing/2014/main" id="{F43E7503-4E80-C8DC-5120-34B215A0AC7D}"/>
                </a:ext>
              </a:extLst>
            </p:cNvPr>
            <p:cNvGrpSpPr/>
            <p:nvPr/>
          </p:nvGrpSpPr>
          <p:grpSpPr>
            <a:xfrm>
              <a:off x="5892204" y="4434572"/>
              <a:ext cx="560207" cy="557106"/>
              <a:chOff x="5528292" y="3828713"/>
              <a:chExt cx="1484864" cy="1408306"/>
            </a:xfrm>
          </p:grpSpPr>
          <p:pic>
            <p:nvPicPr>
              <p:cNvPr id="42" name="图片 41" descr="卡通人物&#10;&#10;低可信度描述已自动生成">
                <a:extLst>
                  <a:ext uri="{FF2B5EF4-FFF2-40B4-BE49-F238E27FC236}">
                    <a16:creationId xmlns:a16="http://schemas.microsoft.com/office/drawing/2014/main" id="{000954D1-D97C-CD19-24B5-7A356E901D9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28292" y="3828713"/>
                <a:ext cx="872032" cy="814745"/>
              </a:xfrm>
              <a:prstGeom prst="rect">
                <a:avLst/>
              </a:prstGeom>
            </p:spPr>
          </p:pic>
          <p:pic>
            <p:nvPicPr>
              <p:cNvPr id="43" name="图片 42" descr="卡通人物&#10;&#10;低可信度描述已自动生成">
                <a:extLst>
                  <a:ext uri="{FF2B5EF4-FFF2-40B4-BE49-F238E27FC236}">
                    <a16:creationId xmlns:a16="http://schemas.microsoft.com/office/drawing/2014/main" id="{B716147F-8948-EF2E-5E67-ADDA75ED2D1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28183" y="4164709"/>
                <a:ext cx="784973" cy="733405"/>
              </a:xfrm>
              <a:prstGeom prst="rect">
                <a:avLst/>
              </a:prstGeom>
            </p:spPr>
          </p:pic>
          <p:pic>
            <p:nvPicPr>
              <p:cNvPr id="44" name="图片 43" descr="卡通人物&#10;&#10;低可信度描述已自动生成">
                <a:extLst>
                  <a:ext uri="{FF2B5EF4-FFF2-40B4-BE49-F238E27FC236}">
                    <a16:creationId xmlns:a16="http://schemas.microsoft.com/office/drawing/2014/main" id="{EA052F73-807E-F8E0-5A69-BCDE681EB0F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52121" y="4654208"/>
                <a:ext cx="623790" cy="582811"/>
              </a:xfrm>
              <a:prstGeom prst="rect">
                <a:avLst/>
              </a:prstGeom>
            </p:spPr>
          </p:pic>
        </p:grpSp>
        <p:grpSp>
          <p:nvGrpSpPr>
            <p:cNvPr id="45" name="组合 44">
              <a:extLst>
                <a:ext uri="{FF2B5EF4-FFF2-40B4-BE49-F238E27FC236}">
                  <a16:creationId xmlns:a16="http://schemas.microsoft.com/office/drawing/2014/main" id="{6B3BD108-99D8-8507-5AF8-3D4AB94EDCD8}"/>
                </a:ext>
              </a:extLst>
            </p:cNvPr>
            <p:cNvGrpSpPr/>
            <p:nvPr/>
          </p:nvGrpSpPr>
          <p:grpSpPr>
            <a:xfrm>
              <a:off x="5850022" y="5338080"/>
              <a:ext cx="631317" cy="485457"/>
              <a:chOff x="5528292" y="3828713"/>
              <a:chExt cx="1484864" cy="1408306"/>
            </a:xfrm>
          </p:grpSpPr>
          <p:pic>
            <p:nvPicPr>
              <p:cNvPr id="46" name="图片 45" descr="卡通人物&#10;&#10;低可信度描述已自动生成">
                <a:extLst>
                  <a:ext uri="{FF2B5EF4-FFF2-40B4-BE49-F238E27FC236}">
                    <a16:creationId xmlns:a16="http://schemas.microsoft.com/office/drawing/2014/main" id="{D89F7AE1-0E99-2D90-A5EE-55B57D107A1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528292" y="3828713"/>
                <a:ext cx="872032" cy="814745"/>
              </a:xfrm>
              <a:prstGeom prst="rect">
                <a:avLst/>
              </a:prstGeom>
            </p:spPr>
          </p:pic>
          <p:pic>
            <p:nvPicPr>
              <p:cNvPr id="47" name="图片 46" descr="卡通人物&#10;&#10;低可信度描述已自动生成">
                <a:extLst>
                  <a:ext uri="{FF2B5EF4-FFF2-40B4-BE49-F238E27FC236}">
                    <a16:creationId xmlns:a16="http://schemas.microsoft.com/office/drawing/2014/main" id="{989A8482-C50E-591F-9FA9-B069F939944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28183" y="4164709"/>
                <a:ext cx="784973" cy="733405"/>
              </a:xfrm>
              <a:prstGeom prst="rect">
                <a:avLst/>
              </a:prstGeom>
            </p:spPr>
          </p:pic>
          <p:pic>
            <p:nvPicPr>
              <p:cNvPr id="48" name="图片 47" descr="卡通人物&#10;&#10;低可信度描述已自动生成">
                <a:extLst>
                  <a:ext uri="{FF2B5EF4-FFF2-40B4-BE49-F238E27FC236}">
                    <a16:creationId xmlns:a16="http://schemas.microsoft.com/office/drawing/2014/main" id="{99B1474F-D2D9-1BE9-34AC-0E18FDE60F5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52121" y="4654208"/>
                <a:ext cx="623790" cy="582811"/>
              </a:xfrm>
              <a:prstGeom prst="rect">
                <a:avLst/>
              </a:prstGeom>
            </p:spPr>
          </p:pic>
        </p:grpSp>
        <p:pic>
          <p:nvPicPr>
            <p:cNvPr id="50" name="图片 49" descr="卡通画&#10;&#10;中度可信度描述已自动生成">
              <a:extLst>
                <a:ext uri="{FF2B5EF4-FFF2-40B4-BE49-F238E27FC236}">
                  <a16:creationId xmlns:a16="http://schemas.microsoft.com/office/drawing/2014/main" id="{744D8F8D-3DFB-4E78-E958-1F97C7C1A28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78118" y="4088746"/>
              <a:ext cx="1300512" cy="1088010"/>
            </a:xfrm>
            <a:prstGeom prst="rect">
              <a:avLst/>
            </a:prstGeom>
          </p:spPr>
        </p:pic>
        <p:cxnSp>
          <p:nvCxnSpPr>
            <p:cNvPr id="52" name="直接箭头连接符 51">
              <a:extLst>
                <a:ext uri="{FF2B5EF4-FFF2-40B4-BE49-F238E27FC236}">
                  <a16:creationId xmlns:a16="http://schemas.microsoft.com/office/drawing/2014/main" id="{57B8279B-D3AD-4E20-AA6C-3483DD7F7772}"/>
                </a:ext>
              </a:extLst>
            </p:cNvPr>
            <p:cNvCxnSpPr>
              <a:cxnSpLocks/>
              <a:stCxn id="35" idx="3"/>
              <a:endCxn id="50" idx="1"/>
            </p:cNvCxnSpPr>
            <p:nvPr/>
          </p:nvCxnSpPr>
          <p:spPr>
            <a:xfrm>
              <a:off x="6520873" y="3925265"/>
              <a:ext cx="857245" cy="70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E8DD2F38-7C19-92F5-19F1-2E472196E544}"/>
                </a:ext>
              </a:extLst>
            </p:cNvPr>
            <p:cNvCxnSpPr>
              <a:cxnSpLocks/>
              <a:stCxn id="43" idx="3"/>
              <a:endCxn id="50" idx="1"/>
            </p:cNvCxnSpPr>
            <p:nvPr/>
          </p:nvCxnSpPr>
          <p:spPr>
            <a:xfrm flipV="1">
              <a:off x="6452411" y="4632751"/>
              <a:ext cx="925707" cy="79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AF1F2D75-35AF-4373-2C4D-FBEB33D3F79A}"/>
                </a:ext>
              </a:extLst>
            </p:cNvPr>
            <p:cNvCxnSpPr>
              <a:cxnSpLocks/>
              <a:stCxn id="47" idx="3"/>
              <a:endCxn id="50" idx="1"/>
            </p:cNvCxnSpPr>
            <p:nvPr/>
          </p:nvCxnSpPr>
          <p:spPr>
            <a:xfrm flipV="1">
              <a:off x="6481339" y="4632751"/>
              <a:ext cx="896779" cy="947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E5541042-D3AF-E14F-608D-E788056CBB37}"/>
                </a:ext>
              </a:extLst>
            </p:cNvPr>
            <p:cNvSpPr txBox="1"/>
            <p:nvPr/>
          </p:nvSpPr>
          <p:spPr>
            <a:xfrm>
              <a:off x="6698023" y="5395641"/>
              <a:ext cx="1316001" cy="369332"/>
            </a:xfrm>
            <a:prstGeom prst="rect">
              <a:avLst/>
            </a:prstGeom>
            <a:noFill/>
          </p:spPr>
          <p:txBody>
            <a:bodyPr wrap="none" rtlCol="0">
              <a:spAutoFit/>
            </a:bodyPr>
            <a:lstStyle/>
            <a:p>
              <a:r>
                <a:rPr lang="en-US" altLang="zh-CN" dirty="0"/>
                <a:t>aggregate</a:t>
              </a:r>
              <a:endParaRPr lang="zh-CN" altLang="en-US" dirty="0"/>
            </a:p>
          </p:txBody>
        </p:sp>
      </p:grpSp>
      <p:sp>
        <p:nvSpPr>
          <p:cNvPr id="6" name="文本框 5">
            <a:extLst>
              <a:ext uri="{FF2B5EF4-FFF2-40B4-BE49-F238E27FC236}">
                <a16:creationId xmlns:a16="http://schemas.microsoft.com/office/drawing/2014/main" id="{33EC4B83-E36E-F134-F3EC-B59C51B89EBD}"/>
              </a:ext>
            </a:extLst>
          </p:cNvPr>
          <p:cNvSpPr txBox="1"/>
          <p:nvPr/>
        </p:nvSpPr>
        <p:spPr>
          <a:xfrm>
            <a:off x="475657" y="5883257"/>
            <a:ext cx="11361199" cy="646331"/>
          </a:xfrm>
          <a:prstGeom prst="rect">
            <a:avLst/>
          </a:prstGeom>
          <a:noFill/>
        </p:spPr>
        <p:txBody>
          <a:bodyPr wrap="square">
            <a:spAutoFit/>
          </a:bodyPr>
          <a:lstStyle/>
          <a:p>
            <a:r>
              <a:rPr lang="pt-PT" altLang="zh-CN" b="0" i="0" dirty="0">
                <a:solidFill>
                  <a:schemeClr val="bg1">
                    <a:lumMod val="65000"/>
                  </a:schemeClr>
                </a:solidFill>
                <a:effectLst/>
                <a:latin typeface="HelveticaNeue Regular"/>
              </a:rPr>
              <a:t>Z. Zhang, R. Yang, X. Zhang, C. Li, Y. Huang and L. Yang, "Backdoor Federated Learning-Based mmWave Beam Selection," in </a:t>
            </a:r>
            <a:r>
              <a:rPr lang="pt-PT" altLang="zh-CN" b="0" i="1" dirty="0">
                <a:solidFill>
                  <a:schemeClr val="bg1">
                    <a:lumMod val="65000"/>
                  </a:schemeClr>
                </a:solidFill>
                <a:effectLst/>
                <a:latin typeface="HelveticaNeue Regular"/>
              </a:rPr>
              <a:t>IEEE Transactions on Communications</a:t>
            </a:r>
            <a:r>
              <a:rPr lang="pt-PT" altLang="zh-CN" b="0" i="0" dirty="0">
                <a:solidFill>
                  <a:schemeClr val="bg1">
                    <a:lumMod val="65000"/>
                  </a:schemeClr>
                </a:solidFill>
                <a:effectLst/>
                <a:latin typeface="HelveticaNeue Regular"/>
              </a:rPr>
              <a:t>, vol. 70, no. 10, pp. 6563-6578</a:t>
            </a:r>
            <a:endParaRPr lang="zh-CN" altLang="en-US" dirty="0">
              <a:solidFill>
                <a:schemeClr val="bg1">
                  <a:lumMod val="65000"/>
                </a:schemeClr>
              </a:solidFill>
            </a:endParaRPr>
          </a:p>
        </p:txBody>
      </p:sp>
      <p:pic>
        <p:nvPicPr>
          <p:cNvPr id="7" name="图片 6">
            <a:extLst>
              <a:ext uri="{FF2B5EF4-FFF2-40B4-BE49-F238E27FC236}">
                <a16:creationId xmlns:a16="http://schemas.microsoft.com/office/drawing/2014/main" id="{FC7EA6E9-CB96-23F8-92B2-E4951ADAFF57}"/>
              </a:ext>
            </a:extLst>
          </p:cNvPr>
          <p:cNvPicPr>
            <a:picLocks noChangeAspect="1"/>
          </p:cNvPicPr>
          <p:nvPr/>
        </p:nvPicPr>
        <p:blipFill rotWithShape="1">
          <a:blip r:embed="rId16"/>
          <a:srcRect r="48444"/>
          <a:stretch/>
        </p:blipFill>
        <p:spPr>
          <a:xfrm>
            <a:off x="521729" y="1098895"/>
            <a:ext cx="2801013" cy="2380659"/>
          </a:xfrm>
          <a:prstGeom prst="rect">
            <a:avLst/>
          </a:prstGeom>
        </p:spPr>
      </p:pic>
      <p:cxnSp>
        <p:nvCxnSpPr>
          <p:cNvPr id="14" name="直接箭头连接符 13">
            <a:extLst>
              <a:ext uri="{FF2B5EF4-FFF2-40B4-BE49-F238E27FC236}">
                <a16:creationId xmlns:a16="http://schemas.microsoft.com/office/drawing/2014/main" id="{59DA4209-D966-A520-A708-F8DCF8A6AD94}"/>
              </a:ext>
            </a:extLst>
          </p:cNvPr>
          <p:cNvCxnSpPr>
            <a:stCxn id="5" idx="2"/>
            <a:endCxn id="11" idx="0"/>
          </p:cNvCxnSpPr>
          <p:nvPr/>
        </p:nvCxnSpPr>
        <p:spPr>
          <a:xfrm flipH="1">
            <a:off x="5121139" y="3301940"/>
            <a:ext cx="2428384" cy="559493"/>
          </a:xfrm>
          <a:prstGeom prst="straightConnector1">
            <a:avLst/>
          </a:prstGeom>
          <a:ln w="53975">
            <a:solidFill>
              <a:schemeClr val="accent1">
                <a:lumMod val="20000"/>
                <a:lumOff val="80000"/>
              </a:schemeClr>
            </a:solidFill>
            <a:tailEnd type="stealth"/>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0EDCBC8B-3F6D-DA52-0775-A6CA289AA8C0}"/>
              </a:ext>
            </a:extLst>
          </p:cNvPr>
          <p:cNvPicPr>
            <a:picLocks noChangeAspect="1"/>
          </p:cNvPicPr>
          <p:nvPr/>
        </p:nvPicPr>
        <p:blipFill rotWithShape="1">
          <a:blip r:embed="rId16"/>
          <a:srcRect l="52366"/>
          <a:stretch/>
        </p:blipFill>
        <p:spPr>
          <a:xfrm>
            <a:off x="483540" y="3359370"/>
            <a:ext cx="2759655" cy="2538659"/>
          </a:xfrm>
          <a:prstGeom prst="rect">
            <a:avLst/>
          </a:prstGeom>
        </p:spPr>
      </p:pic>
      <p:sp>
        <p:nvSpPr>
          <p:cNvPr id="17" name="矩形: 圆角 16">
            <a:extLst>
              <a:ext uri="{FF2B5EF4-FFF2-40B4-BE49-F238E27FC236}">
                <a16:creationId xmlns:a16="http://schemas.microsoft.com/office/drawing/2014/main" id="{3A141530-05A2-0F46-E0B1-012D150338B6}"/>
              </a:ext>
            </a:extLst>
          </p:cNvPr>
          <p:cNvSpPr/>
          <p:nvPr/>
        </p:nvSpPr>
        <p:spPr>
          <a:xfrm>
            <a:off x="483540" y="873490"/>
            <a:ext cx="2839202" cy="5003435"/>
          </a:xfrm>
          <a:prstGeom prst="roundRect">
            <a:avLst/>
          </a:prstGeom>
          <a:noFill/>
          <a:ln>
            <a:solidFill>
              <a:srgbClr val="4D6E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D6EC4"/>
              </a:solidFill>
            </a:endParaRPr>
          </a:p>
        </p:txBody>
      </p:sp>
      <p:sp>
        <p:nvSpPr>
          <p:cNvPr id="19" name="文本框 18">
            <a:extLst>
              <a:ext uri="{FF2B5EF4-FFF2-40B4-BE49-F238E27FC236}">
                <a16:creationId xmlns:a16="http://schemas.microsoft.com/office/drawing/2014/main" id="{FC3CABF6-C285-9A0D-637C-057B08E94F58}"/>
              </a:ext>
            </a:extLst>
          </p:cNvPr>
          <p:cNvSpPr txBox="1"/>
          <p:nvPr/>
        </p:nvSpPr>
        <p:spPr>
          <a:xfrm>
            <a:off x="1189560" y="893966"/>
            <a:ext cx="1347613" cy="369332"/>
          </a:xfrm>
          <a:prstGeom prst="rect">
            <a:avLst/>
          </a:prstGeom>
          <a:noFill/>
        </p:spPr>
        <p:txBody>
          <a:bodyPr wrap="none" rtlCol="0">
            <a:spAutoFit/>
          </a:bodyPr>
          <a:lstStyle/>
          <a:p>
            <a:r>
              <a:rPr lang="en-US" altLang="zh-CN" dirty="0">
                <a:solidFill>
                  <a:srgbClr val="4D6EC4"/>
                </a:solidFill>
              </a:rPr>
              <a:t>Traditional</a:t>
            </a:r>
            <a:endParaRPr lang="zh-CN" altLang="en-US" dirty="0">
              <a:solidFill>
                <a:srgbClr val="4D6EC4"/>
              </a:solidFill>
            </a:endParaRPr>
          </a:p>
        </p:txBody>
      </p:sp>
    </p:spTree>
    <p:extLst>
      <p:ext uri="{BB962C8B-B14F-4D97-AF65-F5344CB8AC3E}">
        <p14:creationId xmlns:p14="http://schemas.microsoft.com/office/powerpoint/2010/main" val="3008475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1FFEE4-7F75-01FA-9C72-751D2739F167}"/>
              </a:ext>
            </a:extLst>
          </p:cNvPr>
          <p:cNvSpPr>
            <a:spLocks noGrp="1"/>
          </p:cNvSpPr>
          <p:nvPr>
            <p:ph type="title"/>
          </p:nvPr>
        </p:nvSpPr>
        <p:spPr>
          <a:xfrm>
            <a:off x="1091255" y="237834"/>
            <a:ext cx="10547370" cy="790865"/>
          </a:xfrm>
        </p:spPr>
        <p:txBody>
          <a:bodyPr>
            <a:normAutofit fontScale="90000"/>
          </a:bodyPr>
          <a:lstStyle/>
          <a:p>
            <a:r>
              <a:rPr lang="en-US" altLang="zh-CN" sz="3200" kern="100" dirty="0">
                <a:solidFill>
                  <a:srgbClr val="3A5A9B"/>
                </a:solidFill>
                <a:effectLst/>
                <a:latin typeface="Times New Roman" panose="02020603050405020304" pitchFamily="18" charset="0"/>
                <a:ea typeface="宋体" panose="02010600030101010101" pitchFamily="2" charset="-122"/>
              </a:rPr>
              <a:t>Backdoor Federated Learning-Based </a:t>
            </a:r>
            <a:r>
              <a:rPr lang="en-US" altLang="zh-CN" sz="3200" kern="100" dirty="0" err="1">
                <a:solidFill>
                  <a:srgbClr val="3A5A9B"/>
                </a:solidFill>
                <a:effectLst/>
                <a:latin typeface="Times New Roman" panose="02020603050405020304" pitchFamily="18" charset="0"/>
                <a:ea typeface="宋体" panose="02010600030101010101" pitchFamily="2" charset="-122"/>
              </a:rPr>
              <a:t>mmWave</a:t>
            </a:r>
            <a:r>
              <a:rPr lang="en-US" altLang="zh-CN" sz="3200" kern="100" dirty="0">
                <a:solidFill>
                  <a:srgbClr val="3A5A9B"/>
                </a:solidFill>
                <a:effectLst/>
                <a:latin typeface="Times New Roman" panose="02020603050405020304" pitchFamily="18" charset="0"/>
                <a:ea typeface="宋体" panose="02010600030101010101" pitchFamily="2" charset="-122"/>
              </a:rPr>
              <a:t> Beam Selection</a:t>
            </a:r>
            <a:endParaRPr lang="zh-CN" altLang="en-US" dirty="0"/>
          </a:p>
        </p:txBody>
      </p:sp>
      <p:sp>
        <p:nvSpPr>
          <p:cNvPr id="3" name="灯片编号占位符 2">
            <a:extLst>
              <a:ext uri="{FF2B5EF4-FFF2-40B4-BE49-F238E27FC236}">
                <a16:creationId xmlns:a16="http://schemas.microsoft.com/office/drawing/2014/main" id="{C5C5375D-416F-DE17-5D2B-F5FEE438B386}"/>
              </a:ext>
            </a:extLst>
          </p:cNvPr>
          <p:cNvSpPr>
            <a:spLocks noGrp="1"/>
          </p:cNvSpPr>
          <p:nvPr>
            <p:ph type="sldNum" sz="quarter" idx="12"/>
          </p:nvPr>
        </p:nvSpPr>
        <p:spPr/>
        <p:txBody>
          <a:bodyPr/>
          <a:lstStyle/>
          <a:p>
            <a:fld id="{2515AB8F-1C56-49E9-90C8-78D22B0C1B97}" type="slidenum">
              <a:rPr lang="zh-CN" altLang="en-US" smtClean="0"/>
              <a:t>44</a:t>
            </a:fld>
            <a:endParaRPr lang="zh-CN" altLang="en-US" dirty="0"/>
          </a:p>
        </p:txBody>
      </p:sp>
      <p:sp>
        <p:nvSpPr>
          <p:cNvPr id="9" name="矩形 8">
            <a:extLst>
              <a:ext uri="{FF2B5EF4-FFF2-40B4-BE49-F238E27FC236}">
                <a16:creationId xmlns:a16="http://schemas.microsoft.com/office/drawing/2014/main" id="{0814B9D0-D436-C2DE-3CD0-F6BD41FFAE58}"/>
              </a:ext>
            </a:extLst>
          </p:cNvPr>
          <p:cNvSpPr/>
          <p:nvPr/>
        </p:nvSpPr>
        <p:spPr>
          <a:xfrm>
            <a:off x="6553555" y="1993567"/>
            <a:ext cx="319596" cy="102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5" name="组合 14">
            <a:extLst>
              <a:ext uri="{FF2B5EF4-FFF2-40B4-BE49-F238E27FC236}">
                <a16:creationId xmlns:a16="http://schemas.microsoft.com/office/drawing/2014/main" id="{F5638429-EAE3-B87A-4825-1D8A9E383988}"/>
              </a:ext>
            </a:extLst>
          </p:cNvPr>
          <p:cNvGrpSpPr/>
          <p:nvPr/>
        </p:nvGrpSpPr>
        <p:grpSpPr>
          <a:xfrm>
            <a:off x="403720" y="1838599"/>
            <a:ext cx="10905165" cy="3482642"/>
            <a:chOff x="403720" y="1838599"/>
            <a:chExt cx="10905165" cy="3482642"/>
          </a:xfrm>
        </p:grpSpPr>
        <p:pic>
          <p:nvPicPr>
            <p:cNvPr id="13" name="图片 12">
              <a:extLst>
                <a:ext uri="{FF2B5EF4-FFF2-40B4-BE49-F238E27FC236}">
                  <a16:creationId xmlns:a16="http://schemas.microsoft.com/office/drawing/2014/main" id="{2C2CC35D-E55B-E88A-7C18-BE7B50C1A26D}"/>
                </a:ext>
              </a:extLst>
            </p:cNvPr>
            <p:cNvPicPr>
              <a:picLocks noChangeAspect="1"/>
            </p:cNvPicPr>
            <p:nvPr/>
          </p:nvPicPr>
          <p:blipFill>
            <a:blip r:embed="rId3"/>
            <a:stretch>
              <a:fillRect/>
            </a:stretch>
          </p:blipFill>
          <p:spPr>
            <a:xfrm>
              <a:off x="403720" y="1838599"/>
              <a:ext cx="10905165" cy="3482642"/>
            </a:xfrm>
            <a:prstGeom prst="rect">
              <a:avLst/>
            </a:prstGeom>
          </p:spPr>
        </p:pic>
        <p:sp>
          <p:nvSpPr>
            <p:cNvPr id="14" name="矩形 13">
              <a:extLst>
                <a:ext uri="{FF2B5EF4-FFF2-40B4-BE49-F238E27FC236}">
                  <a16:creationId xmlns:a16="http://schemas.microsoft.com/office/drawing/2014/main" id="{178E6A37-2EDC-C221-BE27-1A95CEC51430}"/>
                </a:ext>
              </a:extLst>
            </p:cNvPr>
            <p:cNvSpPr/>
            <p:nvPr/>
          </p:nvSpPr>
          <p:spPr>
            <a:xfrm>
              <a:off x="6713353" y="2210540"/>
              <a:ext cx="319596" cy="102093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29120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B73B721-7449-11F5-836C-44E8B5BB466E}"/>
              </a:ext>
            </a:extLst>
          </p:cNvPr>
          <p:cNvSpPr>
            <a:spLocks noGrp="1"/>
          </p:cNvSpPr>
          <p:nvPr>
            <p:ph type="sldNum" sz="quarter" idx="12"/>
          </p:nvPr>
        </p:nvSpPr>
        <p:spPr/>
        <p:txBody>
          <a:bodyPr/>
          <a:lstStyle/>
          <a:p>
            <a:fld id="{2515AB8F-1C56-49E9-90C8-78D22B0C1B97}" type="slidenum">
              <a:rPr lang="zh-CN" altLang="en-US" smtClean="0"/>
              <a:t>45</a:t>
            </a:fld>
            <a:endParaRPr lang="zh-CN" altLang="en-US" dirty="0"/>
          </a:p>
        </p:txBody>
      </p:sp>
      <p:sp>
        <p:nvSpPr>
          <p:cNvPr id="7" name="文本框 6">
            <a:extLst>
              <a:ext uri="{FF2B5EF4-FFF2-40B4-BE49-F238E27FC236}">
                <a16:creationId xmlns:a16="http://schemas.microsoft.com/office/drawing/2014/main" id="{CB6792B4-2DC3-3A0C-8D92-5A5F324ADDC4}"/>
              </a:ext>
            </a:extLst>
          </p:cNvPr>
          <p:cNvSpPr txBox="1"/>
          <p:nvPr/>
        </p:nvSpPr>
        <p:spPr>
          <a:xfrm>
            <a:off x="5681864" y="1390546"/>
            <a:ext cx="1173719" cy="369332"/>
          </a:xfrm>
          <a:prstGeom prst="rect">
            <a:avLst/>
          </a:prstGeom>
          <a:noFill/>
        </p:spPr>
        <p:txBody>
          <a:bodyPr wrap="none" rtlCol="0">
            <a:spAutoFit/>
          </a:bodyPr>
          <a:lstStyle/>
          <a:p>
            <a:r>
              <a:rPr lang="en-US" altLang="zh-CN" b="1" dirty="0">
                <a:solidFill>
                  <a:srgbClr val="3A5A9B"/>
                </a:solidFill>
              </a:rPr>
              <a:t>Method:</a:t>
            </a:r>
            <a:endParaRPr lang="zh-CN" altLang="en-US" b="1" dirty="0">
              <a:solidFill>
                <a:srgbClr val="3A5A9B"/>
              </a:solidFill>
            </a:endParaRPr>
          </a:p>
        </p:txBody>
      </p:sp>
      <p:pic>
        <p:nvPicPr>
          <p:cNvPr id="13" name="图片 12">
            <a:extLst>
              <a:ext uri="{FF2B5EF4-FFF2-40B4-BE49-F238E27FC236}">
                <a16:creationId xmlns:a16="http://schemas.microsoft.com/office/drawing/2014/main" id="{26E595D7-CF6A-6894-DE4A-8C3D321BE2EA}"/>
              </a:ext>
            </a:extLst>
          </p:cNvPr>
          <p:cNvPicPr>
            <a:picLocks noChangeAspect="1"/>
          </p:cNvPicPr>
          <p:nvPr/>
        </p:nvPicPr>
        <p:blipFill>
          <a:blip r:embed="rId3"/>
          <a:stretch>
            <a:fillRect/>
          </a:stretch>
        </p:blipFill>
        <p:spPr>
          <a:xfrm>
            <a:off x="4259052" y="1846937"/>
            <a:ext cx="3214065" cy="1185515"/>
          </a:xfrm>
          <a:prstGeom prst="rect">
            <a:avLst/>
          </a:prstGeom>
        </p:spPr>
      </p:pic>
      <p:pic>
        <p:nvPicPr>
          <p:cNvPr id="15" name="图片 14">
            <a:extLst>
              <a:ext uri="{FF2B5EF4-FFF2-40B4-BE49-F238E27FC236}">
                <a16:creationId xmlns:a16="http://schemas.microsoft.com/office/drawing/2014/main" id="{D2498AF2-5233-9D72-1E42-AC0C1275D81E}"/>
              </a:ext>
            </a:extLst>
          </p:cNvPr>
          <p:cNvPicPr>
            <a:picLocks noChangeAspect="1"/>
          </p:cNvPicPr>
          <p:nvPr/>
        </p:nvPicPr>
        <p:blipFill>
          <a:blip r:embed="rId4"/>
          <a:stretch>
            <a:fillRect/>
          </a:stretch>
        </p:blipFill>
        <p:spPr>
          <a:xfrm>
            <a:off x="3573014" y="3429262"/>
            <a:ext cx="5964950" cy="1362076"/>
          </a:xfrm>
          <a:prstGeom prst="rect">
            <a:avLst/>
          </a:prstGeom>
        </p:spPr>
      </p:pic>
      <p:pic>
        <p:nvPicPr>
          <p:cNvPr id="19" name="图片 18">
            <a:extLst>
              <a:ext uri="{FF2B5EF4-FFF2-40B4-BE49-F238E27FC236}">
                <a16:creationId xmlns:a16="http://schemas.microsoft.com/office/drawing/2014/main" id="{22C6D3D1-1BF4-97B4-25CF-62CBA06AF1F1}"/>
              </a:ext>
            </a:extLst>
          </p:cNvPr>
          <p:cNvPicPr>
            <a:picLocks noChangeAspect="1"/>
          </p:cNvPicPr>
          <p:nvPr/>
        </p:nvPicPr>
        <p:blipFill>
          <a:blip r:embed="rId5"/>
          <a:stretch>
            <a:fillRect/>
          </a:stretch>
        </p:blipFill>
        <p:spPr>
          <a:xfrm>
            <a:off x="905105" y="5160287"/>
            <a:ext cx="4100000" cy="400514"/>
          </a:xfrm>
          <a:prstGeom prst="rect">
            <a:avLst/>
          </a:prstGeom>
        </p:spPr>
      </p:pic>
      <p:sp>
        <p:nvSpPr>
          <p:cNvPr id="20" name="文本框 19">
            <a:extLst>
              <a:ext uri="{FF2B5EF4-FFF2-40B4-BE49-F238E27FC236}">
                <a16:creationId xmlns:a16="http://schemas.microsoft.com/office/drawing/2014/main" id="{B9927624-7F5F-0D3A-3C9C-EC0768257FDE}"/>
              </a:ext>
            </a:extLst>
          </p:cNvPr>
          <p:cNvSpPr txBox="1"/>
          <p:nvPr/>
        </p:nvSpPr>
        <p:spPr>
          <a:xfrm>
            <a:off x="274320" y="5202751"/>
            <a:ext cx="646331" cy="369332"/>
          </a:xfrm>
          <a:prstGeom prst="rect">
            <a:avLst/>
          </a:prstGeom>
          <a:noFill/>
        </p:spPr>
        <p:txBody>
          <a:bodyPr wrap="none" rtlCol="0">
            <a:spAutoFit/>
          </a:bodyPr>
          <a:lstStyle/>
          <a:p>
            <a:r>
              <a:rPr lang="zh-CN" altLang="en-US" dirty="0"/>
              <a:t>其中</a:t>
            </a:r>
          </a:p>
        </p:txBody>
      </p:sp>
      <p:sp>
        <p:nvSpPr>
          <p:cNvPr id="21" name="文本框 20">
            <a:extLst>
              <a:ext uri="{FF2B5EF4-FFF2-40B4-BE49-F238E27FC236}">
                <a16:creationId xmlns:a16="http://schemas.microsoft.com/office/drawing/2014/main" id="{DD94A3E4-137B-FBB0-954D-628B28249049}"/>
              </a:ext>
            </a:extLst>
          </p:cNvPr>
          <p:cNvSpPr txBox="1"/>
          <p:nvPr/>
        </p:nvSpPr>
        <p:spPr>
          <a:xfrm>
            <a:off x="274320" y="3032452"/>
            <a:ext cx="2057358" cy="369332"/>
          </a:xfrm>
          <a:prstGeom prst="rect">
            <a:avLst/>
          </a:prstGeom>
          <a:noFill/>
        </p:spPr>
        <p:txBody>
          <a:bodyPr wrap="none" rtlCol="0">
            <a:spAutoFit/>
          </a:bodyPr>
          <a:lstStyle/>
          <a:p>
            <a:r>
              <a:rPr lang="zh-CN" altLang="en-US" dirty="0"/>
              <a:t>利用</a:t>
            </a:r>
            <a:r>
              <a:rPr lang="en-US" altLang="zh-CN" dirty="0"/>
              <a:t>PGD</a:t>
            </a:r>
            <a:r>
              <a:rPr lang="zh-CN" altLang="en-US" dirty="0"/>
              <a:t>求解上式</a:t>
            </a:r>
          </a:p>
        </p:txBody>
      </p:sp>
      <p:sp>
        <p:nvSpPr>
          <p:cNvPr id="10" name="标题 1">
            <a:extLst>
              <a:ext uri="{FF2B5EF4-FFF2-40B4-BE49-F238E27FC236}">
                <a16:creationId xmlns:a16="http://schemas.microsoft.com/office/drawing/2014/main" id="{968DE599-7B84-FED5-5383-0BB85448201C}"/>
              </a:ext>
            </a:extLst>
          </p:cNvPr>
          <p:cNvSpPr>
            <a:spLocks noGrp="1"/>
          </p:cNvSpPr>
          <p:nvPr>
            <p:ph type="title"/>
          </p:nvPr>
        </p:nvSpPr>
        <p:spPr>
          <a:xfrm>
            <a:off x="1090613" y="238125"/>
            <a:ext cx="10929752" cy="790575"/>
          </a:xfrm>
        </p:spPr>
        <p:txBody>
          <a:bodyPr>
            <a:normAutofit fontScale="90000"/>
          </a:bodyPr>
          <a:lstStyle/>
          <a:p>
            <a:r>
              <a:rPr lang="en-US" altLang="zh-CN" sz="3200" kern="100" dirty="0">
                <a:solidFill>
                  <a:srgbClr val="3A5A9B"/>
                </a:solidFill>
                <a:effectLst/>
                <a:latin typeface="Times New Roman" panose="02020603050405020304" pitchFamily="18" charset="0"/>
                <a:ea typeface="宋体" panose="02010600030101010101" pitchFamily="2" charset="-122"/>
              </a:rPr>
              <a:t>Backdoor Federated Learning-Based </a:t>
            </a:r>
            <a:r>
              <a:rPr lang="en-US" altLang="zh-CN" sz="3200" kern="100" dirty="0" err="1">
                <a:solidFill>
                  <a:srgbClr val="3A5A9B"/>
                </a:solidFill>
                <a:effectLst/>
                <a:latin typeface="Times New Roman" panose="02020603050405020304" pitchFamily="18" charset="0"/>
                <a:ea typeface="宋体" panose="02010600030101010101" pitchFamily="2" charset="-122"/>
              </a:rPr>
              <a:t>mmWave</a:t>
            </a:r>
            <a:r>
              <a:rPr lang="en-US" altLang="zh-CN" sz="3200" kern="100" dirty="0">
                <a:solidFill>
                  <a:srgbClr val="3A5A9B"/>
                </a:solidFill>
                <a:effectLst/>
                <a:latin typeface="Times New Roman" panose="02020603050405020304" pitchFamily="18" charset="0"/>
                <a:ea typeface="宋体" panose="02010600030101010101" pitchFamily="2" charset="-122"/>
              </a:rPr>
              <a:t> Beam Selection</a:t>
            </a:r>
            <a:endParaRPr lang="zh-CN" altLang="en-US" dirty="0"/>
          </a:p>
        </p:txBody>
      </p:sp>
    </p:spTree>
    <p:extLst>
      <p:ext uri="{BB962C8B-B14F-4D97-AF65-F5344CB8AC3E}">
        <p14:creationId xmlns:p14="http://schemas.microsoft.com/office/powerpoint/2010/main" val="3669794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2D13DC-B886-8391-B2D1-492D395AA9EF}"/>
              </a:ext>
            </a:extLst>
          </p:cNvPr>
          <p:cNvSpPr>
            <a:spLocks noGrp="1"/>
          </p:cNvSpPr>
          <p:nvPr>
            <p:ph type="title"/>
          </p:nvPr>
        </p:nvSpPr>
        <p:spPr>
          <a:xfrm>
            <a:off x="1091254" y="237834"/>
            <a:ext cx="11047405" cy="790865"/>
          </a:xfrm>
        </p:spPr>
        <p:txBody>
          <a:bodyPr>
            <a:normAutofit/>
          </a:bodyPr>
          <a:lstStyle/>
          <a:p>
            <a:r>
              <a:rPr lang="en-US" altLang="zh-CN" sz="3200" kern="100" dirty="0">
                <a:solidFill>
                  <a:srgbClr val="3A5A9B"/>
                </a:solidFill>
                <a:effectLst/>
                <a:latin typeface="Times New Roman" panose="02020603050405020304" pitchFamily="18" charset="0"/>
                <a:ea typeface="宋体" panose="02010600030101010101" pitchFamily="2" charset="-122"/>
              </a:rPr>
              <a:t>Backdoor Federated Learning-Based </a:t>
            </a:r>
            <a:r>
              <a:rPr lang="en-US" altLang="zh-CN" sz="3200" kern="100" dirty="0" err="1">
                <a:solidFill>
                  <a:srgbClr val="3A5A9B"/>
                </a:solidFill>
                <a:effectLst/>
                <a:latin typeface="Times New Roman" panose="02020603050405020304" pitchFamily="18" charset="0"/>
                <a:ea typeface="宋体" panose="02010600030101010101" pitchFamily="2" charset="-122"/>
              </a:rPr>
              <a:t>mmWave</a:t>
            </a:r>
            <a:r>
              <a:rPr lang="en-US" altLang="zh-CN" sz="3200" kern="100" dirty="0">
                <a:solidFill>
                  <a:srgbClr val="3A5A9B"/>
                </a:solidFill>
                <a:effectLst/>
                <a:latin typeface="Times New Roman" panose="02020603050405020304" pitchFamily="18" charset="0"/>
                <a:ea typeface="宋体" panose="02010600030101010101" pitchFamily="2" charset="-122"/>
              </a:rPr>
              <a:t> Beam Selection</a:t>
            </a:r>
            <a:endParaRPr lang="zh-CN" altLang="en-US" dirty="0"/>
          </a:p>
        </p:txBody>
      </p:sp>
      <p:sp>
        <p:nvSpPr>
          <p:cNvPr id="3" name="灯片编号占位符 2">
            <a:extLst>
              <a:ext uri="{FF2B5EF4-FFF2-40B4-BE49-F238E27FC236}">
                <a16:creationId xmlns:a16="http://schemas.microsoft.com/office/drawing/2014/main" id="{75AB1278-45BE-AC2E-7399-D411360E4926}"/>
              </a:ext>
            </a:extLst>
          </p:cNvPr>
          <p:cNvSpPr>
            <a:spLocks noGrp="1"/>
          </p:cNvSpPr>
          <p:nvPr>
            <p:ph type="sldNum" sz="quarter" idx="12"/>
          </p:nvPr>
        </p:nvSpPr>
        <p:spPr/>
        <p:txBody>
          <a:bodyPr/>
          <a:lstStyle/>
          <a:p>
            <a:fld id="{2515AB8F-1C56-49E9-90C8-78D22B0C1B97}" type="slidenum">
              <a:rPr lang="zh-CN" altLang="en-US" smtClean="0"/>
              <a:t>46</a:t>
            </a:fld>
            <a:endParaRPr lang="zh-CN" altLang="en-US" dirty="0"/>
          </a:p>
        </p:txBody>
      </p:sp>
      <p:pic>
        <p:nvPicPr>
          <p:cNvPr id="6" name="图片 5">
            <a:extLst>
              <a:ext uri="{FF2B5EF4-FFF2-40B4-BE49-F238E27FC236}">
                <a16:creationId xmlns:a16="http://schemas.microsoft.com/office/drawing/2014/main" id="{BB848340-070B-AD54-EB4B-698E45602E99}"/>
              </a:ext>
            </a:extLst>
          </p:cNvPr>
          <p:cNvPicPr>
            <a:picLocks noChangeAspect="1"/>
          </p:cNvPicPr>
          <p:nvPr/>
        </p:nvPicPr>
        <p:blipFill rotWithShape="1">
          <a:blip r:embed="rId3"/>
          <a:srcRect b="35739"/>
          <a:stretch/>
        </p:blipFill>
        <p:spPr>
          <a:xfrm>
            <a:off x="1027086" y="1495268"/>
            <a:ext cx="9937341" cy="3711977"/>
          </a:xfrm>
          <a:prstGeom prst="rect">
            <a:avLst/>
          </a:prstGeom>
        </p:spPr>
      </p:pic>
      <p:grpSp>
        <p:nvGrpSpPr>
          <p:cNvPr id="13" name="组合 12">
            <a:extLst>
              <a:ext uri="{FF2B5EF4-FFF2-40B4-BE49-F238E27FC236}">
                <a16:creationId xmlns:a16="http://schemas.microsoft.com/office/drawing/2014/main" id="{62D4B7C7-CABC-A487-8E2A-9C6CE28A7C25}"/>
              </a:ext>
            </a:extLst>
          </p:cNvPr>
          <p:cNvGrpSpPr/>
          <p:nvPr/>
        </p:nvGrpSpPr>
        <p:grpSpPr>
          <a:xfrm>
            <a:off x="1091254" y="5526874"/>
            <a:ext cx="3072680" cy="1005830"/>
            <a:chOff x="4327811" y="5504441"/>
            <a:chExt cx="3072680" cy="1005830"/>
          </a:xfrm>
        </p:grpSpPr>
        <p:pic>
          <p:nvPicPr>
            <p:cNvPr id="8" name="图片 7">
              <a:extLst>
                <a:ext uri="{FF2B5EF4-FFF2-40B4-BE49-F238E27FC236}">
                  <a16:creationId xmlns:a16="http://schemas.microsoft.com/office/drawing/2014/main" id="{E2D9D484-16C2-7487-296E-EC5FA805EA3A}"/>
                </a:ext>
              </a:extLst>
            </p:cNvPr>
            <p:cNvPicPr>
              <a:picLocks noChangeAspect="1"/>
            </p:cNvPicPr>
            <p:nvPr/>
          </p:nvPicPr>
          <p:blipFill>
            <a:blip r:embed="rId4"/>
            <a:stretch>
              <a:fillRect/>
            </a:stretch>
          </p:blipFill>
          <p:spPr>
            <a:xfrm>
              <a:off x="4575978" y="5504441"/>
              <a:ext cx="2576345" cy="372484"/>
            </a:xfrm>
            <a:prstGeom prst="rect">
              <a:avLst/>
            </a:prstGeom>
          </p:spPr>
        </p:pic>
        <p:pic>
          <p:nvPicPr>
            <p:cNvPr id="10" name="图片 9">
              <a:extLst>
                <a:ext uri="{FF2B5EF4-FFF2-40B4-BE49-F238E27FC236}">
                  <a16:creationId xmlns:a16="http://schemas.microsoft.com/office/drawing/2014/main" id="{254DAE2E-D789-67E7-1676-3F9D4D159DEB}"/>
                </a:ext>
              </a:extLst>
            </p:cNvPr>
            <p:cNvPicPr>
              <a:picLocks noChangeAspect="1"/>
            </p:cNvPicPr>
            <p:nvPr/>
          </p:nvPicPr>
          <p:blipFill>
            <a:blip r:embed="rId5"/>
            <a:stretch>
              <a:fillRect/>
            </a:stretch>
          </p:blipFill>
          <p:spPr>
            <a:xfrm>
              <a:off x="4327811" y="6082572"/>
              <a:ext cx="3072680" cy="427699"/>
            </a:xfrm>
            <a:prstGeom prst="rect">
              <a:avLst/>
            </a:prstGeom>
          </p:spPr>
        </p:pic>
      </p:grpSp>
      <p:pic>
        <p:nvPicPr>
          <p:cNvPr id="12" name="图片 11">
            <a:extLst>
              <a:ext uri="{FF2B5EF4-FFF2-40B4-BE49-F238E27FC236}">
                <a16:creationId xmlns:a16="http://schemas.microsoft.com/office/drawing/2014/main" id="{094D819D-AE85-24CD-2DD7-70A524CC20A9}"/>
              </a:ext>
            </a:extLst>
          </p:cNvPr>
          <p:cNvPicPr>
            <a:picLocks noChangeAspect="1"/>
          </p:cNvPicPr>
          <p:nvPr/>
        </p:nvPicPr>
        <p:blipFill>
          <a:blip r:embed="rId6"/>
          <a:stretch>
            <a:fillRect/>
          </a:stretch>
        </p:blipFill>
        <p:spPr>
          <a:xfrm>
            <a:off x="7062036" y="5492746"/>
            <a:ext cx="2262956" cy="301728"/>
          </a:xfrm>
          <a:prstGeom prst="rect">
            <a:avLst/>
          </a:prstGeom>
        </p:spPr>
      </p:pic>
      <p:sp>
        <p:nvSpPr>
          <p:cNvPr id="15" name="文本框 14">
            <a:extLst>
              <a:ext uri="{FF2B5EF4-FFF2-40B4-BE49-F238E27FC236}">
                <a16:creationId xmlns:a16="http://schemas.microsoft.com/office/drawing/2014/main" id="{4546BFBE-DE9E-23AC-F072-889A5A8EE1B1}"/>
              </a:ext>
            </a:extLst>
          </p:cNvPr>
          <p:cNvSpPr txBox="1"/>
          <p:nvPr/>
        </p:nvSpPr>
        <p:spPr>
          <a:xfrm>
            <a:off x="6096000" y="5458944"/>
            <a:ext cx="1048758" cy="369332"/>
          </a:xfrm>
          <a:prstGeom prst="rect">
            <a:avLst/>
          </a:prstGeom>
          <a:noFill/>
        </p:spPr>
        <p:txBody>
          <a:bodyPr wrap="square">
            <a:spAutoFit/>
          </a:bodyPr>
          <a:lstStyle/>
          <a:p>
            <a:r>
              <a:rPr lang="pt-PT" altLang="zh-CN" dirty="0">
                <a:solidFill>
                  <a:srgbClr val="FF0000"/>
                </a:solidFill>
              </a:rPr>
              <a:t>R</a:t>
            </a:r>
            <a:r>
              <a:rPr lang="zh-CN" altLang="en-US" dirty="0">
                <a:solidFill>
                  <a:srgbClr val="FF0000"/>
                </a:solidFill>
              </a:rPr>
              <a:t>adius</a:t>
            </a:r>
            <a:r>
              <a:rPr lang="en-US" altLang="zh-CN" dirty="0">
                <a:solidFill>
                  <a:srgbClr val="FF0000"/>
                </a:solidFill>
              </a:rPr>
              <a:t>:</a:t>
            </a:r>
            <a:endParaRPr lang="zh-CN" altLang="en-US" dirty="0">
              <a:solidFill>
                <a:srgbClr val="FF0000"/>
              </a:solidFill>
            </a:endParaRPr>
          </a:p>
        </p:txBody>
      </p:sp>
      <p:sp>
        <p:nvSpPr>
          <p:cNvPr id="17" name="文本框 16">
            <a:extLst>
              <a:ext uri="{FF2B5EF4-FFF2-40B4-BE49-F238E27FC236}">
                <a16:creationId xmlns:a16="http://schemas.microsoft.com/office/drawing/2014/main" id="{14CD6A3B-4F63-D813-0434-47C5CD6B3333}"/>
              </a:ext>
            </a:extLst>
          </p:cNvPr>
          <p:cNvSpPr txBox="1"/>
          <p:nvPr/>
        </p:nvSpPr>
        <p:spPr>
          <a:xfrm>
            <a:off x="6096000" y="6015081"/>
            <a:ext cx="848531" cy="369332"/>
          </a:xfrm>
          <a:prstGeom prst="rect">
            <a:avLst/>
          </a:prstGeom>
          <a:noFill/>
        </p:spPr>
        <p:txBody>
          <a:bodyPr wrap="square">
            <a:spAutoFit/>
          </a:bodyPr>
          <a:lstStyle/>
          <a:p>
            <a:r>
              <a:rPr lang="en-US" altLang="zh-CN" dirty="0"/>
              <a:t>A</a:t>
            </a:r>
            <a:r>
              <a:rPr lang="zh-CN" altLang="en-US" dirty="0"/>
              <a:t>ngle</a:t>
            </a:r>
            <a:r>
              <a:rPr lang="en-US" altLang="zh-CN" dirty="0"/>
              <a:t>:</a:t>
            </a:r>
            <a:endParaRPr lang="zh-CN" altLang="en-US" dirty="0"/>
          </a:p>
        </p:txBody>
      </p:sp>
      <p:pic>
        <p:nvPicPr>
          <p:cNvPr id="19" name="图片 18">
            <a:extLst>
              <a:ext uri="{FF2B5EF4-FFF2-40B4-BE49-F238E27FC236}">
                <a16:creationId xmlns:a16="http://schemas.microsoft.com/office/drawing/2014/main" id="{F08A67AB-CC38-6F19-0804-CC0DDDEC5F34}"/>
              </a:ext>
            </a:extLst>
          </p:cNvPr>
          <p:cNvPicPr>
            <a:picLocks noChangeAspect="1"/>
          </p:cNvPicPr>
          <p:nvPr/>
        </p:nvPicPr>
        <p:blipFill>
          <a:blip r:embed="rId7"/>
          <a:stretch>
            <a:fillRect/>
          </a:stretch>
        </p:blipFill>
        <p:spPr>
          <a:xfrm>
            <a:off x="6955156" y="5944455"/>
            <a:ext cx="2476715" cy="510584"/>
          </a:xfrm>
          <a:prstGeom prst="rect">
            <a:avLst/>
          </a:prstGeom>
        </p:spPr>
      </p:pic>
      <p:sp>
        <p:nvSpPr>
          <p:cNvPr id="20" name="文本框 19">
            <a:extLst>
              <a:ext uri="{FF2B5EF4-FFF2-40B4-BE49-F238E27FC236}">
                <a16:creationId xmlns:a16="http://schemas.microsoft.com/office/drawing/2014/main" id="{72980CEB-E840-A7D6-FAB5-03389CCDD345}"/>
              </a:ext>
            </a:extLst>
          </p:cNvPr>
          <p:cNvSpPr txBox="1"/>
          <p:nvPr/>
        </p:nvSpPr>
        <p:spPr>
          <a:xfrm>
            <a:off x="517402" y="1028699"/>
            <a:ext cx="6097554" cy="369332"/>
          </a:xfrm>
          <a:prstGeom prst="rect">
            <a:avLst/>
          </a:prstGeom>
          <a:noFill/>
        </p:spPr>
        <p:txBody>
          <a:bodyPr wrap="square">
            <a:spAutoFit/>
          </a:bodyPr>
          <a:lstStyle/>
          <a:p>
            <a:r>
              <a:rPr lang="zh-CN" altLang="en-US" b="1" dirty="0">
                <a:solidFill>
                  <a:srgbClr val="3A5A9B"/>
                </a:solidFill>
              </a:rPr>
              <a:t>提出了检测后门的方法：联邦滴定法</a:t>
            </a:r>
          </a:p>
        </p:txBody>
      </p:sp>
    </p:spTree>
    <p:extLst>
      <p:ext uri="{BB962C8B-B14F-4D97-AF65-F5344CB8AC3E}">
        <p14:creationId xmlns:p14="http://schemas.microsoft.com/office/powerpoint/2010/main" val="34773472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0BA71-4F33-07A5-4D30-B9DB5660A812}"/>
              </a:ext>
            </a:extLst>
          </p:cNvPr>
          <p:cNvSpPr>
            <a:spLocks noGrp="1"/>
          </p:cNvSpPr>
          <p:nvPr>
            <p:ph type="title"/>
          </p:nvPr>
        </p:nvSpPr>
        <p:spPr>
          <a:xfrm>
            <a:off x="1091255" y="237834"/>
            <a:ext cx="11288314" cy="790865"/>
          </a:xfrm>
        </p:spPr>
        <p:txBody>
          <a:bodyPr>
            <a:normAutofit/>
          </a:bodyPr>
          <a:lstStyle/>
          <a:p>
            <a:r>
              <a:rPr lang="en-US" altLang="zh-CN" sz="3200" kern="100" dirty="0">
                <a:solidFill>
                  <a:srgbClr val="3A5A9B"/>
                </a:solidFill>
                <a:effectLst/>
                <a:latin typeface="Times New Roman" panose="02020603050405020304" pitchFamily="18" charset="0"/>
                <a:ea typeface="宋体" panose="02010600030101010101" pitchFamily="2" charset="-122"/>
              </a:rPr>
              <a:t>Backdoor Federated Learning-Based </a:t>
            </a:r>
            <a:r>
              <a:rPr lang="en-US" altLang="zh-CN" sz="3200" kern="100" dirty="0" err="1">
                <a:solidFill>
                  <a:srgbClr val="3A5A9B"/>
                </a:solidFill>
                <a:effectLst/>
                <a:latin typeface="Times New Roman" panose="02020603050405020304" pitchFamily="18" charset="0"/>
                <a:ea typeface="宋体" panose="02010600030101010101" pitchFamily="2" charset="-122"/>
              </a:rPr>
              <a:t>mmWave</a:t>
            </a:r>
            <a:r>
              <a:rPr lang="en-US" altLang="zh-CN" sz="3200" kern="100" dirty="0">
                <a:solidFill>
                  <a:srgbClr val="3A5A9B"/>
                </a:solidFill>
                <a:effectLst/>
                <a:latin typeface="Times New Roman" panose="02020603050405020304" pitchFamily="18" charset="0"/>
                <a:ea typeface="宋体" panose="02010600030101010101" pitchFamily="2" charset="-122"/>
              </a:rPr>
              <a:t> Beam Selection</a:t>
            </a:r>
            <a:endParaRPr lang="zh-CN" altLang="en-US" dirty="0"/>
          </a:p>
        </p:txBody>
      </p:sp>
      <p:sp>
        <p:nvSpPr>
          <p:cNvPr id="3" name="灯片编号占位符 2">
            <a:extLst>
              <a:ext uri="{FF2B5EF4-FFF2-40B4-BE49-F238E27FC236}">
                <a16:creationId xmlns:a16="http://schemas.microsoft.com/office/drawing/2014/main" id="{90BB7CDA-1F0E-8D89-8B25-86300653FC93}"/>
              </a:ext>
            </a:extLst>
          </p:cNvPr>
          <p:cNvSpPr>
            <a:spLocks noGrp="1"/>
          </p:cNvSpPr>
          <p:nvPr>
            <p:ph type="sldNum" sz="quarter" idx="12"/>
          </p:nvPr>
        </p:nvSpPr>
        <p:spPr/>
        <p:txBody>
          <a:bodyPr/>
          <a:lstStyle/>
          <a:p>
            <a:fld id="{2515AB8F-1C56-49E9-90C8-78D22B0C1B97}" type="slidenum">
              <a:rPr lang="zh-CN" altLang="en-US" smtClean="0"/>
              <a:t>47</a:t>
            </a:fld>
            <a:endParaRPr lang="zh-CN" altLang="en-US" dirty="0"/>
          </a:p>
        </p:txBody>
      </p:sp>
      <p:sp>
        <p:nvSpPr>
          <p:cNvPr id="4" name="文本框 3">
            <a:extLst>
              <a:ext uri="{FF2B5EF4-FFF2-40B4-BE49-F238E27FC236}">
                <a16:creationId xmlns:a16="http://schemas.microsoft.com/office/drawing/2014/main" id="{20F85E56-A423-D371-D536-FEEC0FCED908}"/>
              </a:ext>
            </a:extLst>
          </p:cNvPr>
          <p:cNvSpPr txBox="1"/>
          <p:nvPr/>
        </p:nvSpPr>
        <p:spPr>
          <a:xfrm>
            <a:off x="521984" y="1125538"/>
            <a:ext cx="6097554" cy="369332"/>
          </a:xfrm>
          <a:prstGeom prst="rect">
            <a:avLst/>
          </a:prstGeom>
          <a:noFill/>
        </p:spPr>
        <p:txBody>
          <a:bodyPr wrap="square">
            <a:spAutoFit/>
          </a:bodyPr>
          <a:lstStyle/>
          <a:p>
            <a:r>
              <a:rPr lang="zh-CN" altLang="en-US" b="1" dirty="0">
                <a:solidFill>
                  <a:srgbClr val="3A5A9B"/>
                </a:solidFill>
              </a:rPr>
              <a:t>提出了检测后门的方法：联邦滴定法</a:t>
            </a:r>
          </a:p>
        </p:txBody>
      </p:sp>
      <p:sp>
        <p:nvSpPr>
          <p:cNvPr id="6" name="AutoShape 2">
            <a:extLst>
              <a:ext uri="{FF2B5EF4-FFF2-40B4-BE49-F238E27FC236}">
                <a16:creationId xmlns:a16="http://schemas.microsoft.com/office/drawing/2014/main" id="{236676D1-BC8A-AD6F-B956-5A4A984DCB8E}"/>
              </a:ext>
            </a:extLst>
          </p:cNvPr>
          <p:cNvSpPr>
            <a:spLocks noChangeAspect="1" noChangeArrowheads="1"/>
          </p:cNvSpPr>
          <p:nvPr/>
        </p:nvSpPr>
        <p:spPr bwMode="auto">
          <a:xfrm>
            <a:off x="5943599" y="3276599"/>
            <a:ext cx="2476919" cy="24769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a:extLst>
              <a:ext uri="{FF2B5EF4-FFF2-40B4-BE49-F238E27FC236}">
                <a16:creationId xmlns:a16="http://schemas.microsoft.com/office/drawing/2014/main" id="{A01DF266-554E-A1DA-58F7-C5CFB0421D60}"/>
              </a:ext>
            </a:extLst>
          </p:cNvPr>
          <p:cNvPicPr>
            <a:picLocks noChangeAspect="1"/>
          </p:cNvPicPr>
          <p:nvPr/>
        </p:nvPicPr>
        <p:blipFill rotWithShape="1">
          <a:blip r:embed="rId3"/>
          <a:srcRect t="8203" b="8203"/>
          <a:stretch/>
        </p:blipFill>
        <p:spPr>
          <a:xfrm>
            <a:off x="1634608" y="5505770"/>
            <a:ext cx="907625" cy="407668"/>
          </a:xfrm>
          <a:prstGeom prst="rect">
            <a:avLst/>
          </a:prstGeom>
        </p:spPr>
      </p:pic>
      <p:pic>
        <p:nvPicPr>
          <p:cNvPr id="11" name="图片 10" descr="图示&#10;&#10;描述已自动生成">
            <a:extLst>
              <a:ext uri="{FF2B5EF4-FFF2-40B4-BE49-F238E27FC236}">
                <a16:creationId xmlns:a16="http://schemas.microsoft.com/office/drawing/2014/main" id="{ED2035F5-9A3A-0380-C51D-9CB402B24A89}"/>
              </a:ext>
            </a:extLst>
          </p:cNvPr>
          <p:cNvPicPr>
            <a:picLocks noChangeAspect="1"/>
          </p:cNvPicPr>
          <p:nvPr/>
        </p:nvPicPr>
        <p:blipFill rotWithShape="1">
          <a:blip r:embed="rId4">
            <a:extLst>
              <a:ext uri="{28A0092B-C50C-407E-A947-70E740481C1C}">
                <a14:useLocalDpi xmlns:a14="http://schemas.microsoft.com/office/drawing/2010/main" val="0"/>
              </a:ext>
            </a:extLst>
          </a:blip>
          <a:srcRect l="15964" t="72928" r="74960" b="14951"/>
          <a:stretch/>
        </p:blipFill>
        <p:spPr>
          <a:xfrm>
            <a:off x="354200" y="5411623"/>
            <a:ext cx="604845" cy="487680"/>
          </a:xfrm>
          <a:prstGeom prst="rect">
            <a:avLst/>
          </a:prstGeom>
        </p:spPr>
      </p:pic>
      <p:pic>
        <p:nvPicPr>
          <p:cNvPr id="1028" name="Picture 4" descr="How Strong is Your Binding? A Quick Introduction to Isothermal Titration Calorimetry">
            <a:extLst>
              <a:ext uri="{FF2B5EF4-FFF2-40B4-BE49-F238E27FC236}">
                <a16:creationId xmlns:a16="http://schemas.microsoft.com/office/drawing/2014/main" id="{C0190C46-AF7D-A3D5-6B21-0F650794CE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3062" r="72477" b="23297"/>
          <a:stretch/>
        </p:blipFill>
        <p:spPr bwMode="auto">
          <a:xfrm>
            <a:off x="202645" y="3316605"/>
            <a:ext cx="2472150" cy="20950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96E4468-C69C-9FA4-0724-AD856DD5801C}"/>
                  </a:ext>
                </a:extLst>
              </p:cNvPr>
              <p:cNvSpPr txBox="1"/>
              <p:nvPr/>
            </p:nvSpPr>
            <p:spPr>
              <a:xfrm>
                <a:off x="2088420" y="3114989"/>
                <a:ext cx="1046633" cy="369332"/>
              </a:xfrm>
              <a:prstGeom prst="rect">
                <a:avLst/>
              </a:prstGeom>
              <a:noFill/>
            </p:spPr>
            <p:txBody>
              <a:bodyPr wrap="none" rtlCol="0">
                <a:spAutoFit/>
              </a:bodyPr>
              <a:lstStyle/>
              <a:p>
                <a:r>
                  <a:rPr lang="en-US" altLang="zh-CN" dirty="0"/>
                  <a:t>Noise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sub>
                    </m:sSub>
                  </m:oMath>
                </a14:m>
                <a:endParaRPr lang="zh-CN" altLang="en-US" dirty="0"/>
              </a:p>
            </p:txBody>
          </p:sp>
        </mc:Choice>
        <mc:Fallback xmlns="">
          <p:sp>
            <p:nvSpPr>
              <p:cNvPr id="14" name="文本框 13">
                <a:extLst>
                  <a:ext uri="{FF2B5EF4-FFF2-40B4-BE49-F238E27FC236}">
                    <a16:creationId xmlns:a16="http://schemas.microsoft.com/office/drawing/2014/main" id="{E96E4468-C69C-9FA4-0724-AD856DD5801C}"/>
                  </a:ext>
                </a:extLst>
              </p:cNvPr>
              <p:cNvSpPr txBox="1">
                <a:spLocks noRot="1" noChangeAspect="1" noMove="1" noResize="1" noEditPoints="1" noAdjustHandles="1" noChangeArrowheads="1" noChangeShapeType="1" noTextEdit="1"/>
              </p:cNvSpPr>
              <p:nvPr/>
            </p:nvSpPr>
            <p:spPr>
              <a:xfrm>
                <a:off x="2088420" y="3114989"/>
                <a:ext cx="1046633" cy="369332"/>
              </a:xfrm>
              <a:prstGeom prst="rect">
                <a:avLst/>
              </a:prstGeom>
              <a:blipFill>
                <a:blip r:embed="rId6"/>
                <a:stretch>
                  <a:fillRect l="-5263" t="-9836" b="-24590"/>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CCD35EA1-7DB8-C867-9D72-C19024C05E2D}"/>
              </a:ext>
            </a:extLst>
          </p:cNvPr>
          <p:cNvPicPr>
            <a:picLocks noChangeAspect="1"/>
          </p:cNvPicPr>
          <p:nvPr/>
        </p:nvPicPr>
        <p:blipFill>
          <a:blip r:embed="rId7"/>
          <a:stretch>
            <a:fillRect/>
          </a:stretch>
        </p:blipFill>
        <p:spPr>
          <a:xfrm>
            <a:off x="2674795" y="5306056"/>
            <a:ext cx="3565231" cy="433462"/>
          </a:xfrm>
          <a:prstGeom prst="rect">
            <a:avLst/>
          </a:prstGeom>
        </p:spPr>
      </p:pic>
      <p:sp>
        <p:nvSpPr>
          <p:cNvPr id="18" name="文本框 17">
            <a:extLst>
              <a:ext uri="{FF2B5EF4-FFF2-40B4-BE49-F238E27FC236}">
                <a16:creationId xmlns:a16="http://schemas.microsoft.com/office/drawing/2014/main" id="{C722B72B-43FA-2330-EE4C-703EF1B47A5E}"/>
              </a:ext>
            </a:extLst>
          </p:cNvPr>
          <p:cNvSpPr txBox="1"/>
          <p:nvPr/>
        </p:nvSpPr>
        <p:spPr>
          <a:xfrm>
            <a:off x="959045" y="6129338"/>
            <a:ext cx="899798"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User k</a:t>
            </a:r>
            <a:endParaRPr lang="zh-CN" altLang="en-US" sz="2000" b="1" dirty="0">
              <a:latin typeface="Times New Roman" panose="02020603050405020304" pitchFamily="18" charset="0"/>
              <a:cs typeface="Times New Roman" panose="02020603050405020304" pitchFamily="18" charset="0"/>
            </a:endParaRPr>
          </a:p>
        </p:txBody>
      </p:sp>
      <p:cxnSp>
        <p:nvCxnSpPr>
          <p:cNvPr id="20" name="直接箭头连接符 19">
            <a:extLst>
              <a:ext uri="{FF2B5EF4-FFF2-40B4-BE49-F238E27FC236}">
                <a16:creationId xmlns:a16="http://schemas.microsoft.com/office/drawing/2014/main" id="{DDEADA7A-D162-CA40-584F-9B92075EAFD2}"/>
              </a:ext>
            </a:extLst>
          </p:cNvPr>
          <p:cNvCxnSpPr>
            <a:stCxn id="1028" idx="3"/>
          </p:cNvCxnSpPr>
          <p:nvPr/>
        </p:nvCxnSpPr>
        <p:spPr>
          <a:xfrm flipV="1">
            <a:off x="2674795" y="2873829"/>
            <a:ext cx="2520203" cy="1490285"/>
          </a:xfrm>
          <a:prstGeom prst="straightConnector1">
            <a:avLst/>
          </a:prstGeom>
          <a:ln w="142875">
            <a:solidFill>
              <a:srgbClr val="4D6EC4"/>
            </a:solidFill>
            <a:tailEnd type="stealth"/>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A8E1934-1E04-1599-1C06-C431A71CA6DD}"/>
              </a:ext>
            </a:extLst>
          </p:cNvPr>
          <p:cNvPicPr>
            <a:picLocks noChangeAspect="1"/>
          </p:cNvPicPr>
          <p:nvPr/>
        </p:nvPicPr>
        <p:blipFill>
          <a:blip r:embed="rId8"/>
          <a:stretch>
            <a:fillRect/>
          </a:stretch>
        </p:blipFill>
        <p:spPr>
          <a:xfrm>
            <a:off x="5245239" y="2195975"/>
            <a:ext cx="1158340" cy="609653"/>
          </a:xfrm>
          <a:prstGeom prst="rect">
            <a:avLst/>
          </a:prstGeom>
        </p:spPr>
      </p:pic>
      <p:pic>
        <p:nvPicPr>
          <p:cNvPr id="24" name="图片 23">
            <a:extLst>
              <a:ext uri="{FF2B5EF4-FFF2-40B4-BE49-F238E27FC236}">
                <a16:creationId xmlns:a16="http://schemas.microsoft.com/office/drawing/2014/main" id="{FD04A79F-C130-6106-7E8D-4288001990FC}"/>
              </a:ext>
            </a:extLst>
          </p:cNvPr>
          <p:cNvPicPr>
            <a:picLocks noChangeAspect="1"/>
          </p:cNvPicPr>
          <p:nvPr/>
        </p:nvPicPr>
        <p:blipFill>
          <a:blip r:embed="rId9"/>
          <a:stretch>
            <a:fillRect/>
          </a:stretch>
        </p:blipFill>
        <p:spPr>
          <a:xfrm rot="19702290">
            <a:off x="2956532" y="3815319"/>
            <a:ext cx="2141406" cy="312447"/>
          </a:xfrm>
          <a:prstGeom prst="rect">
            <a:avLst/>
          </a:prstGeom>
        </p:spPr>
      </p:pic>
      <p:pic>
        <p:nvPicPr>
          <p:cNvPr id="26" name="图片 25">
            <a:extLst>
              <a:ext uri="{FF2B5EF4-FFF2-40B4-BE49-F238E27FC236}">
                <a16:creationId xmlns:a16="http://schemas.microsoft.com/office/drawing/2014/main" id="{770233B0-6A35-CDE0-68A6-1DE874D2D5B5}"/>
              </a:ext>
            </a:extLst>
          </p:cNvPr>
          <p:cNvPicPr>
            <a:picLocks noChangeAspect="1"/>
          </p:cNvPicPr>
          <p:nvPr/>
        </p:nvPicPr>
        <p:blipFill>
          <a:blip r:embed="rId10"/>
          <a:stretch>
            <a:fillRect/>
          </a:stretch>
        </p:blipFill>
        <p:spPr>
          <a:xfrm>
            <a:off x="6530169" y="1526216"/>
            <a:ext cx="3718882" cy="388654"/>
          </a:xfrm>
          <a:prstGeom prst="rect">
            <a:avLst/>
          </a:prstGeom>
        </p:spPr>
      </p:pic>
      <p:grpSp>
        <p:nvGrpSpPr>
          <p:cNvPr id="29" name="组合 28">
            <a:extLst>
              <a:ext uri="{FF2B5EF4-FFF2-40B4-BE49-F238E27FC236}">
                <a16:creationId xmlns:a16="http://schemas.microsoft.com/office/drawing/2014/main" id="{4E009BD3-B1BB-6064-D10B-21E928C354D9}"/>
              </a:ext>
            </a:extLst>
          </p:cNvPr>
          <p:cNvGrpSpPr/>
          <p:nvPr/>
        </p:nvGrpSpPr>
        <p:grpSpPr>
          <a:xfrm>
            <a:off x="6403579" y="2134489"/>
            <a:ext cx="5634482" cy="424247"/>
            <a:chOff x="338099" y="5051172"/>
            <a:chExt cx="5634482" cy="424247"/>
          </a:xfrm>
        </p:grpSpPr>
        <p:pic>
          <p:nvPicPr>
            <p:cNvPr id="30" name="图片 29">
              <a:extLst>
                <a:ext uri="{FF2B5EF4-FFF2-40B4-BE49-F238E27FC236}">
                  <a16:creationId xmlns:a16="http://schemas.microsoft.com/office/drawing/2014/main" id="{CAB0DBEB-942F-6686-32C3-23DBE78ADB09}"/>
                </a:ext>
              </a:extLst>
            </p:cNvPr>
            <p:cNvPicPr>
              <a:picLocks noChangeAspect="1"/>
            </p:cNvPicPr>
            <p:nvPr/>
          </p:nvPicPr>
          <p:blipFill>
            <a:blip r:embed="rId11"/>
            <a:stretch>
              <a:fillRect/>
            </a:stretch>
          </p:blipFill>
          <p:spPr>
            <a:xfrm>
              <a:off x="338099" y="5150241"/>
              <a:ext cx="236240" cy="281964"/>
            </a:xfrm>
            <a:prstGeom prst="rect">
              <a:avLst/>
            </a:prstGeom>
          </p:spPr>
        </p:pic>
        <p:sp>
          <p:nvSpPr>
            <p:cNvPr id="31" name="文本框 30">
              <a:extLst>
                <a:ext uri="{FF2B5EF4-FFF2-40B4-BE49-F238E27FC236}">
                  <a16:creationId xmlns:a16="http://schemas.microsoft.com/office/drawing/2014/main" id="{47CF4BBD-05E1-6F07-FC2E-DD89E64D9FFE}"/>
                </a:ext>
              </a:extLst>
            </p:cNvPr>
            <p:cNvSpPr txBox="1"/>
            <p:nvPr/>
          </p:nvSpPr>
          <p:spPr>
            <a:xfrm>
              <a:off x="574339" y="5106087"/>
              <a:ext cx="3826689" cy="369332"/>
            </a:xfrm>
            <a:prstGeom prst="rect">
              <a:avLst/>
            </a:prstGeom>
            <a:noFill/>
          </p:spPr>
          <p:txBody>
            <a:bodyPr wrap="none" rtlCol="0">
              <a:spAutoFit/>
            </a:bodyPr>
            <a:lstStyle/>
            <a:p>
              <a:r>
                <a:rPr lang="zh-CN" altLang="en-US" dirty="0"/>
                <a:t>是可调的超参数，如果                则</a:t>
              </a:r>
            </a:p>
          </p:txBody>
        </p:sp>
        <p:pic>
          <p:nvPicPr>
            <p:cNvPr id="32" name="图片 31">
              <a:extLst>
                <a:ext uri="{FF2B5EF4-FFF2-40B4-BE49-F238E27FC236}">
                  <a16:creationId xmlns:a16="http://schemas.microsoft.com/office/drawing/2014/main" id="{5450A3D4-0FC8-7885-B77F-606E72AF7CDF}"/>
                </a:ext>
              </a:extLst>
            </p:cNvPr>
            <p:cNvPicPr>
              <a:picLocks noChangeAspect="1"/>
            </p:cNvPicPr>
            <p:nvPr/>
          </p:nvPicPr>
          <p:blipFill>
            <a:blip r:embed="rId12"/>
            <a:stretch>
              <a:fillRect/>
            </a:stretch>
          </p:blipFill>
          <p:spPr>
            <a:xfrm>
              <a:off x="3067329" y="5051172"/>
              <a:ext cx="937341" cy="381033"/>
            </a:xfrm>
            <a:prstGeom prst="rect">
              <a:avLst/>
            </a:prstGeom>
          </p:spPr>
        </p:pic>
        <p:pic>
          <p:nvPicPr>
            <p:cNvPr id="33" name="图片 32">
              <a:extLst>
                <a:ext uri="{FF2B5EF4-FFF2-40B4-BE49-F238E27FC236}">
                  <a16:creationId xmlns:a16="http://schemas.microsoft.com/office/drawing/2014/main" id="{F7349436-6EC8-3BC3-093B-EAB7DDF9DCF0}"/>
                </a:ext>
              </a:extLst>
            </p:cNvPr>
            <p:cNvPicPr>
              <a:picLocks noChangeAspect="1"/>
            </p:cNvPicPr>
            <p:nvPr/>
          </p:nvPicPr>
          <p:blipFill>
            <a:blip r:embed="rId13"/>
            <a:stretch>
              <a:fillRect/>
            </a:stretch>
          </p:blipFill>
          <p:spPr>
            <a:xfrm>
              <a:off x="4349380" y="5106087"/>
              <a:ext cx="1623201" cy="335309"/>
            </a:xfrm>
            <a:prstGeom prst="rect">
              <a:avLst/>
            </a:prstGeom>
          </p:spPr>
        </p:pic>
      </p:grpSp>
      <p:pic>
        <p:nvPicPr>
          <p:cNvPr id="35" name="图片 34">
            <a:extLst>
              <a:ext uri="{FF2B5EF4-FFF2-40B4-BE49-F238E27FC236}">
                <a16:creationId xmlns:a16="http://schemas.microsoft.com/office/drawing/2014/main" id="{1C7D6C4D-4C29-D271-68EF-A1B923AA38DB}"/>
              </a:ext>
            </a:extLst>
          </p:cNvPr>
          <p:cNvPicPr>
            <a:picLocks noChangeAspect="1"/>
          </p:cNvPicPr>
          <p:nvPr/>
        </p:nvPicPr>
        <p:blipFill>
          <a:blip r:embed="rId14"/>
          <a:stretch>
            <a:fillRect/>
          </a:stretch>
        </p:blipFill>
        <p:spPr>
          <a:xfrm>
            <a:off x="7866048" y="2549370"/>
            <a:ext cx="1956354" cy="571858"/>
          </a:xfrm>
          <a:prstGeom prst="rect">
            <a:avLst/>
          </a:prstGeom>
        </p:spPr>
      </p:pic>
      <p:pic>
        <p:nvPicPr>
          <p:cNvPr id="37" name="图片 36">
            <a:extLst>
              <a:ext uri="{FF2B5EF4-FFF2-40B4-BE49-F238E27FC236}">
                <a16:creationId xmlns:a16="http://schemas.microsoft.com/office/drawing/2014/main" id="{D186D729-6BC2-788C-C9B1-DEF53A19E643}"/>
              </a:ext>
            </a:extLst>
          </p:cNvPr>
          <p:cNvPicPr>
            <a:picLocks noChangeAspect="1"/>
          </p:cNvPicPr>
          <p:nvPr/>
        </p:nvPicPr>
        <p:blipFill>
          <a:blip r:embed="rId15"/>
          <a:stretch>
            <a:fillRect/>
          </a:stretch>
        </p:blipFill>
        <p:spPr>
          <a:xfrm>
            <a:off x="6403579" y="3316605"/>
            <a:ext cx="4983912" cy="2865368"/>
          </a:xfrm>
          <a:prstGeom prst="rect">
            <a:avLst/>
          </a:prstGeom>
        </p:spPr>
      </p:pic>
    </p:spTree>
    <p:extLst>
      <p:ext uri="{BB962C8B-B14F-4D97-AF65-F5344CB8AC3E}">
        <p14:creationId xmlns:p14="http://schemas.microsoft.com/office/powerpoint/2010/main" val="1518343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044A9E-2F29-7759-763C-A75385640F0D}"/>
              </a:ext>
            </a:extLst>
          </p:cNvPr>
          <p:cNvSpPr>
            <a:spLocks noGrp="1"/>
          </p:cNvSpPr>
          <p:nvPr>
            <p:ph type="title"/>
          </p:nvPr>
        </p:nvSpPr>
        <p:spPr/>
        <p:txBody>
          <a:bodyPr/>
          <a:lstStyle/>
          <a:p>
            <a:r>
              <a:rPr lang="en-US" altLang="zh-CN" dirty="0"/>
              <a:t>Our Idea</a:t>
            </a:r>
            <a:endParaRPr lang="zh-CN" altLang="en-US" dirty="0"/>
          </a:p>
        </p:txBody>
      </p:sp>
      <p:sp>
        <p:nvSpPr>
          <p:cNvPr id="3" name="灯片编号占位符 2">
            <a:extLst>
              <a:ext uri="{FF2B5EF4-FFF2-40B4-BE49-F238E27FC236}">
                <a16:creationId xmlns:a16="http://schemas.microsoft.com/office/drawing/2014/main" id="{A023A7CD-C6CA-52B2-DE8E-8479BA9F43B9}"/>
              </a:ext>
            </a:extLst>
          </p:cNvPr>
          <p:cNvSpPr>
            <a:spLocks noGrp="1"/>
          </p:cNvSpPr>
          <p:nvPr>
            <p:ph type="sldNum" sz="quarter" idx="12"/>
          </p:nvPr>
        </p:nvSpPr>
        <p:spPr/>
        <p:txBody>
          <a:bodyPr/>
          <a:lstStyle/>
          <a:p>
            <a:fld id="{2515AB8F-1C56-49E9-90C8-78D22B0C1B97}" type="slidenum">
              <a:rPr lang="zh-CN" altLang="en-US" smtClean="0"/>
              <a:t>48</a:t>
            </a:fld>
            <a:endParaRPr lang="zh-CN" altLang="en-US" dirty="0"/>
          </a:p>
        </p:txBody>
      </p:sp>
      <p:sp>
        <p:nvSpPr>
          <p:cNvPr id="4" name="文本框 3">
            <a:extLst>
              <a:ext uri="{FF2B5EF4-FFF2-40B4-BE49-F238E27FC236}">
                <a16:creationId xmlns:a16="http://schemas.microsoft.com/office/drawing/2014/main" id="{9A993690-B469-7364-99B1-465C93F06E32}"/>
              </a:ext>
            </a:extLst>
          </p:cNvPr>
          <p:cNvSpPr txBox="1"/>
          <p:nvPr/>
        </p:nvSpPr>
        <p:spPr>
          <a:xfrm>
            <a:off x="607577" y="1028699"/>
            <a:ext cx="3647152" cy="369332"/>
          </a:xfrm>
          <a:prstGeom prst="rect">
            <a:avLst/>
          </a:prstGeom>
          <a:noFill/>
        </p:spPr>
        <p:txBody>
          <a:bodyPr wrap="none" rtlCol="0">
            <a:spAutoFit/>
          </a:bodyPr>
          <a:lstStyle/>
          <a:p>
            <a:r>
              <a:rPr lang="zh-CN" altLang="en-US" b="1" dirty="0">
                <a:solidFill>
                  <a:srgbClr val="3A5A9B"/>
                </a:solidFill>
              </a:rPr>
              <a:t>通信场景下联邦后门攻击与防范：</a:t>
            </a:r>
          </a:p>
        </p:txBody>
      </p:sp>
      <p:grpSp>
        <p:nvGrpSpPr>
          <p:cNvPr id="27" name="组合 26">
            <a:extLst>
              <a:ext uri="{FF2B5EF4-FFF2-40B4-BE49-F238E27FC236}">
                <a16:creationId xmlns:a16="http://schemas.microsoft.com/office/drawing/2014/main" id="{8B01194A-2FE1-5590-FB88-A46D94DE67AD}"/>
              </a:ext>
            </a:extLst>
          </p:cNvPr>
          <p:cNvGrpSpPr/>
          <p:nvPr/>
        </p:nvGrpSpPr>
        <p:grpSpPr>
          <a:xfrm>
            <a:off x="181449" y="3809634"/>
            <a:ext cx="12010551" cy="3048366"/>
            <a:chOff x="181449" y="2384078"/>
            <a:chExt cx="12010551" cy="3048366"/>
          </a:xfrm>
        </p:grpSpPr>
        <p:pic>
          <p:nvPicPr>
            <p:cNvPr id="22" name="图片 21">
              <a:extLst>
                <a:ext uri="{FF2B5EF4-FFF2-40B4-BE49-F238E27FC236}">
                  <a16:creationId xmlns:a16="http://schemas.microsoft.com/office/drawing/2014/main" id="{6629286D-53B3-A181-5D33-73E690C009A5}"/>
                </a:ext>
              </a:extLst>
            </p:cNvPr>
            <p:cNvPicPr>
              <a:picLocks noChangeAspect="1"/>
            </p:cNvPicPr>
            <p:nvPr/>
          </p:nvPicPr>
          <p:blipFill rotWithShape="1">
            <a:blip r:embed="rId2"/>
            <a:srcRect b="33702"/>
            <a:stretch/>
          </p:blipFill>
          <p:spPr>
            <a:xfrm>
              <a:off x="181449" y="2384078"/>
              <a:ext cx="5112066" cy="2670157"/>
            </a:xfrm>
            <a:prstGeom prst="rect">
              <a:avLst/>
            </a:prstGeom>
          </p:spPr>
        </p:pic>
        <p:pic>
          <p:nvPicPr>
            <p:cNvPr id="23" name="图片 22">
              <a:extLst>
                <a:ext uri="{FF2B5EF4-FFF2-40B4-BE49-F238E27FC236}">
                  <a16:creationId xmlns:a16="http://schemas.microsoft.com/office/drawing/2014/main" id="{A0B26EC1-9826-CE3F-735E-C793D97A173B}"/>
                </a:ext>
              </a:extLst>
            </p:cNvPr>
            <p:cNvPicPr>
              <a:picLocks noChangeAspect="1"/>
            </p:cNvPicPr>
            <p:nvPr/>
          </p:nvPicPr>
          <p:blipFill>
            <a:blip r:embed="rId3"/>
            <a:stretch>
              <a:fillRect/>
            </a:stretch>
          </p:blipFill>
          <p:spPr>
            <a:xfrm>
              <a:off x="6647104" y="3030696"/>
              <a:ext cx="5544896" cy="1376921"/>
            </a:xfrm>
            <a:prstGeom prst="rect">
              <a:avLst/>
            </a:prstGeom>
          </p:spPr>
        </p:pic>
        <p:cxnSp>
          <p:nvCxnSpPr>
            <p:cNvPr id="24" name="直接箭头连接符 23">
              <a:extLst>
                <a:ext uri="{FF2B5EF4-FFF2-40B4-BE49-F238E27FC236}">
                  <a16:creationId xmlns:a16="http://schemas.microsoft.com/office/drawing/2014/main" id="{E69B5155-3CCB-CA9D-5DD1-43D1DC554D3F}"/>
                </a:ext>
              </a:extLst>
            </p:cNvPr>
            <p:cNvCxnSpPr>
              <a:stCxn id="22" idx="3"/>
              <a:endCxn id="23" idx="1"/>
            </p:cNvCxnSpPr>
            <p:nvPr/>
          </p:nvCxnSpPr>
          <p:spPr>
            <a:xfrm>
              <a:off x="5293515" y="3719157"/>
              <a:ext cx="1353589" cy="0"/>
            </a:xfrm>
            <a:prstGeom prst="straightConnector1">
              <a:avLst/>
            </a:prstGeom>
            <a:ln w="10477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E40AC39-F4DD-0D0D-0E5F-EEC14DD61364}"/>
                </a:ext>
              </a:extLst>
            </p:cNvPr>
            <p:cNvSpPr txBox="1"/>
            <p:nvPr/>
          </p:nvSpPr>
          <p:spPr>
            <a:xfrm>
              <a:off x="1666875" y="5063112"/>
              <a:ext cx="1569660" cy="369332"/>
            </a:xfrm>
            <a:prstGeom prst="rect">
              <a:avLst/>
            </a:prstGeom>
            <a:noFill/>
          </p:spPr>
          <p:txBody>
            <a:bodyPr wrap="none" rtlCol="0">
              <a:spAutoFit/>
            </a:bodyPr>
            <a:lstStyle/>
            <a:p>
              <a:r>
                <a:rPr lang="zh-CN" altLang="en-US" dirty="0"/>
                <a:t>传统通信框架</a:t>
              </a:r>
            </a:p>
          </p:txBody>
        </p:sp>
        <p:sp>
          <p:nvSpPr>
            <p:cNvPr id="26" name="文本框 25">
              <a:extLst>
                <a:ext uri="{FF2B5EF4-FFF2-40B4-BE49-F238E27FC236}">
                  <a16:creationId xmlns:a16="http://schemas.microsoft.com/office/drawing/2014/main" id="{1BDA1C64-367D-3B8C-2B11-6D55481F5D74}"/>
                </a:ext>
              </a:extLst>
            </p:cNvPr>
            <p:cNvSpPr txBox="1"/>
            <p:nvPr/>
          </p:nvSpPr>
          <p:spPr>
            <a:xfrm>
              <a:off x="8548765" y="4878446"/>
              <a:ext cx="2031325" cy="369332"/>
            </a:xfrm>
            <a:prstGeom prst="rect">
              <a:avLst/>
            </a:prstGeom>
            <a:noFill/>
          </p:spPr>
          <p:txBody>
            <a:bodyPr wrap="none" rtlCol="0">
              <a:spAutoFit/>
            </a:bodyPr>
            <a:lstStyle/>
            <a:p>
              <a:r>
                <a:rPr lang="zh-CN" altLang="en-US" dirty="0"/>
                <a:t>端到端的通信系统</a:t>
              </a:r>
            </a:p>
          </p:txBody>
        </p:sp>
      </p:grpSp>
      <p:sp>
        <p:nvSpPr>
          <p:cNvPr id="31" name="文本框 30">
            <a:extLst>
              <a:ext uri="{FF2B5EF4-FFF2-40B4-BE49-F238E27FC236}">
                <a16:creationId xmlns:a16="http://schemas.microsoft.com/office/drawing/2014/main" id="{6967D58B-1378-DFE9-0261-DFC288C5E3EC}"/>
              </a:ext>
            </a:extLst>
          </p:cNvPr>
          <p:cNvSpPr txBox="1"/>
          <p:nvPr/>
        </p:nvSpPr>
        <p:spPr>
          <a:xfrm>
            <a:off x="728110" y="1499528"/>
            <a:ext cx="5918994" cy="1477328"/>
          </a:xfrm>
          <a:prstGeom prst="rect">
            <a:avLst/>
          </a:prstGeom>
          <a:noFill/>
        </p:spPr>
        <p:txBody>
          <a:bodyPr wrap="square">
            <a:spAutoFit/>
          </a:bodyPr>
          <a:lstStyle/>
          <a:p>
            <a:pPr marL="285750" indent="-285750">
              <a:buFont typeface="Arial" panose="020B0604020202020204" pitchFamily="34" charset="0"/>
              <a:buChar char="•"/>
            </a:pPr>
            <a:r>
              <a:rPr lang="en-US" altLang="zh-CN" dirty="0"/>
              <a:t>D</a:t>
            </a:r>
            <a:r>
              <a:rPr lang="zh-CN" altLang="en-US" dirty="0"/>
              <a:t>eep JSCC scheme outperforms separation-based digital transmission at </a:t>
            </a:r>
            <a:r>
              <a:rPr lang="zh-CN" altLang="en-US" dirty="0">
                <a:solidFill>
                  <a:srgbClr val="FF0000"/>
                </a:solidFill>
              </a:rPr>
              <a:t>low signal-to-noise </a:t>
            </a:r>
            <a:r>
              <a:rPr lang="zh-CN" altLang="en-US" dirty="0"/>
              <a:t>ratio (SNR) and </a:t>
            </a:r>
            <a:r>
              <a:rPr lang="zh-CN" altLang="en-US" dirty="0">
                <a:solidFill>
                  <a:srgbClr val="FF0000"/>
                </a:solidFill>
              </a:rPr>
              <a:t>low channel bandwidth </a:t>
            </a:r>
            <a:r>
              <a:rPr lang="zh-CN" altLang="en-US" dirty="0"/>
              <a:t>regimes in the presence of additive white Gaussian noise (AWGN).</a:t>
            </a:r>
          </a:p>
        </p:txBody>
      </p:sp>
      <p:sp>
        <p:nvSpPr>
          <p:cNvPr id="32" name="文本框 31">
            <a:extLst>
              <a:ext uri="{FF2B5EF4-FFF2-40B4-BE49-F238E27FC236}">
                <a16:creationId xmlns:a16="http://schemas.microsoft.com/office/drawing/2014/main" id="{AFA8CABB-2B8B-076D-27B2-B93BCC8B5702}"/>
              </a:ext>
            </a:extLst>
          </p:cNvPr>
          <p:cNvSpPr txBox="1"/>
          <p:nvPr/>
        </p:nvSpPr>
        <p:spPr>
          <a:xfrm>
            <a:off x="699293" y="2964770"/>
            <a:ext cx="5603854"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t>Deep JSCC is widely used in the research of </a:t>
            </a:r>
            <a:r>
              <a:rPr lang="en-US" altLang="zh-CN" dirty="0">
                <a:solidFill>
                  <a:srgbClr val="FF0000"/>
                </a:solidFill>
              </a:rPr>
              <a:t>semantic communication</a:t>
            </a:r>
            <a:endParaRPr lang="zh-CN" altLang="en-US" dirty="0">
              <a:solidFill>
                <a:srgbClr val="FF0000"/>
              </a:solidFill>
            </a:endParaRPr>
          </a:p>
        </p:txBody>
      </p:sp>
      <p:pic>
        <p:nvPicPr>
          <p:cNvPr id="37" name="图片 36">
            <a:extLst>
              <a:ext uri="{FF2B5EF4-FFF2-40B4-BE49-F238E27FC236}">
                <a16:creationId xmlns:a16="http://schemas.microsoft.com/office/drawing/2014/main" id="{292F692B-DB96-9C5C-D538-4D1AAFD18371}"/>
              </a:ext>
            </a:extLst>
          </p:cNvPr>
          <p:cNvPicPr>
            <a:picLocks noChangeAspect="1"/>
          </p:cNvPicPr>
          <p:nvPr/>
        </p:nvPicPr>
        <p:blipFill>
          <a:blip r:embed="rId4"/>
          <a:stretch>
            <a:fillRect/>
          </a:stretch>
        </p:blipFill>
        <p:spPr>
          <a:xfrm>
            <a:off x="7226485" y="572110"/>
            <a:ext cx="4204205" cy="3522891"/>
          </a:xfrm>
          <a:prstGeom prst="rect">
            <a:avLst/>
          </a:prstGeom>
        </p:spPr>
      </p:pic>
    </p:spTree>
    <p:extLst>
      <p:ext uri="{BB962C8B-B14F-4D97-AF65-F5344CB8AC3E}">
        <p14:creationId xmlns:p14="http://schemas.microsoft.com/office/powerpoint/2010/main" val="17421964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6A3A2A-F0FA-CE0D-C8B0-0D84244B9F2C}"/>
              </a:ext>
            </a:extLst>
          </p:cNvPr>
          <p:cNvSpPr>
            <a:spLocks noGrp="1"/>
          </p:cNvSpPr>
          <p:nvPr>
            <p:ph type="title"/>
          </p:nvPr>
        </p:nvSpPr>
        <p:spPr/>
        <p:txBody>
          <a:bodyPr>
            <a:normAutofit fontScale="90000"/>
          </a:bodyPr>
          <a:lstStyle/>
          <a:p>
            <a:r>
              <a:rPr lang="pt-PT" altLang="zh-CN" dirty="0"/>
              <a:t>A end-to-end neural network: D</a:t>
            </a:r>
            <a:r>
              <a:rPr lang="en-US" altLang="zh-CN" dirty="0" err="1"/>
              <a:t>eep</a:t>
            </a:r>
            <a:r>
              <a:rPr lang="en-US" altLang="zh-CN" dirty="0"/>
              <a:t> JSCC</a:t>
            </a:r>
            <a:endParaRPr lang="zh-CN" altLang="en-US" dirty="0"/>
          </a:p>
        </p:txBody>
      </p:sp>
      <p:sp>
        <p:nvSpPr>
          <p:cNvPr id="3" name="灯片编号占位符 2">
            <a:extLst>
              <a:ext uri="{FF2B5EF4-FFF2-40B4-BE49-F238E27FC236}">
                <a16:creationId xmlns:a16="http://schemas.microsoft.com/office/drawing/2014/main" id="{F62E964A-2763-6E0A-8483-D84EDFEB9DD2}"/>
              </a:ext>
            </a:extLst>
          </p:cNvPr>
          <p:cNvSpPr>
            <a:spLocks noGrp="1"/>
          </p:cNvSpPr>
          <p:nvPr>
            <p:ph type="sldNum" sz="quarter" idx="12"/>
          </p:nvPr>
        </p:nvSpPr>
        <p:spPr/>
        <p:txBody>
          <a:bodyPr/>
          <a:lstStyle/>
          <a:p>
            <a:fld id="{2515AB8F-1C56-49E9-90C8-78D22B0C1B97}" type="slidenum">
              <a:rPr lang="zh-CN" altLang="en-US" smtClean="0"/>
              <a:t>49</a:t>
            </a:fld>
            <a:endParaRPr lang="zh-CN" altLang="en-US" dirty="0"/>
          </a:p>
        </p:txBody>
      </p:sp>
      <p:grpSp>
        <p:nvGrpSpPr>
          <p:cNvPr id="12" name="组合 11">
            <a:extLst>
              <a:ext uri="{FF2B5EF4-FFF2-40B4-BE49-F238E27FC236}">
                <a16:creationId xmlns:a16="http://schemas.microsoft.com/office/drawing/2014/main" id="{B4E80303-3FE3-B6D4-2EE1-0DF6B2FE2A70}"/>
              </a:ext>
            </a:extLst>
          </p:cNvPr>
          <p:cNvGrpSpPr/>
          <p:nvPr/>
        </p:nvGrpSpPr>
        <p:grpSpPr>
          <a:xfrm>
            <a:off x="1435638" y="1784412"/>
            <a:ext cx="9320724" cy="4360705"/>
            <a:chOff x="1435638" y="1784412"/>
            <a:chExt cx="9320724" cy="4360705"/>
          </a:xfrm>
        </p:grpSpPr>
        <p:pic>
          <p:nvPicPr>
            <p:cNvPr id="6" name="图片 5">
              <a:extLst>
                <a:ext uri="{FF2B5EF4-FFF2-40B4-BE49-F238E27FC236}">
                  <a16:creationId xmlns:a16="http://schemas.microsoft.com/office/drawing/2014/main" id="{109A3994-BE23-FA0C-C9B6-C2A8A62A92C2}"/>
                </a:ext>
              </a:extLst>
            </p:cNvPr>
            <p:cNvPicPr>
              <a:picLocks noChangeAspect="1"/>
            </p:cNvPicPr>
            <p:nvPr/>
          </p:nvPicPr>
          <p:blipFill>
            <a:blip r:embed="rId2"/>
            <a:stretch>
              <a:fillRect/>
            </a:stretch>
          </p:blipFill>
          <p:spPr>
            <a:xfrm>
              <a:off x="1435638" y="2271728"/>
              <a:ext cx="9320724" cy="2314543"/>
            </a:xfrm>
            <a:prstGeom prst="rect">
              <a:avLst/>
            </a:prstGeom>
          </p:spPr>
        </p:pic>
        <p:pic>
          <p:nvPicPr>
            <p:cNvPr id="1030" name="Picture 6">
              <a:extLst>
                <a:ext uri="{FF2B5EF4-FFF2-40B4-BE49-F238E27FC236}">
                  <a16:creationId xmlns:a16="http://schemas.microsoft.com/office/drawing/2014/main" id="{F5911BF2-FB4D-C798-9A85-BF7642B0DF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3472"/>
            <a:stretch/>
          </p:blipFill>
          <p:spPr bwMode="auto">
            <a:xfrm>
              <a:off x="6516263" y="5341379"/>
              <a:ext cx="2833991" cy="80373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0">
              <a:extLst>
                <a:ext uri="{FF2B5EF4-FFF2-40B4-BE49-F238E27FC236}">
                  <a16:creationId xmlns:a16="http://schemas.microsoft.com/office/drawing/2014/main" id="{F58DF7A1-1419-C2C4-6791-4F2AF8BF13F3}"/>
                </a:ext>
              </a:extLst>
            </p:cNvPr>
            <p:cNvGrpSpPr/>
            <p:nvPr/>
          </p:nvGrpSpPr>
          <p:grpSpPr>
            <a:xfrm>
              <a:off x="2024109" y="1784412"/>
              <a:ext cx="7762874" cy="3151572"/>
              <a:chOff x="2024109" y="1784412"/>
              <a:chExt cx="7762874" cy="3151572"/>
            </a:xfrm>
          </p:grpSpPr>
          <p:pic>
            <p:nvPicPr>
              <p:cNvPr id="1026" name="Picture 2">
                <a:extLst>
                  <a:ext uri="{FF2B5EF4-FFF2-40B4-BE49-F238E27FC236}">
                    <a16:creationId xmlns:a16="http://schemas.microsoft.com/office/drawing/2014/main" id="{EF4AB111-352A-ED91-3FBF-227843FDEF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5017" y="2043806"/>
                <a:ext cx="2118334" cy="4558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4CEBC82-9622-63C6-D4BC-D4F8F04E8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5022" y="4054012"/>
                <a:ext cx="2481956" cy="384374"/>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16BB126C-54A4-B6F9-65FE-CD75042D6913}"/>
                  </a:ext>
                </a:extLst>
              </p:cNvPr>
              <p:cNvPicPr>
                <a:picLocks noChangeAspect="1"/>
              </p:cNvPicPr>
              <p:nvPr/>
            </p:nvPicPr>
            <p:blipFill>
              <a:blip r:embed="rId6"/>
              <a:stretch>
                <a:fillRect/>
              </a:stretch>
            </p:blipFill>
            <p:spPr>
              <a:xfrm>
                <a:off x="7381421" y="2088354"/>
                <a:ext cx="2118335" cy="421035"/>
              </a:xfrm>
              <a:prstGeom prst="rect">
                <a:avLst/>
              </a:prstGeom>
            </p:spPr>
          </p:pic>
          <p:sp>
            <p:nvSpPr>
              <p:cNvPr id="10" name="矩形: 圆角 9">
                <a:extLst>
                  <a:ext uri="{FF2B5EF4-FFF2-40B4-BE49-F238E27FC236}">
                    <a16:creationId xmlns:a16="http://schemas.microsoft.com/office/drawing/2014/main" id="{D8A11765-8BBC-8034-2D85-A9D32EC9E517}"/>
                  </a:ext>
                </a:extLst>
              </p:cNvPr>
              <p:cNvSpPr/>
              <p:nvPr/>
            </p:nvSpPr>
            <p:spPr>
              <a:xfrm>
                <a:off x="2024109" y="1784412"/>
                <a:ext cx="7762874" cy="3151572"/>
              </a:xfrm>
              <a:prstGeom prst="roundRect">
                <a:avLst/>
              </a:prstGeom>
              <a:noFill/>
              <a:ln w="38100">
                <a:solidFill>
                  <a:srgbClr val="4D6E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文本框 13">
            <a:extLst>
              <a:ext uri="{FF2B5EF4-FFF2-40B4-BE49-F238E27FC236}">
                <a16:creationId xmlns:a16="http://schemas.microsoft.com/office/drawing/2014/main" id="{4C85DCD9-B918-D924-2E9E-3824ADEBCC87}"/>
              </a:ext>
            </a:extLst>
          </p:cNvPr>
          <p:cNvSpPr txBox="1"/>
          <p:nvPr/>
        </p:nvSpPr>
        <p:spPr>
          <a:xfrm>
            <a:off x="4958339" y="1887653"/>
            <a:ext cx="1988093" cy="923330"/>
          </a:xfrm>
          <a:prstGeom prst="rect">
            <a:avLst/>
          </a:prstGeom>
          <a:noFill/>
        </p:spPr>
        <p:txBody>
          <a:bodyPr wrap="square">
            <a:spAutoFit/>
          </a:bodyPr>
          <a:lstStyle/>
          <a:p>
            <a:pPr algn="ctr"/>
            <a:r>
              <a:rPr lang="zh-CN" altLang="en-US" b="1" dirty="0"/>
              <a:t>modelled as a non-trainable layer</a:t>
            </a:r>
          </a:p>
        </p:txBody>
      </p:sp>
      <p:pic>
        <p:nvPicPr>
          <p:cNvPr id="4" name="图片 3">
            <a:extLst>
              <a:ext uri="{FF2B5EF4-FFF2-40B4-BE49-F238E27FC236}">
                <a16:creationId xmlns:a16="http://schemas.microsoft.com/office/drawing/2014/main" id="{28182A5F-F762-2791-5991-F954E7003A55}"/>
              </a:ext>
            </a:extLst>
          </p:cNvPr>
          <p:cNvPicPr>
            <a:picLocks noChangeAspect="1"/>
          </p:cNvPicPr>
          <p:nvPr/>
        </p:nvPicPr>
        <p:blipFill>
          <a:blip r:embed="rId7"/>
          <a:stretch>
            <a:fillRect/>
          </a:stretch>
        </p:blipFill>
        <p:spPr>
          <a:xfrm>
            <a:off x="2405017" y="5466560"/>
            <a:ext cx="3748645" cy="626265"/>
          </a:xfrm>
          <a:prstGeom prst="rect">
            <a:avLst/>
          </a:prstGeom>
        </p:spPr>
      </p:pic>
    </p:spTree>
    <p:extLst>
      <p:ext uri="{BB962C8B-B14F-4D97-AF65-F5344CB8AC3E}">
        <p14:creationId xmlns:p14="http://schemas.microsoft.com/office/powerpoint/2010/main" val="3050795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951213" y="88890"/>
            <a:ext cx="11923410" cy="790865"/>
          </a:xfrm>
        </p:spPr>
        <p:txBody>
          <a:bodyPr>
            <a:normAutofit fontScale="90000"/>
          </a:bodyPr>
          <a:lstStyle/>
          <a:p>
            <a:r>
              <a:rPr lang="en-US" altLang="zh-CN" dirty="0">
                <a:sym typeface="+mn-lt"/>
              </a:rPr>
              <a:t>Adversarial Machine Learning in Wireless Communications</a:t>
            </a:r>
            <a:endParaRPr lang="zh-CN" dirty="0">
              <a:sym typeface="+mn-lt"/>
            </a:endParaRPr>
          </a:p>
        </p:txBody>
      </p:sp>
      <p:sp>
        <p:nvSpPr>
          <p:cNvPr id="5" name="灯片编号占位符 4"/>
          <p:cNvSpPr>
            <a:spLocks noGrp="1"/>
          </p:cNvSpPr>
          <p:nvPr>
            <p:ph type="sldNum" sz="quarter" idx="12"/>
          </p:nvPr>
        </p:nvSpPr>
        <p:spPr/>
        <p:txBody>
          <a:bodyPr/>
          <a:lstStyle/>
          <a:p>
            <a:fld id="{2515AB8F-1C56-49E9-90C8-78D22B0C1B97}" type="slidenum">
              <a:rPr lang="zh-CN" altLang="en-US" smtClean="0">
                <a:sym typeface="+mn-lt"/>
              </a:rPr>
              <a:t>5</a:t>
            </a:fld>
            <a:endParaRPr lang="zh-CN" altLang="en-US">
              <a:sym typeface="+mn-lt"/>
            </a:endParaRPr>
          </a:p>
        </p:txBody>
      </p:sp>
      <p:pic>
        <p:nvPicPr>
          <p:cNvPr id="49" name="图片 48"/>
          <p:cNvPicPr>
            <a:picLocks noChangeAspect="1"/>
          </p:cNvPicPr>
          <p:nvPr/>
        </p:nvPicPr>
        <p:blipFill>
          <a:blip r:embed="rId3"/>
          <a:stretch>
            <a:fillRect/>
          </a:stretch>
        </p:blipFill>
        <p:spPr>
          <a:xfrm>
            <a:off x="390516" y="-15735"/>
            <a:ext cx="560697" cy="1044434"/>
          </a:xfrm>
          <a:prstGeom prst="rect">
            <a:avLst/>
          </a:prstGeom>
        </p:spPr>
      </p:pic>
      <p:sp>
        <p:nvSpPr>
          <p:cNvPr id="7" name="文本框 6">
            <a:extLst>
              <a:ext uri="{FF2B5EF4-FFF2-40B4-BE49-F238E27FC236}">
                <a16:creationId xmlns:a16="http://schemas.microsoft.com/office/drawing/2014/main" id="{97A9E69C-CC08-A244-D72D-D605BF988F03}"/>
              </a:ext>
            </a:extLst>
          </p:cNvPr>
          <p:cNvSpPr txBox="1"/>
          <p:nvPr/>
        </p:nvSpPr>
        <p:spPr>
          <a:xfrm>
            <a:off x="515014" y="1381889"/>
            <a:ext cx="11234997" cy="1705403"/>
          </a:xfrm>
          <a:prstGeom prst="rect">
            <a:avLst/>
          </a:prstGeom>
          <a:noFill/>
        </p:spPr>
        <p:txBody>
          <a:bodyPr wrap="square">
            <a:spAutoFit/>
          </a:bodyPr>
          <a:lstStyle/>
          <a:p>
            <a:pPr indent="457200">
              <a:lnSpc>
                <a:spcPct val="150000"/>
              </a:lnSpc>
            </a:pPr>
            <a:r>
              <a:rPr lang="zh-CN" altLang="en-US" dirty="0"/>
              <a:t>尽管</a:t>
            </a:r>
            <a:r>
              <a:rPr lang="en-US" altLang="zh-CN" dirty="0"/>
              <a:t>AML</a:t>
            </a:r>
            <a:r>
              <a:rPr lang="zh-CN" altLang="en-US" dirty="0"/>
              <a:t>已在计算机视觉和自然语言处理等其他数据领域进行了广泛研究，但无线通信领域对</a:t>
            </a:r>
            <a:r>
              <a:rPr lang="en-US" altLang="zh-CN" dirty="0"/>
              <a:t>AML</a:t>
            </a:r>
            <a:r>
              <a:rPr lang="zh-CN" altLang="en-US" dirty="0"/>
              <a:t>的研究仍处于早期阶段。</a:t>
            </a:r>
            <a:endParaRPr lang="en-US" altLang="zh-CN" dirty="0"/>
          </a:p>
          <a:p>
            <a:pPr indent="457200">
              <a:lnSpc>
                <a:spcPct val="150000"/>
              </a:lnSpc>
            </a:pPr>
            <a:r>
              <a:rPr lang="zh-CN" altLang="en-US" dirty="0"/>
              <a:t>机器学习 （</a:t>
            </a:r>
            <a:r>
              <a:rPr lang="en-US" altLang="zh-CN" dirty="0"/>
              <a:t>ML</a:t>
            </a:r>
            <a:r>
              <a:rPr lang="zh-CN" altLang="en-US" dirty="0"/>
              <a:t>） 提供了从频谱数据中学习和解决无线通信中涉及的复杂任务的有效方法，深度学习 （</a:t>
            </a:r>
            <a:r>
              <a:rPr lang="en-US" altLang="zh-CN" dirty="0"/>
              <a:t>DL</a:t>
            </a:r>
            <a:r>
              <a:rPr lang="zh-CN" altLang="en-US" dirty="0"/>
              <a:t>） 已成功执行各种无线通信任务，例如频谱感知、资源调度、信号分类。</a:t>
            </a:r>
            <a:endParaRPr lang="en-US" altLang="zh-CN" dirty="0"/>
          </a:p>
        </p:txBody>
      </p:sp>
      <p:pic>
        <p:nvPicPr>
          <p:cNvPr id="4" name="图片 3">
            <a:extLst>
              <a:ext uri="{FF2B5EF4-FFF2-40B4-BE49-F238E27FC236}">
                <a16:creationId xmlns:a16="http://schemas.microsoft.com/office/drawing/2014/main" id="{344C8559-FFCF-AB26-9A1B-E6F72A8EB360}"/>
              </a:ext>
            </a:extLst>
          </p:cNvPr>
          <p:cNvPicPr>
            <a:picLocks noChangeAspect="1"/>
          </p:cNvPicPr>
          <p:nvPr/>
        </p:nvPicPr>
        <p:blipFill>
          <a:blip r:embed="rId4"/>
          <a:stretch>
            <a:fillRect/>
          </a:stretch>
        </p:blipFill>
        <p:spPr>
          <a:xfrm>
            <a:off x="1683884" y="3087292"/>
            <a:ext cx="8434541" cy="353928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28481E-2E8A-AE60-6363-3702EF8126DA}"/>
              </a:ext>
            </a:extLst>
          </p:cNvPr>
          <p:cNvSpPr>
            <a:spLocks noGrp="1"/>
          </p:cNvSpPr>
          <p:nvPr>
            <p:ph type="title"/>
          </p:nvPr>
        </p:nvSpPr>
        <p:spPr/>
        <p:txBody>
          <a:bodyPr/>
          <a:lstStyle/>
          <a:p>
            <a:r>
              <a:rPr lang="en-US" altLang="zh-CN" dirty="0"/>
              <a:t>Deep JSCC in</a:t>
            </a:r>
            <a:r>
              <a:rPr lang="en-US" altLang="zh-CN" dirty="0">
                <a:solidFill>
                  <a:srgbClr val="FF0000"/>
                </a:solidFill>
              </a:rPr>
              <a:t> </a:t>
            </a:r>
            <a:r>
              <a:rPr lang="en-US" altLang="zh-CN" dirty="0"/>
              <a:t>semantic communication </a:t>
            </a:r>
            <a:endParaRPr lang="zh-CN" altLang="en-US" dirty="0"/>
          </a:p>
        </p:txBody>
      </p:sp>
      <p:sp>
        <p:nvSpPr>
          <p:cNvPr id="3" name="灯片编号占位符 2">
            <a:extLst>
              <a:ext uri="{FF2B5EF4-FFF2-40B4-BE49-F238E27FC236}">
                <a16:creationId xmlns:a16="http://schemas.microsoft.com/office/drawing/2014/main" id="{9B8C4395-3448-BA67-3D65-048A60479A95}"/>
              </a:ext>
            </a:extLst>
          </p:cNvPr>
          <p:cNvSpPr>
            <a:spLocks noGrp="1"/>
          </p:cNvSpPr>
          <p:nvPr>
            <p:ph type="sldNum" sz="quarter" idx="12"/>
          </p:nvPr>
        </p:nvSpPr>
        <p:spPr/>
        <p:txBody>
          <a:bodyPr/>
          <a:lstStyle/>
          <a:p>
            <a:fld id="{2515AB8F-1C56-49E9-90C8-78D22B0C1B97}" type="slidenum">
              <a:rPr lang="zh-CN" altLang="en-US" smtClean="0"/>
              <a:t>50</a:t>
            </a:fld>
            <a:endParaRPr lang="zh-CN" altLang="en-US" dirty="0"/>
          </a:p>
        </p:txBody>
      </p:sp>
      <p:sp>
        <p:nvSpPr>
          <p:cNvPr id="4" name="文本框 3">
            <a:extLst>
              <a:ext uri="{FF2B5EF4-FFF2-40B4-BE49-F238E27FC236}">
                <a16:creationId xmlns:a16="http://schemas.microsoft.com/office/drawing/2014/main" id="{B1B78A48-6D69-D5B6-1E7C-F9EDD18780C7}"/>
              </a:ext>
            </a:extLst>
          </p:cNvPr>
          <p:cNvSpPr txBox="1"/>
          <p:nvPr/>
        </p:nvSpPr>
        <p:spPr>
          <a:xfrm>
            <a:off x="890260" y="1433211"/>
            <a:ext cx="6496510"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semantic communication model requires training data from multiple distributed devices[1]</a:t>
            </a:r>
            <a:endParaRPr lang="zh-CN" altLang="en-US" dirty="0"/>
          </a:p>
        </p:txBody>
      </p:sp>
      <p:sp>
        <p:nvSpPr>
          <p:cNvPr id="6" name="文本框 5">
            <a:extLst>
              <a:ext uri="{FF2B5EF4-FFF2-40B4-BE49-F238E27FC236}">
                <a16:creationId xmlns:a16="http://schemas.microsoft.com/office/drawing/2014/main" id="{6D6DB745-B488-EB29-1896-677CD0247F5D}"/>
              </a:ext>
            </a:extLst>
          </p:cNvPr>
          <p:cNvSpPr txBox="1"/>
          <p:nvPr/>
        </p:nvSpPr>
        <p:spPr>
          <a:xfrm>
            <a:off x="871292" y="2238179"/>
            <a:ext cx="6329059" cy="369332"/>
          </a:xfrm>
          <a:prstGeom prst="rect">
            <a:avLst/>
          </a:prstGeom>
          <a:noFill/>
        </p:spPr>
        <p:txBody>
          <a:bodyPr wrap="square">
            <a:spAutoFit/>
          </a:bodyPr>
          <a:lstStyle/>
          <a:p>
            <a:pPr marL="285750" indent="-285750">
              <a:buFont typeface="Arial" panose="020B0604020202020204" pitchFamily="34" charset="0"/>
              <a:buChar char="•"/>
            </a:pPr>
            <a:r>
              <a:rPr lang="zh-CN" altLang="en-US" dirty="0"/>
              <a:t>FL-based training framework provides the solution</a:t>
            </a:r>
            <a:r>
              <a:rPr lang="en-US" altLang="zh-CN" dirty="0"/>
              <a:t>[2]</a:t>
            </a:r>
            <a:endParaRPr lang="zh-CN" altLang="en-US" dirty="0"/>
          </a:p>
        </p:txBody>
      </p:sp>
      <p:sp>
        <p:nvSpPr>
          <p:cNvPr id="8" name="文本框 7">
            <a:extLst>
              <a:ext uri="{FF2B5EF4-FFF2-40B4-BE49-F238E27FC236}">
                <a16:creationId xmlns:a16="http://schemas.microsoft.com/office/drawing/2014/main" id="{16822988-EDAA-B2B1-DB96-3FB6EE5AE9C5}"/>
              </a:ext>
            </a:extLst>
          </p:cNvPr>
          <p:cNvSpPr txBox="1"/>
          <p:nvPr/>
        </p:nvSpPr>
        <p:spPr>
          <a:xfrm>
            <a:off x="6338657" y="5476960"/>
            <a:ext cx="5853344" cy="1477328"/>
          </a:xfrm>
          <a:prstGeom prst="rect">
            <a:avLst/>
          </a:prstGeom>
          <a:noFill/>
        </p:spPr>
        <p:txBody>
          <a:bodyPr wrap="square">
            <a:spAutoFit/>
          </a:bodyPr>
          <a:lstStyle/>
          <a:p>
            <a:r>
              <a:rPr lang="pt-PT" altLang="zh-CN" b="0" i="0" dirty="0">
                <a:solidFill>
                  <a:schemeClr val="bg1">
                    <a:lumMod val="50000"/>
                  </a:schemeClr>
                </a:solidFill>
                <a:effectLst/>
                <a:latin typeface="HelveticaNeue Regular"/>
              </a:rPr>
              <a:t>[2]H. Tong, Z. Yang, S. Wang, Y. Hu, W. Saad and C. Yin, "Federated Learning based Audio Semantic Communication over Wireless Networks," </a:t>
            </a:r>
            <a:r>
              <a:rPr lang="pt-PT" altLang="zh-CN" b="0" i="1" dirty="0">
                <a:solidFill>
                  <a:schemeClr val="bg1">
                    <a:lumMod val="50000"/>
                  </a:schemeClr>
                </a:solidFill>
                <a:effectLst/>
                <a:latin typeface="HelveticaNeue Regular"/>
              </a:rPr>
              <a:t>2021 IEEE Global Communications Conference (GLOBECOM)</a:t>
            </a:r>
            <a:r>
              <a:rPr lang="pt-PT" altLang="zh-CN" b="0" i="0" dirty="0">
                <a:solidFill>
                  <a:schemeClr val="bg1">
                    <a:lumMod val="50000"/>
                  </a:schemeClr>
                </a:solidFill>
                <a:effectLst/>
                <a:latin typeface="HelveticaNeue Regular"/>
              </a:rPr>
              <a:t>, Madrid, Spain, 2021, pp. 1-6</a:t>
            </a:r>
            <a:endParaRPr lang="zh-CN" altLang="en-US" dirty="0">
              <a:solidFill>
                <a:schemeClr val="bg1">
                  <a:lumMod val="50000"/>
                </a:schemeClr>
              </a:solidFill>
            </a:endParaRPr>
          </a:p>
        </p:txBody>
      </p:sp>
      <p:pic>
        <p:nvPicPr>
          <p:cNvPr id="38" name="图片 37">
            <a:extLst>
              <a:ext uri="{FF2B5EF4-FFF2-40B4-BE49-F238E27FC236}">
                <a16:creationId xmlns:a16="http://schemas.microsoft.com/office/drawing/2014/main" id="{22C824EA-D4B3-2824-4987-F56F81728F11}"/>
              </a:ext>
            </a:extLst>
          </p:cNvPr>
          <p:cNvPicPr>
            <a:picLocks noChangeAspect="1"/>
          </p:cNvPicPr>
          <p:nvPr/>
        </p:nvPicPr>
        <p:blipFill>
          <a:blip r:embed="rId2"/>
          <a:stretch>
            <a:fillRect/>
          </a:stretch>
        </p:blipFill>
        <p:spPr>
          <a:xfrm>
            <a:off x="7193063" y="4718178"/>
            <a:ext cx="387413" cy="361111"/>
          </a:xfrm>
          <a:prstGeom prst="rect">
            <a:avLst/>
          </a:prstGeom>
        </p:spPr>
      </p:pic>
      <p:grpSp>
        <p:nvGrpSpPr>
          <p:cNvPr id="45" name="组合 44">
            <a:extLst>
              <a:ext uri="{FF2B5EF4-FFF2-40B4-BE49-F238E27FC236}">
                <a16:creationId xmlns:a16="http://schemas.microsoft.com/office/drawing/2014/main" id="{3F5A3B23-250E-ACC7-2841-2E18F9EE026E}"/>
              </a:ext>
            </a:extLst>
          </p:cNvPr>
          <p:cNvGrpSpPr/>
          <p:nvPr/>
        </p:nvGrpSpPr>
        <p:grpSpPr>
          <a:xfrm>
            <a:off x="7031114" y="1190082"/>
            <a:ext cx="5160886" cy="4077403"/>
            <a:chOff x="7031114" y="1931117"/>
            <a:chExt cx="5160886" cy="4077403"/>
          </a:xfrm>
        </p:grpSpPr>
        <p:pic>
          <p:nvPicPr>
            <p:cNvPr id="35" name="图片 34" descr="形状&#10;&#10;低可信度描述已自动生成">
              <a:extLst>
                <a:ext uri="{FF2B5EF4-FFF2-40B4-BE49-F238E27FC236}">
                  <a16:creationId xmlns:a16="http://schemas.microsoft.com/office/drawing/2014/main" id="{4073B6D5-F549-42DB-4976-E7CB9A91DC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66107" y="5326055"/>
              <a:ext cx="725893" cy="682465"/>
            </a:xfrm>
            <a:prstGeom prst="rect">
              <a:avLst/>
            </a:prstGeom>
          </p:spPr>
        </p:pic>
        <p:pic>
          <p:nvPicPr>
            <p:cNvPr id="39" name="图片 38" descr="形状&#10;&#10;低可信度描述已自动生成">
              <a:extLst>
                <a:ext uri="{FF2B5EF4-FFF2-40B4-BE49-F238E27FC236}">
                  <a16:creationId xmlns:a16="http://schemas.microsoft.com/office/drawing/2014/main" id="{E8108BC5-A841-2A3A-3351-6F0EAC858F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1114" y="5326055"/>
              <a:ext cx="725893" cy="682465"/>
            </a:xfrm>
            <a:prstGeom prst="rect">
              <a:avLst/>
            </a:prstGeom>
          </p:spPr>
        </p:pic>
        <p:grpSp>
          <p:nvGrpSpPr>
            <p:cNvPr id="44" name="组合 43">
              <a:extLst>
                <a:ext uri="{FF2B5EF4-FFF2-40B4-BE49-F238E27FC236}">
                  <a16:creationId xmlns:a16="http://schemas.microsoft.com/office/drawing/2014/main" id="{787A8A54-BCF8-64B8-AFE7-DD207AAFCB47}"/>
                </a:ext>
              </a:extLst>
            </p:cNvPr>
            <p:cNvGrpSpPr/>
            <p:nvPr/>
          </p:nvGrpSpPr>
          <p:grpSpPr>
            <a:xfrm>
              <a:off x="7327037" y="1931117"/>
              <a:ext cx="4580878" cy="4077403"/>
              <a:chOff x="7327037" y="1931117"/>
              <a:chExt cx="4580878" cy="4077403"/>
            </a:xfrm>
          </p:grpSpPr>
          <p:pic>
            <p:nvPicPr>
              <p:cNvPr id="33" name="图片 32" descr="形状&#10;&#10;低可信度描述已自动生成">
                <a:extLst>
                  <a:ext uri="{FF2B5EF4-FFF2-40B4-BE49-F238E27FC236}">
                    <a16:creationId xmlns:a16="http://schemas.microsoft.com/office/drawing/2014/main" id="{452388E7-9329-56F4-910E-C9A83AECB2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3725" y="5326055"/>
                <a:ext cx="725893" cy="682465"/>
              </a:xfrm>
              <a:prstGeom prst="rect">
                <a:avLst/>
              </a:prstGeom>
            </p:spPr>
          </p:pic>
          <p:pic>
            <p:nvPicPr>
              <p:cNvPr id="34" name="图片 33" descr="形状&#10;&#10;低可信度描述已自动生成">
                <a:extLst>
                  <a:ext uri="{FF2B5EF4-FFF2-40B4-BE49-F238E27FC236}">
                    <a16:creationId xmlns:a16="http://schemas.microsoft.com/office/drawing/2014/main" id="{C637C266-2158-1E42-9CDB-386DB9BC26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6336" y="5326055"/>
                <a:ext cx="725893" cy="682465"/>
              </a:xfrm>
              <a:prstGeom prst="rect">
                <a:avLst/>
              </a:prstGeom>
            </p:spPr>
          </p:pic>
          <p:sp>
            <p:nvSpPr>
              <p:cNvPr id="36" name="文本框 35">
                <a:extLst>
                  <a:ext uri="{FF2B5EF4-FFF2-40B4-BE49-F238E27FC236}">
                    <a16:creationId xmlns:a16="http://schemas.microsoft.com/office/drawing/2014/main" id="{C4F227C9-597E-D561-943E-AC4B753E8CF6}"/>
                  </a:ext>
                </a:extLst>
              </p:cNvPr>
              <p:cNvSpPr txBox="1"/>
              <p:nvPr/>
            </p:nvSpPr>
            <p:spPr>
              <a:xfrm>
                <a:off x="10608947" y="5485169"/>
                <a:ext cx="390440" cy="364235"/>
              </a:xfrm>
              <a:prstGeom prst="rect">
                <a:avLst/>
              </a:prstGeom>
              <a:noFill/>
            </p:spPr>
            <p:txBody>
              <a:bodyPr wrap="none" rtlCol="0">
                <a:spAutoFit/>
              </a:bodyPr>
              <a:lstStyle/>
              <a:p>
                <a:r>
                  <a:rPr lang="en-US" altLang="zh-CN" dirty="0"/>
                  <a:t>…</a:t>
                </a:r>
                <a:endParaRPr lang="zh-CN" altLang="en-US" dirty="0"/>
              </a:p>
            </p:txBody>
          </p:sp>
          <p:grpSp>
            <p:nvGrpSpPr>
              <p:cNvPr id="12" name="组合 11">
                <a:extLst>
                  <a:ext uri="{FF2B5EF4-FFF2-40B4-BE49-F238E27FC236}">
                    <a16:creationId xmlns:a16="http://schemas.microsoft.com/office/drawing/2014/main" id="{47BCA446-13E2-3890-FD1F-D337A2646D5C}"/>
                  </a:ext>
                </a:extLst>
              </p:cNvPr>
              <p:cNvGrpSpPr/>
              <p:nvPr/>
            </p:nvGrpSpPr>
            <p:grpSpPr>
              <a:xfrm>
                <a:off x="7394059" y="2439403"/>
                <a:ext cx="4397670" cy="1393907"/>
                <a:chOff x="769381" y="2809820"/>
                <a:chExt cx="4192427" cy="1413412"/>
              </a:xfrm>
            </p:grpSpPr>
            <p:grpSp>
              <p:nvGrpSpPr>
                <p:cNvPr id="18" name="组合 17">
                  <a:extLst>
                    <a:ext uri="{FF2B5EF4-FFF2-40B4-BE49-F238E27FC236}">
                      <a16:creationId xmlns:a16="http://schemas.microsoft.com/office/drawing/2014/main" id="{51103AAA-D047-85A8-C3D1-66F5192B1883}"/>
                    </a:ext>
                  </a:extLst>
                </p:cNvPr>
                <p:cNvGrpSpPr/>
                <p:nvPr/>
              </p:nvGrpSpPr>
              <p:grpSpPr>
                <a:xfrm>
                  <a:off x="769381" y="2809820"/>
                  <a:ext cx="1562584" cy="1392577"/>
                  <a:chOff x="1378981" y="2608323"/>
                  <a:chExt cx="1562584" cy="1383377"/>
                </a:xfrm>
              </p:grpSpPr>
              <p:grpSp>
                <p:nvGrpSpPr>
                  <p:cNvPr id="29" name="组合 28">
                    <a:extLst>
                      <a:ext uri="{FF2B5EF4-FFF2-40B4-BE49-F238E27FC236}">
                        <a16:creationId xmlns:a16="http://schemas.microsoft.com/office/drawing/2014/main" id="{64C4566D-96AC-568D-98A4-35530AD3B353}"/>
                      </a:ext>
                    </a:extLst>
                  </p:cNvPr>
                  <p:cNvGrpSpPr/>
                  <p:nvPr/>
                </p:nvGrpSpPr>
                <p:grpSpPr>
                  <a:xfrm>
                    <a:off x="1378981" y="2608323"/>
                    <a:ext cx="1562584" cy="1383377"/>
                    <a:chOff x="2189326" y="2475920"/>
                    <a:chExt cx="1440283" cy="1103037"/>
                  </a:xfrm>
                </p:grpSpPr>
                <p:sp>
                  <p:nvSpPr>
                    <p:cNvPr id="31" name="文本框 30">
                      <a:extLst>
                        <a:ext uri="{FF2B5EF4-FFF2-40B4-BE49-F238E27FC236}">
                          <a16:creationId xmlns:a16="http://schemas.microsoft.com/office/drawing/2014/main" id="{FF4BE3F8-9E7D-516F-4BC5-EEC02E311BA2}"/>
                        </a:ext>
                      </a:extLst>
                    </p:cNvPr>
                    <p:cNvSpPr txBox="1"/>
                    <p:nvPr/>
                  </p:nvSpPr>
                  <p:spPr>
                    <a:xfrm>
                      <a:off x="2696370" y="3326534"/>
                      <a:ext cx="522865" cy="247196"/>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JSCC</a:t>
                      </a:r>
                      <a:endParaRPr lang="zh-CN" altLang="en-US" sz="1400" dirty="0">
                        <a:latin typeface="Times New Roman" panose="02020603050405020304" pitchFamily="18" charset="0"/>
                        <a:cs typeface="Times New Roman" panose="02020603050405020304" pitchFamily="18" charset="0"/>
                      </a:endParaRPr>
                    </a:p>
                  </p:txBody>
                </p:sp>
                <p:sp>
                  <p:nvSpPr>
                    <p:cNvPr id="32" name="矩形: 圆角 31">
                      <a:extLst>
                        <a:ext uri="{FF2B5EF4-FFF2-40B4-BE49-F238E27FC236}">
                          <a16:creationId xmlns:a16="http://schemas.microsoft.com/office/drawing/2014/main" id="{EF835C02-55CA-B390-C47B-4E784F090915}"/>
                        </a:ext>
                      </a:extLst>
                    </p:cNvPr>
                    <p:cNvSpPr/>
                    <p:nvPr/>
                  </p:nvSpPr>
                  <p:spPr>
                    <a:xfrm>
                      <a:off x="2189326" y="2475920"/>
                      <a:ext cx="1440283" cy="1103037"/>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30" name="图片 29">
                    <a:extLst>
                      <a:ext uri="{FF2B5EF4-FFF2-40B4-BE49-F238E27FC236}">
                        <a16:creationId xmlns:a16="http://schemas.microsoft.com/office/drawing/2014/main" id="{6D869D9B-647E-A4BB-1423-503EBE257EA5}"/>
                      </a:ext>
                    </a:extLst>
                  </p:cNvPr>
                  <p:cNvPicPr>
                    <a:picLocks noChangeAspect="1"/>
                  </p:cNvPicPr>
                  <p:nvPr/>
                </p:nvPicPr>
                <p:blipFill>
                  <a:blip r:embed="rId4"/>
                  <a:stretch>
                    <a:fillRect/>
                  </a:stretch>
                </p:blipFill>
                <p:spPr>
                  <a:xfrm>
                    <a:off x="1444021" y="2757449"/>
                    <a:ext cx="1379340" cy="937341"/>
                  </a:xfrm>
                  <a:prstGeom prst="rect">
                    <a:avLst/>
                  </a:prstGeom>
                </p:spPr>
              </p:pic>
            </p:grpSp>
            <p:grpSp>
              <p:nvGrpSpPr>
                <p:cNvPr id="19" name="组合 18">
                  <a:extLst>
                    <a:ext uri="{FF2B5EF4-FFF2-40B4-BE49-F238E27FC236}">
                      <a16:creationId xmlns:a16="http://schemas.microsoft.com/office/drawing/2014/main" id="{D6FCACFA-5AE7-AFD7-E35C-B6B9E4FDABA5}"/>
                    </a:ext>
                  </a:extLst>
                </p:cNvPr>
                <p:cNvGrpSpPr/>
                <p:nvPr/>
              </p:nvGrpSpPr>
              <p:grpSpPr>
                <a:xfrm flipH="1">
                  <a:off x="3399224" y="2809821"/>
                  <a:ext cx="1562584" cy="1413411"/>
                  <a:chOff x="1378981" y="2608323"/>
                  <a:chExt cx="1562584" cy="1404073"/>
                </a:xfrm>
              </p:grpSpPr>
              <p:grpSp>
                <p:nvGrpSpPr>
                  <p:cNvPr id="25" name="组合 24">
                    <a:extLst>
                      <a:ext uri="{FF2B5EF4-FFF2-40B4-BE49-F238E27FC236}">
                        <a16:creationId xmlns:a16="http://schemas.microsoft.com/office/drawing/2014/main" id="{70DB956F-92CF-43CC-018F-D13EC8B4DFEA}"/>
                      </a:ext>
                    </a:extLst>
                  </p:cNvPr>
                  <p:cNvGrpSpPr/>
                  <p:nvPr/>
                </p:nvGrpSpPr>
                <p:grpSpPr>
                  <a:xfrm>
                    <a:off x="1378981" y="2608323"/>
                    <a:ext cx="1562584" cy="1404073"/>
                    <a:chOff x="2189326" y="2475920"/>
                    <a:chExt cx="1440283" cy="1119539"/>
                  </a:xfrm>
                </p:grpSpPr>
                <p:sp>
                  <p:nvSpPr>
                    <p:cNvPr id="27" name="文本框 26">
                      <a:extLst>
                        <a:ext uri="{FF2B5EF4-FFF2-40B4-BE49-F238E27FC236}">
                          <a16:creationId xmlns:a16="http://schemas.microsoft.com/office/drawing/2014/main" id="{09C15A7B-8675-4FE7-D2A4-FF69D20B95F1}"/>
                        </a:ext>
                      </a:extLst>
                    </p:cNvPr>
                    <p:cNvSpPr txBox="1"/>
                    <p:nvPr/>
                  </p:nvSpPr>
                  <p:spPr>
                    <a:xfrm>
                      <a:off x="2511011" y="3348263"/>
                      <a:ext cx="522865" cy="247196"/>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JSCC</a:t>
                      </a:r>
                      <a:endParaRPr lang="zh-CN" altLang="en-US" sz="1400" dirty="0">
                        <a:latin typeface="Times New Roman" panose="02020603050405020304" pitchFamily="18" charset="0"/>
                        <a:cs typeface="Times New Roman" panose="02020603050405020304" pitchFamily="18" charset="0"/>
                      </a:endParaRPr>
                    </a:p>
                  </p:txBody>
                </p:sp>
                <p:sp>
                  <p:nvSpPr>
                    <p:cNvPr id="28" name="矩形: 圆角 27">
                      <a:extLst>
                        <a:ext uri="{FF2B5EF4-FFF2-40B4-BE49-F238E27FC236}">
                          <a16:creationId xmlns:a16="http://schemas.microsoft.com/office/drawing/2014/main" id="{61A379CC-9899-8C37-A274-8A0F089E03A3}"/>
                        </a:ext>
                      </a:extLst>
                    </p:cNvPr>
                    <p:cNvSpPr/>
                    <p:nvPr/>
                  </p:nvSpPr>
                  <p:spPr>
                    <a:xfrm>
                      <a:off x="2189326" y="2475920"/>
                      <a:ext cx="1440283" cy="1103037"/>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26" name="图片 25">
                    <a:extLst>
                      <a:ext uri="{FF2B5EF4-FFF2-40B4-BE49-F238E27FC236}">
                        <a16:creationId xmlns:a16="http://schemas.microsoft.com/office/drawing/2014/main" id="{C49203C8-662D-A667-DAE6-AE7260805408}"/>
                      </a:ext>
                    </a:extLst>
                  </p:cNvPr>
                  <p:cNvPicPr>
                    <a:picLocks noChangeAspect="1"/>
                  </p:cNvPicPr>
                  <p:nvPr/>
                </p:nvPicPr>
                <p:blipFill>
                  <a:blip r:embed="rId4"/>
                  <a:stretch>
                    <a:fillRect/>
                  </a:stretch>
                </p:blipFill>
                <p:spPr>
                  <a:xfrm>
                    <a:off x="1470603" y="2777656"/>
                    <a:ext cx="1379340" cy="937341"/>
                  </a:xfrm>
                  <a:prstGeom prst="rect">
                    <a:avLst/>
                  </a:prstGeom>
                </p:spPr>
              </p:pic>
            </p:grpSp>
            <p:grpSp>
              <p:nvGrpSpPr>
                <p:cNvPr id="20" name="组合 19">
                  <a:extLst>
                    <a:ext uri="{FF2B5EF4-FFF2-40B4-BE49-F238E27FC236}">
                      <a16:creationId xmlns:a16="http://schemas.microsoft.com/office/drawing/2014/main" id="{57DE6B61-458C-64B9-1EB3-77FDFCC8FEB1}"/>
                    </a:ext>
                  </a:extLst>
                </p:cNvPr>
                <p:cNvGrpSpPr/>
                <p:nvPr/>
              </p:nvGrpSpPr>
              <p:grpSpPr>
                <a:xfrm>
                  <a:off x="2635339" y="2906580"/>
                  <a:ext cx="460511" cy="1199055"/>
                  <a:chOff x="3136128" y="2754746"/>
                  <a:chExt cx="460511" cy="1191134"/>
                </a:xfrm>
              </p:grpSpPr>
              <p:sp>
                <p:nvSpPr>
                  <p:cNvPr id="23" name="矩形: 圆角 22">
                    <a:extLst>
                      <a:ext uri="{FF2B5EF4-FFF2-40B4-BE49-F238E27FC236}">
                        <a16:creationId xmlns:a16="http://schemas.microsoft.com/office/drawing/2014/main" id="{D7CAA177-E92A-65B8-A63C-EB1C53540BA2}"/>
                      </a:ext>
                    </a:extLst>
                  </p:cNvPr>
                  <p:cNvSpPr/>
                  <p:nvPr/>
                </p:nvSpPr>
                <p:spPr>
                  <a:xfrm>
                    <a:off x="3136128" y="2754746"/>
                    <a:ext cx="460511" cy="1191134"/>
                  </a:xfrm>
                  <a:prstGeom prst="roundRect">
                    <a:avLst/>
                  </a:prstGeom>
                  <a:solidFill>
                    <a:srgbClr val="3A5A9B"/>
                  </a:solidFill>
                  <a:ln>
                    <a:solidFill>
                      <a:srgbClr val="4D6E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E7D3154C-CF5A-5971-E0CD-ED783F820C37}"/>
                      </a:ext>
                    </a:extLst>
                  </p:cNvPr>
                  <p:cNvSpPr txBox="1"/>
                  <p:nvPr/>
                </p:nvSpPr>
                <p:spPr>
                  <a:xfrm>
                    <a:off x="3177119" y="2777656"/>
                    <a:ext cx="369332" cy="1168224"/>
                  </a:xfrm>
                  <a:prstGeom prst="rect">
                    <a:avLst/>
                  </a:prstGeom>
                  <a:noFill/>
                  <a:ln cap="rnd">
                    <a:noFill/>
                  </a:ln>
                </p:spPr>
                <p:txBody>
                  <a:bodyPr vert="eaVert" wrap="square" rtlCol="0">
                    <a:spAutoFit/>
                  </a:bodyPr>
                  <a:lstStyle/>
                  <a:p>
                    <a:r>
                      <a:rPr lang="en-US" altLang="zh-CN" sz="1200" dirty="0">
                        <a:latin typeface="Times New Roman" panose="02020603050405020304" pitchFamily="18" charset="0"/>
                        <a:cs typeface="Times New Roman" panose="02020603050405020304" pitchFamily="18" charset="0"/>
                      </a:rPr>
                      <a:t>Physical channel </a:t>
                    </a:r>
                    <a:endParaRPr lang="zh-CN" altLang="en-US" sz="1200" dirty="0">
                      <a:latin typeface="Times New Roman" panose="02020603050405020304" pitchFamily="18" charset="0"/>
                      <a:cs typeface="Times New Roman" panose="02020603050405020304" pitchFamily="18" charset="0"/>
                    </a:endParaRPr>
                  </a:p>
                </p:txBody>
              </p:sp>
            </p:grpSp>
            <p:cxnSp>
              <p:nvCxnSpPr>
                <p:cNvPr id="21" name="直接箭头连接符 20">
                  <a:extLst>
                    <a:ext uri="{FF2B5EF4-FFF2-40B4-BE49-F238E27FC236}">
                      <a16:creationId xmlns:a16="http://schemas.microsoft.com/office/drawing/2014/main" id="{60E512B0-7C6C-675D-C558-A029B6AFC229}"/>
                    </a:ext>
                  </a:extLst>
                </p:cNvPr>
                <p:cNvCxnSpPr>
                  <a:cxnSpLocks/>
                  <a:stCxn id="32" idx="3"/>
                  <a:endCxn id="23" idx="1"/>
                </p:cNvCxnSpPr>
                <p:nvPr/>
              </p:nvCxnSpPr>
              <p:spPr>
                <a:xfrm flipV="1">
                  <a:off x="2331965" y="3506108"/>
                  <a:ext cx="303374" cy="1"/>
                </a:xfrm>
                <a:prstGeom prst="straightConnector1">
                  <a:avLst/>
                </a:prstGeom>
                <a:ln w="60325">
                  <a:solidFill>
                    <a:srgbClr val="517D7D"/>
                  </a:solidFill>
                  <a:tailEnd type="stealth"/>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E34D704-A423-9C0C-B8DD-EEC0C0164810}"/>
                    </a:ext>
                  </a:extLst>
                </p:cNvPr>
                <p:cNvCxnSpPr>
                  <a:cxnSpLocks/>
                  <a:stCxn id="23" idx="3"/>
                  <a:endCxn id="28" idx="3"/>
                </p:cNvCxnSpPr>
                <p:nvPr/>
              </p:nvCxnSpPr>
              <p:spPr>
                <a:xfrm>
                  <a:off x="3095850" y="3506108"/>
                  <a:ext cx="303374" cy="1"/>
                </a:xfrm>
                <a:prstGeom prst="straightConnector1">
                  <a:avLst/>
                </a:prstGeom>
                <a:ln w="60325">
                  <a:solidFill>
                    <a:srgbClr val="517D7D"/>
                  </a:solidFill>
                  <a:tailEnd type="stealth"/>
                </a:ln>
              </p:spPr>
              <p:style>
                <a:lnRef idx="1">
                  <a:schemeClr val="accent1"/>
                </a:lnRef>
                <a:fillRef idx="0">
                  <a:schemeClr val="accent1"/>
                </a:fillRef>
                <a:effectRef idx="0">
                  <a:schemeClr val="accent1"/>
                </a:effectRef>
                <a:fontRef idx="minor">
                  <a:schemeClr val="tx1"/>
                </a:fontRef>
              </p:style>
            </p:cxnSp>
          </p:grpSp>
          <p:pic>
            <p:nvPicPr>
              <p:cNvPr id="13" name="图片 12" descr="形状&#10;&#10;低可信度描述已自动生成">
                <a:extLst>
                  <a:ext uri="{FF2B5EF4-FFF2-40B4-BE49-F238E27FC236}">
                    <a16:creationId xmlns:a16="http://schemas.microsoft.com/office/drawing/2014/main" id="{44D5AA45-99C3-A272-C451-996780C626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1840" y="3920006"/>
                <a:ext cx="422463" cy="397188"/>
              </a:xfrm>
              <a:prstGeom prst="rect">
                <a:avLst/>
              </a:prstGeom>
            </p:spPr>
          </p:pic>
          <p:cxnSp>
            <p:nvCxnSpPr>
              <p:cNvPr id="14" name="直接箭头连接符 13">
                <a:extLst>
                  <a:ext uri="{FF2B5EF4-FFF2-40B4-BE49-F238E27FC236}">
                    <a16:creationId xmlns:a16="http://schemas.microsoft.com/office/drawing/2014/main" id="{8A728794-3104-1C8F-5737-DAC52AD5D0D6}"/>
                  </a:ext>
                </a:extLst>
              </p:cNvPr>
              <p:cNvCxnSpPr>
                <a:stCxn id="39" idx="0"/>
              </p:cNvCxnSpPr>
              <p:nvPr/>
            </p:nvCxnSpPr>
            <p:spPr>
              <a:xfrm flipV="1">
                <a:off x="7394060" y="4317195"/>
                <a:ext cx="2143124" cy="1008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7D6FE54-AD82-83BA-8B34-E23674C10603}"/>
                  </a:ext>
                </a:extLst>
              </p:cNvPr>
              <p:cNvCxnSpPr>
                <a:stCxn id="33" idx="0"/>
              </p:cNvCxnSpPr>
              <p:nvPr/>
            </p:nvCxnSpPr>
            <p:spPr>
              <a:xfrm flipV="1">
                <a:off x="8586671" y="4317195"/>
                <a:ext cx="950513" cy="1008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2A629B1A-50B2-698D-2C8C-23A9E0DC23CE}"/>
                  </a:ext>
                </a:extLst>
              </p:cNvPr>
              <p:cNvCxnSpPr>
                <a:stCxn id="34" idx="0"/>
              </p:cNvCxnSpPr>
              <p:nvPr/>
            </p:nvCxnSpPr>
            <p:spPr>
              <a:xfrm flipH="1" flipV="1">
                <a:off x="9537185" y="4317195"/>
                <a:ext cx="242098" cy="1008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44FDF0F-6089-D1E2-23FA-07D8E5B290BF}"/>
                  </a:ext>
                </a:extLst>
              </p:cNvPr>
              <p:cNvCxnSpPr>
                <a:cxnSpLocks/>
                <a:stCxn id="35" idx="0"/>
              </p:cNvCxnSpPr>
              <p:nvPr/>
            </p:nvCxnSpPr>
            <p:spPr>
              <a:xfrm flipH="1" flipV="1">
                <a:off x="9537185" y="4317195"/>
                <a:ext cx="2291868" cy="1008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82BDE5C0-44D6-78B2-1FAC-6A47B6F1D9D2}"/>
                  </a:ext>
                </a:extLst>
              </p:cNvPr>
              <p:cNvGrpSpPr/>
              <p:nvPr/>
            </p:nvGrpSpPr>
            <p:grpSpPr>
              <a:xfrm>
                <a:off x="7327037" y="1931117"/>
                <a:ext cx="4580878" cy="2004011"/>
                <a:chOff x="6747029" y="1948873"/>
                <a:chExt cx="4580878" cy="2004011"/>
              </a:xfrm>
            </p:grpSpPr>
            <p:sp>
              <p:nvSpPr>
                <p:cNvPr id="40" name="矩形 39">
                  <a:extLst>
                    <a:ext uri="{FF2B5EF4-FFF2-40B4-BE49-F238E27FC236}">
                      <a16:creationId xmlns:a16="http://schemas.microsoft.com/office/drawing/2014/main" id="{E13DF821-A377-1FB3-D110-EAADA5374781}"/>
                    </a:ext>
                  </a:extLst>
                </p:cNvPr>
                <p:cNvSpPr/>
                <p:nvPr/>
              </p:nvSpPr>
              <p:spPr>
                <a:xfrm>
                  <a:off x="6747029" y="1948873"/>
                  <a:ext cx="4580878" cy="2004011"/>
                </a:xfrm>
                <a:prstGeom prst="rect">
                  <a:avLst/>
                </a:prstGeom>
                <a:noFill/>
                <a:ln w="22225">
                  <a:solidFill>
                    <a:srgbClr val="4D6E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67D1ED3D-86F8-F4B7-A121-83F544EE7B08}"/>
                    </a:ext>
                  </a:extLst>
                </p:cNvPr>
                <p:cNvSpPr txBox="1"/>
                <p:nvPr/>
              </p:nvSpPr>
              <p:spPr>
                <a:xfrm>
                  <a:off x="8369610" y="2033415"/>
                  <a:ext cx="1411669" cy="369332"/>
                </a:xfrm>
                <a:prstGeom prst="rect">
                  <a:avLst/>
                </a:prstGeom>
                <a:noFill/>
              </p:spPr>
              <p:txBody>
                <a:bodyPr wrap="none" rtlCol="0">
                  <a:spAutoFit/>
                </a:bodyPr>
                <a:lstStyle/>
                <a:p>
                  <a:r>
                    <a:rPr lang="en-US" altLang="zh-CN" b="1" dirty="0"/>
                    <a:t>Deep JSCC</a:t>
                  </a:r>
                  <a:endParaRPr lang="zh-CN" altLang="en-US" b="1" dirty="0"/>
                </a:p>
              </p:txBody>
            </p:sp>
          </p:grpSp>
        </p:grpSp>
      </p:grpSp>
      <p:pic>
        <p:nvPicPr>
          <p:cNvPr id="2052" name="Picture 4">
            <a:extLst>
              <a:ext uri="{FF2B5EF4-FFF2-40B4-BE49-F238E27FC236}">
                <a16:creationId xmlns:a16="http://schemas.microsoft.com/office/drawing/2014/main" id="{22EB2934-5516-673D-69C1-6E827C80F3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517" y="2606183"/>
            <a:ext cx="6585718" cy="287210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4AB258D-0280-E571-C010-EAE2A47C7D0D}"/>
              </a:ext>
            </a:extLst>
          </p:cNvPr>
          <p:cNvSpPr txBox="1"/>
          <p:nvPr/>
        </p:nvSpPr>
        <p:spPr>
          <a:xfrm>
            <a:off x="153517" y="5625533"/>
            <a:ext cx="6094520" cy="1200329"/>
          </a:xfrm>
          <a:prstGeom prst="rect">
            <a:avLst/>
          </a:prstGeom>
          <a:noFill/>
        </p:spPr>
        <p:txBody>
          <a:bodyPr wrap="square">
            <a:spAutoFit/>
          </a:bodyPr>
          <a:lstStyle/>
          <a:p>
            <a:r>
              <a:rPr lang="en-US" altLang="zh-CN" dirty="0">
                <a:solidFill>
                  <a:schemeClr val="bg1">
                    <a:lumMod val="50000"/>
                  </a:schemeClr>
                </a:solidFill>
              </a:rPr>
              <a:t>[1]</a:t>
            </a:r>
            <a:r>
              <a:rPr lang="zh-CN" altLang="en-US" dirty="0">
                <a:solidFill>
                  <a:schemeClr val="bg1">
                    <a:lumMod val="50000"/>
                  </a:schemeClr>
                </a:solidFill>
              </a:rPr>
              <a:t>Zhaohui Yang, Mingzhe Chen, Kai-Kit Wong, H. Vincent Poor, Shuguang Cui,Federated Learning for 6G: Applications, Challenges, and Opportunities,</a:t>
            </a:r>
          </a:p>
          <a:p>
            <a:r>
              <a:rPr lang="zh-CN" altLang="en-US" dirty="0">
                <a:solidFill>
                  <a:schemeClr val="bg1">
                    <a:lumMod val="50000"/>
                  </a:schemeClr>
                </a:solidFill>
              </a:rPr>
              <a:t>Engineering,Volume 8,2022,</a:t>
            </a:r>
            <a:r>
              <a:rPr lang="en-US" altLang="zh-CN" dirty="0">
                <a:solidFill>
                  <a:schemeClr val="bg1">
                    <a:lumMod val="50000"/>
                  </a:schemeClr>
                </a:solidFill>
              </a:rPr>
              <a:t>pp.</a:t>
            </a:r>
            <a:r>
              <a:rPr lang="zh-CN" altLang="en-US" dirty="0">
                <a:solidFill>
                  <a:schemeClr val="bg1">
                    <a:lumMod val="50000"/>
                  </a:schemeClr>
                </a:solidFill>
              </a:rPr>
              <a:t> 33-41,</a:t>
            </a:r>
          </a:p>
        </p:txBody>
      </p:sp>
    </p:spTree>
    <p:extLst>
      <p:ext uri="{BB962C8B-B14F-4D97-AF65-F5344CB8AC3E}">
        <p14:creationId xmlns:p14="http://schemas.microsoft.com/office/powerpoint/2010/main" val="31390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200"/>
                                        <p:tgtEl>
                                          <p:spTgt spid="45"/>
                                        </p:tgtEl>
                                      </p:cBhvr>
                                    </p:animEffect>
                                    <p:anim calcmode="lin" valueType="num">
                                      <p:cBhvr>
                                        <p:cTn id="8" dur="200" fill="hold"/>
                                        <p:tgtEl>
                                          <p:spTgt spid="45"/>
                                        </p:tgtEl>
                                        <p:attrNameLst>
                                          <p:attrName>ppt_x</p:attrName>
                                        </p:attrNameLst>
                                      </p:cBhvr>
                                      <p:tavLst>
                                        <p:tav tm="0">
                                          <p:val>
                                            <p:strVal val="#ppt_x"/>
                                          </p:val>
                                        </p:tav>
                                        <p:tav tm="100000">
                                          <p:val>
                                            <p:strVal val="#ppt_x"/>
                                          </p:val>
                                        </p:tav>
                                      </p:tavLst>
                                    </p:anim>
                                    <p:anim calcmode="lin" valueType="num">
                                      <p:cBhvr>
                                        <p:cTn id="9" dur="2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200"/>
                                        <p:tgtEl>
                                          <p:spTgt spid="38"/>
                                        </p:tgtEl>
                                      </p:cBhvr>
                                    </p:animEffect>
                                    <p:anim calcmode="lin" valueType="num">
                                      <p:cBhvr>
                                        <p:cTn id="15" dur="200" fill="hold"/>
                                        <p:tgtEl>
                                          <p:spTgt spid="38"/>
                                        </p:tgtEl>
                                        <p:attrNameLst>
                                          <p:attrName>ppt_x</p:attrName>
                                        </p:attrNameLst>
                                      </p:cBhvr>
                                      <p:tavLst>
                                        <p:tav tm="0">
                                          <p:val>
                                            <p:strVal val="#ppt_x"/>
                                          </p:val>
                                        </p:tav>
                                        <p:tav tm="100000">
                                          <p:val>
                                            <p:strVal val="#ppt_x"/>
                                          </p:val>
                                        </p:tav>
                                      </p:tavLst>
                                    </p:anim>
                                    <p:anim calcmode="lin" valueType="num">
                                      <p:cBhvr>
                                        <p:cTn id="16" dur="2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21F9D5-D4C9-0CF5-ECDE-4B945558F791}"/>
              </a:ext>
            </a:extLst>
          </p:cNvPr>
          <p:cNvSpPr>
            <a:spLocks noGrp="1"/>
          </p:cNvSpPr>
          <p:nvPr>
            <p:ph type="title"/>
          </p:nvPr>
        </p:nvSpPr>
        <p:spPr/>
        <p:txBody>
          <a:bodyPr>
            <a:normAutofit/>
          </a:bodyPr>
          <a:lstStyle/>
          <a:p>
            <a:r>
              <a:rPr lang="en-US" altLang="zh-CN" dirty="0"/>
              <a:t>Backdoor Method</a:t>
            </a:r>
            <a:endParaRPr lang="zh-CN" altLang="en-US" dirty="0"/>
          </a:p>
        </p:txBody>
      </p:sp>
      <p:sp>
        <p:nvSpPr>
          <p:cNvPr id="8" name="矩形 7">
            <a:extLst>
              <a:ext uri="{FF2B5EF4-FFF2-40B4-BE49-F238E27FC236}">
                <a16:creationId xmlns:a16="http://schemas.microsoft.com/office/drawing/2014/main" id="{6E95975F-E08C-CC4E-08AB-0C8FF476A40C}"/>
              </a:ext>
            </a:extLst>
          </p:cNvPr>
          <p:cNvSpPr/>
          <p:nvPr/>
        </p:nvSpPr>
        <p:spPr>
          <a:xfrm>
            <a:off x="4833438" y="4567742"/>
            <a:ext cx="5061825" cy="26183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1" name="Rectangle 4">
            <a:extLst>
              <a:ext uri="{FF2B5EF4-FFF2-40B4-BE49-F238E27FC236}">
                <a16:creationId xmlns:a16="http://schemas.microsoft.com/office/drawing/2014/main" id="{89437F0B-BAED-3EB6-17BB-0B7F3617E759}"/>
              </a:ext>
            </a:extLst>
          </p:cNvPr>
          <p:cNvSpPr>
            <a:spLocks noChangeArrowheads="1"/>
          </p:cNvSpPr>
          <p:nvPr/>
        </p:nvSpPr>
        <p:spPr bwMode="auto">
          <a:xfrm>
            <a:off x="7801667" y="1430111"/>
            <a:ext cx="1498148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29" name="图片 128" descr="猫在草地上&#10;&#10;描述已自动生成">
            <a:extLst>
              <a:ext uri="{FF2B5EF4-FFF2-40B4-BE49-F238E27FC236}">
                <a16:creationId xmlns:a16="http://schemas.microsoft.com/office/drawing/2014/main" id="{35067A48-9E81-24DE-5EBD-C20DAF5C62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0412" y="8545068"/>
            <a:ext cx="810124" cy="810124"/>
          </a:xfrm>
          <a:prstGeom prst="rect">
            <a:avLst/>
          </a:prstGeom>
        </p:spPr>
      </p:pic>
      <p:grpSp>
        <p:nvGrpSpPr>
          <p:cNvPr id="9" name="组合 8">
            <a:extLst>
              <a:ext uri="{FF2B5EF4-FFF2-40B4-BE49-F238E27FC236}">
                <a16:creationId xmlns:a16="http://schemas.microsoft.com/office/drawing/2014/main" id="{6A0018B5-510F-FE8B-804D-82CE26708708}"/>
              </a:ext>
            </a:extLst>
          </p:cNvPr>
          <p:cNvGrpSpPr/>
          <p:nvPr/>
        </p:nvGrpSpPr>
        <p:grpSpPr>
          <a:xfrm>
            <a:off x="319051" y="1125538"/>
            <a:ext cx="11489240" cy="5410424"/>
            <a:chOff x="319051" y="1125538"/>
            <a:chExt cx="11489240" cy="5410424"/>
          </a:xfrm>
        </p:grpSpPr>
        <p:grpSp>
          <p:nvGrpSpPr>
            <p:cNvPr id="167" name="组合 166">
              <a:extLst>
                <a:ext uri="{FF2B5EF4-FFF2-40B4-BE49-F238E27FC236}">
                  <a16:creationId xmlns:a16="http://schemas.microsoft.com/office/drawing/2014/main" id="{620BEAED-8312-E6CA-790D-84E768257BF7}"/>
                </a:ext>
              </a:extLst>
            </p:cNvPr>
            <p:cNvGrpSpPr/>
            <p:nvPr/>
          </p:nvGrpSpPr>
          <p:grpSpPr>
            <a:xfrm>
              <a:off x="319051" y="1125538"/>
              <a:ext cx="11489240" cy="5410424"/>
              <a:chOff x="319051" y="1125538"/>
              <a:chExt cx="11489240" cy="5410424"/>
            </a:xfrm>
          </p:grpSpPr>
          <p:grpSp>
            <p:nvGrpSpPr>
              <p:cNvPr id="145" name="组合 144">
                <a:extLst>
                  <a:ext uri="{FF2B5EF4-FFF2-40B4-BE49-F238E27FC236}">
                    <a16:creationId xmlns:a16="http://schemas.microsoft.com/office/drawing/2014/main" id="{BAAE057B-85D0-4AAC-CB11-932C95019D1F}"/>
                  </a:ext>
                </a:extLst>
              </p:cNvPr>
              <p:cNvGrpSpPr/>
              <p:nvPr/>
            </p:nvGrpSpPr>
            <p:grpSpPr>
              <a:xfrm>
                <a:off x="8241235" y="2758710"/>
                <a:ext cx="2743198" cy="868893"/>
                <a:chOff x="8397240" y="2735646"/>
                <a:chExt cx="2743198" cy="868893"/>
              </a:xfrm>
            </p:grpSpPr>
            <p:sp>
              <p:nvSpPr>
                <p:cNvPr id="141" name="矩形: 圆角 140">
                  <a:extLst>
                    <a:ext uri="{FF2B5EF4-FFF2-40B4-BE49-F238E27FC236}">
                      <a16:creationId xmlns:a16="http://schemas.microsoft.com/office/drawing/2014/main" id="{EB6503E7-E0CE-180C-2FA3-F2FD19169A42}"/>
                    </a:ext>
                  </a:extLst>
                </p:cNvPr>
                <p:cNvSpPr/>
                <p:nvPr/>
              </p:nvSpPr>
              <p:spPr>
                <a:xfrm>
                  <a:off x="8397240" y="2735646"/>
                  <a:ext cx="2743198" cy="868893"/>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CE7F4EDD-1220-9FF9-5CE7-E29A757D6C08}"/>
                    </a:ext>
                  </a:extLst>
                </p:cNvPr>
                <p:cNvSpPr/>
                <p:nvPr/>
              </p:nvSpPr>
              <p:spPr>
                <a:xfrm>
                  <a:off x="8650144" y="3066772"/>
                  <a:ext cx="947782" cy="381852"/>
                </a:xfrm>
                <a:prstGeom prst="rect">
                  <a:avLst/>
                </a:prstGeom>
                <a:solidFill>
                  <a:srgbClr val="4D6EC4"/>
                </a:solidFill>
                <a:ln>
                  <a:solidFill>
                    <a:srgbClr val="4D6E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117" name="矩形 116">
                      <a:extLst>
                        <a:ext uri="{FF2B5EF4-FFF2-40B4-BE49-F238E27FC236}">
                          <a16:creationId xmlns:a16="http://schemas.microsoft.com/office/drawing/2014/main" id="{3A95AB72-49CF-B523-0EC2-1F497296D5E6}"/>
                        </a:ext>
                      </a:extLst>
                    </p:cNvPr>
                    <p:cNvSpPr/>
                    <p:nvPr/>
                  </p:nvSpPr>
                  <p:spPr>
                    <a:xfrm>
                      <a:off x="9943284" y="3066772"/>
                      <a:ext cx="947782" cy="381852"/>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𝐻</m:t>
                                </m:r>
                              </m:e>
                              <m:sub>
                                <m:r>
                                  <a:rPr lang="en-US" altLang="zh-CN" b="0" i="1" dirty="0" smtClean="0">
                                    <a:solidFill>
                                      <a:schemeClr val="tx1"/>
                                    </a:solidFill>
                                    <a:latin typeface="Cambria Math" panose="02040503050406030204" pitchFamily="18" charset="0"/>
                                  </a:rPr>
                                  <m:t>𝑎</m:t>
                                </m:r>
                              </m:sub>
                            </m:sSub>
                          </m:oMath>
                        </m:oMathPara>
                      </a14:m>
                      <a:endParaRPr lang="zh-CN" altLang="en-US" dirty="0"/>
                    </a:p>
                  </p:txBody>
                </p:sp>
              </mc:Choice>
              <mc:Fallback xmlns="">
                <p:sp>
                  <p:nvSpPr>
                    <p:cNvPr id="117" name="矩形 116">
                      <a:extLst>
                        <a:ext uri="{FF2B5EF4-FFF2-40B4-BE49-F238E27FC236}">
                          <a16:creationId xmlns:a16="http://schemas.microsoft.com/office/drawing/2014/main" id="{3A95AB72-49CF-B523-0EC2-1F497296D5E6}"/>
                        </a:ext>
                      </a:extLst>
                    </p:cNvPr>
                    <p:cNvSpPr>
                      <a:spLocks noRot="1" noChangeAspect="1" noMove="1" noResize="1" noEditPoints="1" noAdjustHandles="1" noChangeArrowheads="1" noChangeShapeType="1" noTextEdit="1"/>
                    </p:cNvSpPr>
                    <p:nvPr/>
                  </p:nvSpPr>
                  <p:spPr>
                    <a:xfrm>
                      <a:off x="9943284" y="3066772"/>
                      <a:ext cx="947782" cy="381852"/>
                    </a:xfrm>
                    <a:prstGeom prst="rect">
                      <a:avLst/>
                    </a:prstGeom>
                    <a:blipFill>
                      <a:blip r:embed="rId3"/>
                      <a:stretch>
                        <a:fillRect/>
                      </a:stretch>
                    </a:blipFill>
                    <a:ln>
                      <a:solidFill>
                        <a:srgbClr val="FF0000"/>
                      </a:solidFill>
                    </a:ln>
                  </p:spPr>
                  <p:txBody>
                    <a:bodyPr/>
                    <a:lstStyle/>
                    <a:p>
                      <a:r>
                        <a:rPr lang="zh-CN" altLang="en-US">
                          <a:noFill/>
                        </a:rPr>
                        <a:t> </a:t>
                      </a:r>
                    </a:p>
                  </p:txBody>
                </p:sp>
              </mc:Fallback>
            </mc:AlternateContent>
            <p:sp>
              <p:nvSpPr>
                <p:cNvPr id="119" name="文本框 118">
                  <a:extLst>
                    <a:ext uri="{FF2B5EF4-FFF2-40B4-BE49-F238E27FC236}">
                      <a16:creationId xmlns:a16="http://schemas.microsoft.com/office/drawing/2014/main" id="{D610B05A-B79E-3B1E-512C-45A4E0BDF48D}"/>
                    </a:ext>
                  </a:extLst>
                </p:cNvPr>
                <p:cNvSpPr txBox="1"/>
                <p:nvPr/>
              </p:nvSpPr>
              <p:spPr>
                <a:xfrm>
                  <a:off x="8867950" y="2797156"/>
                  <a:ext cx="1870835" cy="285497"/>
                </a:xfrm>
                <a:prstGeom prst="rect">
                  <a:avLst/>
                </a:prstGeom>
                <a:noFill/>
              </p:spPr>
              <p:txBody>
                <a:bodyPr wrap="square">
                  <a:spAutoFit/>
                </a:bodyPr>
                <a:lstStyle/>
                <a:p>
                  <a:pPr algn="ctr"/>
                  <a:r>
                    <a:rPr lang="en-US" altLang="zh-CN" sz="1200" dirty="0"/>
                    <a:t>Wireless Channel</a:t>
                  </a:r>
                  <a:endParaRPr lang="zh-CN" altLang="en-US" sz="1200" dirty="0"/>
                </a:p>
              </p:txBody>
            </p:sp>
          </p:grpSp>
          <p:grpSp>
            <p:nvGrpSpPr>
              <p:cNvPr id="166" name="组合 165">
                <a:extLst>
                  <a:ext uri="{FF2B5EF4-FFF2-40B4-BE49-F238E27FC236}">
                    <a16:creationId xmlns:a16="http://schemas.microsoft.com/office/drawing/2014/main" id="{3CF77DA1-B5AC-7F05-CE3D-205BB152068A}"/>
                  </a:ext>
                </a:extLst>
              </p:cNvPr>
              <p:cNvGrpSpPr/>
              <p:nvPr/>
            </p:nvGrpSpPr>
            <p:grpSpPr>
              <a:xfrm>
                <a:off x="319051" y="1125538"/>
                <a:ext cx="11489240" cy="5410424"/>
                <a:chOff x="319051" y="1125538"/>
                <a:chExt cx="11489240" cy="5410424"/>
              </a:xfrm>
            </p:grpSpPr>
            <p:sp>
              <p:nvSpPr>
                <p:cNvPr id="103" name="矩形 102">
                  <a:extLst>
                    <a:ext uri="{FF2B5EF4-FFF2-40B4-BE49-F238E27FC236}">
                      <a16:creationId xmlns:a16="http://schemas.microsoft.com/office/drawing/2014/main" id="{109663D1-5E23-161F-DAE3-16880C4B4585}"/>
                    </a:ext>
                  </a:extLst>
                </p:cNvPr>
                <p:cNvSpPr/>
                <p:nvPr/>
              </p:nvSpPr>
              <p:spPr>
                <a:xfrm>
                  <a:off x="8848300" y="3855120"/>
                  <a:ext cx="420624" cy="2514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5B4D8CD6-1887-DA11-2C5B-FE010C85ECEB}"/>
                    </a:ext>
                  </a:extLst>
                </p:cNvPr>
                <p:cNvSpPr/>
                <p:nvPr/>
              </p:nvSpPr>
              <p:spPr>
                <a:xfrm>
                  <a:off x="8848300" y="3806554"/>
                  <a:ext cx="530352" cy="396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1" name="组合 110">
                  <a:extLst>
                    <a:ext uri="{FF2B5EF4-FFF2-40B4-BE49-F238E27FC236}">
                      <a16:creationId xmlns:a16="http://schemas.microsoft.com/office/drawing/2014/main" id="{476A1C30-B74F-C2D9-824E-318560BD3E01}"/>
                    </a:ext>
                  </a:extLst>
                </p:cNvPr>
                <p:cNvGrpSpPr/>
                <p:nvPr/>
              </p:nvGrpSpPr>
              <p:grpSpPr>
                <a:xfrm>
                  <a:off x="319051" y="1572741"/>
                  <a:ext cx="7093641" cy="3821621"/>
                  <a:chOff x="1091255" y="1257446"/>
                  <a:chExt cx="10305531" cy="4862066"/>
                </a:xfrm>
              </p:grpSpPr>
              <p:grpSp>
                <p:nvGrpSpPr>
                  <p:cNvPr id="108" name="组合 107">
                    <a:extLst>
                      <a:ext uri="{FF2B5EF4-FFF2-40B4-BE49-F238E27FC236}">
                        <a16:creationId xmlns:a16="http://schemas.microsoft.com/office/drawing/2014/main" id="{4FA2F77A-45EF-A656-1723-859B1B915014}"/>
                      </a:ext>
                    </a:extLst>
                  </p:cNvPr>
                  <p:cNvGrpSpPr/>
                  <p:nvPr/>
                </p:nvGrpSpPr>
                <p:grpSpPr>
                  <a:xfrm>
                    <a:off x="1091255" y="1257446"/>
                    <a:ext cx="10305531" cy="4862066"/>
                    <a:chOff x="1091255" y="1257446"/>
                    <a:chExt cx="10305531" cy="4862066"/>
                  </a:xfrm>
                </p:grpSpPr>
                <p:grpSp>
                  <p:nvGrpSpPr>
                    <p:cNvPr id="98" name="组合 97">
                      <a:extLst>
                        <a:ext uri="{FF2B5EF4-FFF2-40B4-BE49-F238E27FC236}">
                          <a16:creationId xmlns:a16="http://schemas.microsoft.com/office/drawing/2014/main" id="{E6343792-A969-C11C-1DFB-E0DD73D622DF}"/>
                        </a:ext>
                      </a:extLst>
                    </p:cNvPr>
                    <p:cNvGrpSpPr/>
                    <p:nvPr/>
                  </p:nvGrpSpPr>
                  <p:grpSpPr>
                    <a:xfrm>
                      <a:off x="1091255" y="1473769"/>
                      <a:ext cx="10305531" cy="4645743"/>
                      <a:chOff x="1181013" y="1526242"/>
                      <a:chExt cx="10305531" cy="4645743"/>
                    </a:xfrm>
                  </p:grpSpPr>
                  <p:pic>
                    <p:nvPicPr>
                      <p:cNvPr id="33" name="图片 32" descr="图片包含 形状&#10;&#10;描述已自动生成">
                        <a:extLst>
                          <a:ext uri="{FF2B5EF4-FFF2-40B4-BE49-F238E27FC236}">
                            <a16:creationId xmlns:a16="http://schemas.microsoft.com/office/drawing/2014/main" id="{40FA1D8A-38F3-356B-8D03-6CCB82006FA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65924" y="3891926"/>
                        <a:ext cx="398524" cy="594012"/>
                      </a:xfrm>
                      <a:prstGeom prst="rect">
                        <a:avLst/>
                      </a:prstGeom>
                    </p:spPr>
                  </p:pic>
                  <p:grpSp>
                    <p:nvGrpSpPr>
                      <p:cNvPr id="94" name="组合 93">
                        <a:extLst>
                          <a:ext uri="{FF2B5EF4-FFF2-40B4-BE49-F238E27FC236}">
                            <a16:creationId xmlns:a16="http://schemas.microsoft.com/office/drawing/2014/main" id="{0C1F6875-F59F-9E97-5419-64612DCA6717}"/>
                          </a:ext>
                        </a:extLst>
                      </p:cNvPr>
                      <p:cNvGrpSpPr/>
                      <p:nvPr/>
                    </p:nvGrpSpPr>
                    <p:grpSpPr>
                      <a:xfrm>
                        <a:off x="1181013" y="1526242"/>
                        <a:ext cx="10305531" cy="4645743"/>
                        <a:chOff x="169901" y="1540173"/>
                        <a:chExt cx="10305531" cy="4645743"/>
                      </a:xfrm>
                    </p:grpSpPr>
                    <p:grpSp>
                      <p:nvGrpSpPr>
                        <p:cNvPr id="25" name="组合 24">
                          <a:extLst>
                            <a:ext uri="{FF2B5EF4-FFF2-40B4-BE49-F238E27FC236}">
                              <a16:creationId xmlns:a16="http://schemas.microsoft.com/office/drawing/2014/main" id="{56D7EDF3-0515-DCA9-4018-2CDA657D5AEB}"/>
                            </a:ext>
                          </a:extLst>
                        </p:cNvPr>
                        <p:cNvGrpSpPr/>
                        <p:nvPr/>
                      </p:nvGrpSpPr>
                      <p:grpSpPr>
                        <a:xfrm>
                          <a:off x="169901" y="1540173"/>
                          <a:ext cx="5362674" cy="2013021"/>
                          <a:chOff x="325917" y="2484022"/>
                          <a:chExt cx="5362674" cy="2013021"/>
                        </a:xfrm>
                      </p:grpSpPr>
                      <p:sp>
                        <p:nvSpPr>
                          <p:cNvPr id="26" name="矩形: 圆角 25">
                            <a:extLst>
                              <a:ext uri="{FF2B5EF4-FFF2-40B4-BE49-F238E27FC236}">
                                <a16:creationId xmlns:a16="http://schemas.microsoft.com/office/drawing/2014/main" id="{A6518718-E436-E3D3-6B5E-FB7B1B713FE1}"/>
                              </a:ext>
                            </a:extLst>
                          </p:cNvPr>
                          <p:cNvSpPr/>
                          <p:nvPr/>
                        </p:nvSpPr>
                        <p:spPr>
                          <a:xfrm>
                            <a:off x="325917" y="2484022"/>
                            <a:ext cx="5362674" cy="2009345"/>
                          </a:xfrm>
                          <a:prstGeom prst="roundRect">
                            <a:avLst/>
                          </a:prstGeom>
                          <a:solidFill>
                            <a:schemeClr val="bg1"/>
                          </a:solidFill>
                          <a:ln w="38100">
                            <a:solidFill>
                              <a:srgbClr val="4D6E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BA6EA569-0219-719A-7723-5D3F75CBA5DE}"/>
                              </a:ext>
                            </a:extLst>
                          </p:cNvPr>
                          <p:cNvPicPr>
                            <a:picLocks noChangeAspect="1"/>
                          </p:cNvPicPr>
                          <p:nvPr/>
                        </p:nvPicPr>
                        <p:blipFill rotWithShape="1">
                          <a:blip r:embed="rId5"/>
                          <a:srcRect l="1719" r="5365" b="27087"/>
                          <a:stretch/>
                        </p:blipFill>
                        <p:spPr>
                          <a:xfrm>
                            <a:off x="673519" y="2898485"/>
                            <a:ext cx="4808260" cy="864750"/>
                          </a:xfrm>
                          <a:prstGeom prst="rect">
                            <a:avLst/>
                          </a:prstGeom>
                        </p:spPr>
                      </p:pic>
                      <p:pic>
                        <p:nvPicPr>
                          <p:cNvPr id="28" name="Picture 4">
                            <a:extLst>
                              <a:ext uri="{FF2B5EF4-FFF2-40B4-BE49-F238E27FC236}">
                                <a16:creationId xmlns:a16="http://schemas.microsoft.com/office/drawing/2014/main" id="{AEF0D9C1-EEF6-13FB-6C61-6DE4CE5B2B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0416" y="3747782"/>
                            <a:ext cx="2040094" cy="291594"/>
                          </a:xfrm>
                          <a:prstGeom prst="rect">
                            <a:avLst/>
                          </a:prstGeom>
                          <a:noFill/>
                          <a:extLst>
                            <a:ext uri="{909E8E84-426E-40DD-AFC4-6F175D3DCCD1}">
                              <a14:hiddenFill xmlns:a14="http://schemas.microsoft.com/office/drawing/2010/main">
                                <a:solidFill>
                                  <a:srgbClr val="FFFFFF"/>
                                </a:solidFill>
                              </a14:hiddenFill>
                            </a:ext>
                          </a:extLst>
                        </p:spPr>
                      </p:pic>
                      <p:sp>
                        <p:nvSpPr>
                          <p:cNvPr id="29" name="文本框 28">
                            <a:extLst>
                              <a:ext uri="{FF2B5EF4-FFF2-40B4-BE49-F238E27FC236}">
                                <a16:creationId xmlns:a16="http://schemas.microsoft.com/office/drawing/2014/main" id="{32D0C6F3-36C2-DD99-CB73-C34899D005E8}"/>
                              </a:ext>
                            </a:extLst>
                          </p:cNvPr>
                          <p:cNvSpPr txBox="1"/>
                          <p:nvPr/>
                        </p:nvSpPr>
                        <p:spPr>
                          <a:xfrm>
                            <a:off x="2133024" y="2546405"/>
                            <a:ext cx="2212156" cy="369332"/>
                          </a:xfrm>
                          <a:prstGeom prst="rect">
                            <a:avLst/>
                          </a:prstGeom>
                          <a:noFill/>
                        </p:spPr>
                        <p:txBody>
                          <a:bodyPr wrap="square">
                            <a:spAutoFit/>
                          </a:bodyPr>
                          <a:lstStyle/>
                          <a:p>
                            <a:r>
                              <a:rPr lang="zh-CN" altLang="en-US" b="1" dirty="0">
                                <a:solidFill>
                                  <a:srgbClr val="4D6EC4"/>
                                </a:solidFill>
                              </a:rPr>
                              <a:t>Benign user </a:t>
                            </a:r>
                            <a:r>
                              <a:rPr lang="en-US" altLang="zh-CN" b="1" dirty="0">
                                <a:solidFill>
                                  <a:srgbClr val="4D6EC4"/>
                                </a:solidFill>
                              </a:rPr>
                              <a:t>k</a:t>
                            </a:r>
                            <a:endParaRPr lang="zh-CN" altLang="en-US" b="1" dirty="0">
                              <a:solidFill>
                                <a:srgbClr val="4D6EC4"/>
                              </a:solidFill>
                            </a:endParaRPr>
                          </a:p>
                        </p:txBody>
                      </p:sp>
                      <mc:AlternateContent xmlns:mc="http://schemas.openxmlformats.org/markup-compatibility/2006" xmlns:a14="http://schemas.microsoft.com/office/drawing/2010/main">
                        <mc:Choice Requires="a14">
                          <p:graphicFrame>
                            <p:nvGraphicFramePr>
                              <p:cNvPr id="30" name="对象 29">
                                <a:extLst>
                                  <a:ext uri="{FF2B5EF4-FFF2-40B4-BE49-F238E27FC236}">
                                    <a16:creationId xmlns:a16="http://schemas.microsoft.com/office/drawing/2014/main" id="{93835BB0-DE7A-5AA5-7716-99232E4A2457}"/>
                                  </a:ext>
                                </a:extLst>
                              </p:cNvPr>
                              <p:cNvGraphicFramePr>
                                <a:graphicFrameLocks noChangeAspect="1"/>
                              </p:cNvGraphicFramePr>
                              <p:nvPr>
                                <p:extLst>
                                  <p:ext uri="{D42A27DB-BD31-4B8C-83A1-F6EECF244321}">
                                    <p14:modId xmlns:p14="http://schemas.microsoft.com/office/powerpoint/2010/main" val="3708762400"/>
                                  </p:ext>
                                </p:extLst>
                              </p:nvPr>
                            </p:nvGraphicFramePr>
                            <p:xfrm>
                              <a:off x="2453283" y="4095692"/>
                              <a:ext cx="1255914" cy="401351"/>
                            </p:xfrm>
                            <a:graphic>
                              <a:graphicData uri="http://schemas.openxmlformats.org/presentationml/2006/ole">
                                <mc:AlternateContent>
                                  <mc:Choice xmlns:v="urn:schemas-microsoft-com:vml" Requires="v">
                                    <p:oleObj name="AxMath" r:id="rId7" imgW="881640" imgH="279000" progId="Equation.AxMath">
                                      <p:embed/>
                                    </p:oleObj>
                                  </mc:Choice>
                                  <mc:Fallback>
                                    <p:oleObj name="AxMath" r:id="rId7" imgW="881640" imgH="279000" progId="Equation.AxMath">
                                      <p:embed/>
                                      <p:pic>
                                        <p:nvPicPr>
                                          <p:cNvPr id="18" name="对象 17">
                                            <a:extLst>
                                              <a:ext uri="{FF2B5EF4-FFF2-40B4-BE49-F238E27FC236}">
                                                <a16:creationId xmlns:a16="http://schemas.microsoft.com/office/drawing/2014/main" id="{F3C1C42E-5EEC-8057-177D-58D98A77332F}"/>
                                              </a:ext>
                                            </a:extLst>
                                          </p:cNvPr>
                                          <p:cNvPicPr>
                                            <a:picLocks noChangeAspect="1" noChangeArrowheads="1"/>
                                          </p:cNvPicPr>
                                          <p:nvPr/>
                                        </p:nvPicPr>
                                        <p:blipFill>
                                          <a:blip r:embed="rId8"/>
                                          <a:srcRect/>
                                          <a:stretch>
                                            <a:fillRect/>
                                          </a:stretch>
                                        </p:blipFill>
                                        <p:spPr bwMode="auto">
                                          <a:xfrm>
                                            <a:off x="2453283" y="4095692"/>
                                            <a:ext cx="1255914" cy="401351"/>
                                          </a:xfrm>
                                          <a:prstGeom prst="rect">
                                            <a:avLst/>
                                          </a:prstGeom>
                                          <a:noFill/>
                                        </p:spPr>
                                      </p:pic>
                                    </p:oleObj>
                                  </mc:Fallback>
                                </mc:AlternateContent>
                              </a:graphicData>
                            </a:graphic>
                          </p:graphicFrame>
                        </mc:Choice>
                        <mc:Fallback xmlns="">
                          <p:graphicFrame>
                            <p:nvGraphicFramePr>
                              <p:cNvPr id="30" name="对象 29">
                                <a:extLst>
                                  <a:ext uri="{FF2B5EF4-FFF2-40B4-BE49-F238E27FC236}">
                                    <a16:creationId xmlns:a16="http://schemas.microsoft.com/office/drawing/2014/main" id="{93835BB0-DE7A-5AA5-7716-99232E4A2457}"/>
                                  </a:ext>
                                </a:extLst>
                              </p:cNvPr>
                              <p:cNvGraphicFramePr>
                                <a:graphicFrameLocks noChangeAspect="1"/>
                              </p:cNvGraphicFramePr>
                              <p:nvPr>
                                <p:extLst>
                                  <p:ext uri="{D42A27DB-BD31-4B8C-83A1-F6EECF244321}">
                                    <p14:modId xmlns:p14="http://schemas.microsoft.com/office/powerpoint/2010/main" val="3708762400"/>
                                  </p:ext>
                                </p:extLst>
                              </p:nvPr>
                            </p:nvGraphicFramePr>
                            <p:xfrm>
                              <a:off x="2453283" y="4095692"/>
                              <a:ext cx="1255914" cy="401351"/>
                            </p:xfrm>
                            <a:graphic>
                              <a:graphicData uri="http://schemas.openxmlformats.org/presentationml/2006/ole">
                                <mc:AlternateContent>
                                  <mc:Choice xmlns:v="urn:schemas-microsoft-com:vml" Requires="v">
                                    <p:oleObj name="AxMath" r:id="rId9" imgW="881640" imgH="279000" progId="Equation.AxMath">
                                      <p:embed/>
                                    </p:oleObj>
                                  </mc:Choice>
                                  <mc:Fallback>
                                    <p:oleObj name="AxMath" r:id="rId9" imgW="881640" imgH="279000" progId="Equation.AxMath">
                                      <p:embed/>
                                      <p:pic>
                                        <p:nvPicPr>
                                          <p:cNvPr id="18" name="对象 17">
                                            <a:extLst>
                                              <a:ext uri="{FF2B5EF4-FFF2-40B4-BE49-F238E27FC236}">
                                                <a16:creationId xmlns:a16="http://schemas.microsoft.com/office/drawing/2014/main" id="{F3C1C42E-5EEC-8057-177D-58D98A77332F}"/>
                                              </a:ext>
                                            </a:extLst>
                                          </p:cNvPr>
                                          <p:cNvPicPr>
                                            <a:picLocks noChangeAspect="1" noChangeArrowheads="1"/>
                                          </p:cNvPicPr>
                                          <p:nvPr/>
                                        </p:nvPicPr>
                                        <p:blipFill>
                                          <a:blip r:embed="rId10"/>
                                          <a:srcRect/>
                                          <a:stretch>
                                            <a:fillRect/>
                                          </a:stretch>
                                        </p:blipFill>
                                        <p:spPr bwMode="auto">
                                          <a:xfrm>
                                            <a:off x="2453283" y="4095692"/>
                                            <a:ext cx="1255914" cy="401351"/>
                                          </a:xfrm>
                                          <a:prstGeom prst="rect">
                                            <a:avLst/>
                                          </a:prstGeom>
                                          <a:noFill/>
                                        </p:spPr>
                                      </p:pic>
                                    </p:oleObj>
                                  </mc:Fallback>
                                </mc:AlternateContent>
                              </a:graphicData>
                            </a:graphic>
                          </p:graphicFrame>
                        </mc:Fallback>
                      </mc:AlternateContent>
                    </p:grpSp>
                    <p:grpSp>
                      <p:nvGrpSpPr>
                        <p:cNvPr id="31" name="组合 30">
                          <a:extLst>
                            <a:ext uri="{FF2B5EF4-FFF2-40B4-BE49-F238E27FC236}">
                              <a16:creationId xmlns:a16="http://schemas.microsoft.com/office/drawing/2014/main" id="{0AC13267-7D97-902C-34FE-CDE5DD8868C2}"/>
                            </a:ext>
                          </a:extLst>
                        </p:cNvPr>
                        <p:cNvGrpSpPr/>
                        <p:nvPr/>
                      </p:nvGrpSpPr>
                      <p:grpSpPr>
                        <a:xfrm>
                          <a:off x="448660" y="4054287"/>
                          <a:ext cx="5362674" cy="2131629"/>
                          <a:chOff x="6526671" y="2468125"/>
                          <a:chExt cx="5362674" cy="2131629"/>
                        </a:xfrm>
                      </p:grpSpPr>
                      <p:pic>
                        <p:nvPicPr>
                          <p:cNvPr id="95" name="图片 94">
                            <a:extLst>
                              <a:ext uri="{FF2B5EF4-FFF2-40B4-BE49-F238E27FC236}">
                                <a16:creationId xmlns:a16="http://schemas.microsoft.com/office/drawing/2014/main" id="{6E964DCE-7449-6D35-6190-A5CD7B60B0D6}"/>
                              </a:ext>
                            </a:extLst>
                          </p:cNvPr>
                          <p:cNvPicPr>
                            <a:picLocks noChangeAspect="1"/>
                          </p:cNvPicPr>
                          <p:nvPr/>
                        </p:nvPicPr>
                        <p:blipFill rotWithShape="1">
                          <a:blip r:embed="rId5"/>
                          <a:srcRect l="1719" r="5365" b="25921"/>
                          <a:stretch/>
                        </p:blipFill>
                        <p:spPr>
                          <a:xfrm>
                            <a:off x="6732085" y="2949730"/>
                            <a:ext cx="4905322" cy="919747"/>
                          </a:xfrm>
                          <a:prstGeom prst="rect">
                            <a:avLst/>
                          </a:prstGeom>
                        </p:spPr>
                      </p:pic>
                      <p:sp>
                        <p:nvSpPr>
                          <p:cNvPr id="100" name="矩形: 圆角 99">
                            <a:extLst>
                              <a:ext uri="{FF2B5EF4-FFF2-40B4-BE49-F238E27FC236}">
                                <a16:creationId xmlns:a16="http://schemas.microsoft.com/office/drawing/2014/main" id="{40927D6E-83A6-C5E6-3949-26EDC6FF59FA}"/>
                              </a:ext>
                            </a:extLst>
                          </p:cNvPr>
                          <p:cNvSpPr/>
                          <p:nvPr/>
                        </p:nvSpPr>
                        <p:spPr>
                          <a:xfrm>
                            <a:off x="6526671" y="2487679"/>
                            <a:ext cx="5362674" cy="2049417"/>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105" name="对象 104">
                                <a:extLst>
                                  <a:ext uri="{FF2B5EF4-FFF2-40B4-BE49-F238E27FC236}">
                                    <a16:creationId xmlns:a16="http://schemas.microsoft.com/office/drawing/2014/main" id="{B0CD196A-B3F0-9DEF-E50D-EA0CC441D552}"/>
                                  </a:ext>
                                </a:extLst>
                              </p:cNvPr>
                              <p:cNvGraphicFramePr>
                                <a:graphicFrameLocks noChangeAspect="1"/>
                              </p:cNvGraphicFramePr>
                              <p:nvPr>
                                <p:extLst>
                                  <p:ext uri="{D42A27DB-BD31-4B8C-83A1-F6EECF244321}">
                                    <p14:modId xmlns:p14="http://schemas.microsoft.com/office/powerpoint/2010/main" val="427765984"/>
                                  </p:ext>
                                </p:extLst>
                              </p:nvPr>
                            </p:nvGraphicFramePr>
                            <p:xfrm>
                              <a:off x="8468670" y="4116184"/>
                              <a:ext cx="1353147" cy="483570"/>
                            </p:xfrm>
                            <a:graphic>
                              <a:graphicData uri="http://schemas.openxmlformats.org/presentationml/2006/ole">
                                <mc:AlternateContent>
                                  <mc:Choice xmlns:v="urn:schemas-microsoft-com:vml" Requires="v">
                                    <p:oleObj name="AxMath" r:id="rId11" imgW="885600" imgH="313560" progId="Equation.AxMath">
                                      <p:embed/>
                                    </p:oleObj>
                                  </mc:Choice>
                                  <mc:Fallback>
                                    <p:oleObj name="AxMath" r:id="rId11" imgW="885600" imgH="313560" progId="Equation.AxMath">
                                      <p:embed/>
                                      <p:pic>
                                        <p:nvPicPr>
                                          <p:cNvPr id="105" name="对象 104">
                                            <a:extLst>
                                              <a:ext uri="{FF2B5EF4-FFF2-40B4-BE49-F238E27FC236}">
                                                <a16:creationId xmlns:a16="http://schemas.microsoft.com/office/drawing/2014/main" id="{B0CD196A-B3F0-9DEF-E50D-EA0CC441D552}"/>
                                              </a:ext>
                                            </a:extLst>
                                          </p:cNvPr>
                                          <p:cNvPicPr>
                                            <a:picLocks noChangeAspect="1" noChangeArrowheads="1"/>
                                          </p:cNvPicPr>
                                          <p:nvPr/>
                                        </p:nvPicPr>
                                        <p:blipFill>
                                          <a:blip r:embed="rId12"/>
                                          <a:srcRect/>
                                          <a:stretch>
                                            <a:fillRect/>
                                          </a:stretch>
                                        </p:blipFill>
                                        <p:spPr bwMode="auto">
                                          <a:xfrm>
                                            <a:off x="8468670" y="4116184"/>
                                            <a:ext cx="1353147" cy="483570"/>
                                          </a:xfrm>
                                          <a:prstGeom prst="rect">
                                            <a:avLst/>
                                          </a:prstGeom>
                                          <a:noFill/>
                                        </p:spPr>
                                      </p:pic>
                                    </p:oleObj>
                                  </mc:Fallback>
                                </mc:AlternateContent>
                              </a:graphicData>
                            </a:graphic>
                          </p:graphicFrame>
                        </mc:Choice>
                        <mc:Fallback xmlns="">
                          <p:graphicFrame>
                            <p:nvGraphicFramePr>
                              <p:cNvPr id="105" name="对象 104">
                                <a:extLst>
                                  <a:ext uri="{FF2B5EF4-FFF2-40B4-BE49-F238E27FC236}">
                                    <a16:creationId xmlns:a16="http://schemas.microsoft.com/office/drawing/2014/main" id="{B0CD196A-B3F0-9DEF-E50D-EA0CC441D552}"/>
                                  </a:ext>
                                </a:extLst>
                              </p:cNvPr>
                              <p:cNvGraphicFramePr>
                                <a:graphicFrameLocks noChangeAspect="1"/>
                              </p:cNvGraphicFramePr>
                              <p:nvPr>
                                <p:extLst>
                                  <p:ext uri="{D42A27DB-BD31-4B8C-83A1-F6EECF244321}">
                                    <p14:modId xmlns:p14="http://schemas.microsoft.com/office/powerpoint/2010/main" val="1914154595"/>
                                  </p:ext>
                                </p:extLst>
                              </p:nvPr>
                            </p:nvGraphicFramePr>
                            <p:xfrm>
                              <a:off x="8468670" y="4116184"/>
                              <a:ext cx="1353147" cy="483570"/>
                            </p:xfrm>
                            <a:graphic>
                              <a:graphicData uri="http://schemas.openxmlformats.org/presentationml/2006/ole">
                                <mc:AlternateContent>
                                  <mc:Choice xmlns:v="urn:schemas-microsoft-com:vml" Requires="v">
                                    <p:oleObj name="AxMath" r:id="rId13" imgW="885600" imgH="313560" progId="Equation.AxMath">
                                      <p:embed/>
                                    </p:oleObj>
                                  </mc:Choice>
                                  <mc:Fallback>
                                    <p:oleObj name="AxMath" r:id="rId13" imgW="885600" imgH="313560" progId="Equation.AxMath">
                                      <p:embed/>
                                      <p:pic>
                                        <p:nvPicPr>
                                          <p:cNvPr id="105" name="对象 104">
                                            <a:extLst>
                                              <a:ext uri="{FF2B5EF4-FFF2-40B4-BE49-F238E27FC236}">
                                                <a16:creationId xmlns:a16="http://schemas.microsoft.com/office/drawing/2014/main" id="{B0CD196A-B3F0-9DEF-E50D-EA0CC441D552}"/>
                                              </a:ext>
                                            </a:extLst>
                                          </p:cNvPr>
                                          <p:cNvPicPr>
                                            <a:picLocks noChangeAspect="1" noChangeArrowheads="1"/>
                                          </p:cNvPicPr>
                                          <p:nvPr/>
                                        </p:nvPicPr>
                                        <p:blipFill>
                                          <a:blip r:embed="rId14"/>
                                          <a:srcRect/>
                                          <a:stretch>
                                            <a:fillRect/>
                                          </a:stretch>
                                        </p:blipFill>
                                        <p:spPr bwMode="auto">
                                          <a:xfrm>
                                            <a:off x="8468670" y="4116184"/>
                                            <a:ext cx="1353147" cy="483570"/>
                                          </a:xfrm>
                                          <a:prstGeom prst="rect">
                                            <a:avLst/>
                                          </a:prstGeom>
                                          <a:noFill/>
                                        </p:spPr>
                                      </p:pic>
                                    </p:oleObj>
                                  </mc:Fallback>
                                </mc:AlternateContent>
                              </a:graphicData>
                            </a:graphic>
                          </p:graphicFrame>
                        </mc:Fallback>
                      </mc:AlternateContent>
                      <p:sp>
                        <p:nvSpPr>
                          <p:cNvPr id="106" name="文本框 105">
                            <a:extLst>
                              <a:ext uri="{FF2B5EF4-FFF2-40B4-BE49-F238E27FC236}">
                                <a16:creationId xmlns:a16="http://schemas.microsoft.com/office/drawing/2014/main" id="{091C1A4A-B4E5-BA20-77C6-A3294F7F7581}"/>
                              </a:ext>
                            </a:extLst>
                          </p:cNvPr>
                          <p:cNvSpPr txBox="1"/>
                          <p:nvPr/>
                        </p:nvSpPr>
                        <p:spPr>
                          <a:xfrm>
                            <a:off x="8610393" y="2468125"/>
                            <a:ext cx="2212156" cy="391570"/>
                          </a:xfrm>
                          <a:prstGeom prst="rect">
                            <a:avLst/>
                          </a:prstGeom>
                          <a:noFill/>
                        </p:spPr>
                        <p:txBody>
                          <a:bodyPr wrap="square">
                            <a:spAutoFit/>
                          </a:bodyPr>
                          <a:lstStyle/>
                          <a:p>
                            <a:r>
                              <a:rPr lang="en-US" altLang="zh-CN" sz="1400" b="1" dirty="0">
                                <a:solidFill>
                                  <a:srgbClr val="FF0000"/>
                                </a:solidFill>
                              </a:rPr>
                              <a:t>Attacker</a:t>
                            </a:r>
                            <a:endParaRPr lang="zh-CN" altLang="en-US" sz="1400" b="1" dirty="0">
                              <a:solidFill>
                                <a:srgbClr val="FF0000"/>
                              </a:solidFill>
                            </a:endParaRPr>
                          </a:p>
                        </p:txBody>
                      </p:sp>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F5933868-A9D3-1F15-EFF2-2B788C883B3B}"/>
                                  </a:ext>
                                </a:extLst>
                              </p:cNvPr>
                              <p:cNvSpPr txBox="1"/>
                              <p:nvPr/>
                            </p:nvSpPr>
                            <p:spPr>
                              <a:xfrm>
                                <a:off x="8151746" y="2805046"/>
                                <a:ext cx="3129454" cy="391570"/>
                              </a:xfrm>
                              <a:prstGeom prst="rect">
                                <a:avLst/>
                              </a:prstGeom>
                              <a:noFill/>
                            </p:spPr>
                            <p:txBody>
                              <a:bodyPr wrap="square" rtlCol="0">
                                <a:spAutoFit/>
                              </a:bodyPr>
                              <a:lstStyle/>
                              <a:p>
                                <a:r>
                                  <a:rPr lang="en-US" altLang="zh-CN" sz="1400" dirty="0">
                                    <a:solidFill>
                                      <a:srgbClr val="FF0000"/>
                                    </a:solidFill>
                                  </a:rPr>
                                  <a:t>use </a:t>
                                </a:r>
                                <a14:m>
                                  <m:oMath xmlns:m="http://schemas.openxmlformats.org/officeDocument/2006/math">
                                    <m:sSub>
                                      <m:sSubPr>
                                        <m:ctrlPr>
                                          <a:rPr lang="en-US" altLang="zh-CN" sz="1400" b="0" i="1" smtClean="0">
                                            <a:solidFill>
                                              <a:srgbClr val="FF0000"/>
                                            </a:solidFill>
                                            <a:latin typeface="Cambria Math" panose="02040503050406030204" pitchFamily="18" charset="0"/>
                                          </a:rPr>
                                        </m:ctrlPr>
                                      </m:sSubPr>
                                      <m:e>
                                        <m:r>
                                          <a:rPr lang="en-US" altLang="zh-CN" sz="1400" i="1">
                                            <a:solidFill>
                                              <a:srgbClr val="FF0000"/>
                                            </a:solidFill>
                                            <a:latin typeface="Cambria Math" panose="02040503050406030204" pitchFamily="18" charset="0"/>
                                          </a:rPr>
                                          <m:t>𝐻</m:t>
                                        </m:r>
                                      </m:e>
                                      <m:sub>
                                        <m:r>
                                          <a:rPr lang="en-US" altLang="zh-CN" sz="1400" b="0" i="1" smtClean="0">
                                            <a:solidFill>
                                              <a:srgbClr val="FF0000"/>
                                            </a:solidFill>
                                            <a:latin typeface="Cambria Math" panose="02040503050406030204" pitchFamily="18" charset="0"/>
                                          </a:rPr>
                                          <m:t>𝑎</m:t>
                                        </m:r>
                                      </m:sub>
                                    </m:sSub>
                                  </m:oMath>
                                </a14:m>
                                <a:r>
                                  <a:rPr lang="zh-CN" altLang="en-US" sz="1400" dirty="0">
                                    <a:solidFill>
                                      <a:srgbClr val="FF0000"/>
                                    </a:solidFill>
                                  </a:rPr>
                                  <a:t> </a:t>
                                </a:r>
                                <a:r>
                                  <a:rPr lang="en-US" altLang="zh-CN" sz="1400" dirty="0">
                                    <a:solidFill>
                                      <a:srgbClr val="FF0000"/>
                                    </a:solidFill>
                                  </a:rPr>
                                  <a:t>as trigger</a:t>
                                </a:r>
                                <a:endParaRPr lang="zh-CN" altLang="en-US" sz="1400" dirty="0">
                                  <a:solidFill>
                                    <a:srgbClr val="FF0000"/>
                                  </a:solidFill>
                                </a:endParaRPr>
                              </a:p>
                            </p:txBody>
                          </p:sp>
                        </mc:Choice>
                        <mc:Fallback xmlns="">
                          <p:sp>
                            <p:nvSpPr>
                              <p:cNvPr id="107" name="文本框 106">
                                <a:extLst>
                                  <a:ext uri="{FF2B5EF4-FFF2-40B4-BE49-F238E27FC236}">
                                    <a16:creationId xmlns:a16="http://schemas.microsoft.com/office/drawing/2014/main" id="{F5933868-A9D3-1F15-EFF2-2B788C883B3B}"/>
                                  </a:ext>
                                </a:extLst>
                              </p:cNvPr>
                              <p:cNvSpPr txBox="1">
                                <a:spLocks noRot="1" noChangeAspect="1" noMove="1" noResize="1" noEditPoints="1" noAdjustHandles="1" noChangeArrowheads="1" noChangeShapeType="1" noTextEdit="1"/>
                              </p:cNvSpPr>
                              <p:nvPr/>
                            </p:nvSpPr>
                            <p:spPr>
                              <a:xfrm>
                                <a:off x="8151746" y="2805046"/>
                                <a:ext cx="3129454" cy="391570"/>
                              </a:xfrm>
                              <a:prstGeom prst="rect">
                                <a:avLst/>
                              </a:prstGeom>
                              <a:blipFill>
                                <a:blip r:embed="rId15"/>
                                <a:stretch>
                                  <a:fillRect l="-847" t="-196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02" name="对象 101">
                                <a:extLst>
                                  <a:ext uri="{FF2B5EF4-FFF2-40B4-BE49-F238E27FC236}">
                                    <a16:creationId xmlns:a16="http://schemas.microsoft.com/office/drawing/2014/main" id="{22A6F8A4-ED41-8EB7-7A8D-C3F6A65BAE3B}"/>
                                  </a:ext>
                                </a:extLst>
                              </p:cNvPr>
                              <p:cNvGraphicFramePr>
                                <a:graphicFrameLocks noChangeAspect="1"/>
                              </p:cNvGraphicFramePr>
                              <p:nvPr>
                                <p:extLst>
                                  <p:ext uri="{D42A27DB-BD31-4B8C-83A1-F6EECF244321}">
                                    <p14:modId xmlns:p14="http://schemas.microsoft.com/office/powerpoint/2010/main" val="2973525075"/>
                                  </p:ext>
                                </p:extLst>
                              </p:nvPr>
                            </p:nvGraphicFramePr>
                            <p:xfrm>
                              <a:off x="7899273" y="3767590"/>
                              <a:ext cx="2571518" cy="460492"/>
                            </p:xfrm>
                            <a:graphic>
                              <a:graphicData uri="http://schemas.openxmlformats.org/presentationml/2006/ole">
                                <mc:AlternateContent>
                                  <mc:Choice xmlns:v="urn:schemas-microsoft-com:vml" Requires="v">
                                    <p:oleObj name="AxMath" r:id="rId16" imgW="1522800" imgH="275400" progId="Equation.AxMath">
                                      <p:embed/>
                                    </p:oleObj>
                                  </mc:Choice>
                                  <mc:Fallback>
                                    <p:oleObj name="AxMath" r:id="rId16" imgW="1522800" imgH="275400" progId="Equation.AxMath">
                                      <p:embed/>
                                      <p:pic>
                                        <p:nvPicPr>
                                          <p:cNvPr id="102" name="对象 101">
                                            <a:extLst>
                                              <a:ext uri="{FF2B5EF4-FFF2-40B4-BE49-F238E27FC236}">
                                                <a16:creationId xmlns:a16="http://schemas.microsoft.com/office/drawing/2014/main" id="{22A6F8A4-ED41-8EB7-7A8D-C3F6A65BAE3B}"/>
                                              </a:ext>
                                            </a:extLst>
                                          </p:cNvPr>
                                          <p:cNvPicPr>
                                            <a:picLocks noChangeAspect="1" noChangeArrowheads="1"/>
                                          </p:cNvPicPr>
                                          <p:nvPr/>
                                        </p:nvPicPr>
                                        <p:blipFill>
                                          <a:blip r:embed="rId17"/>
                                          <a:srcRect/>
                                          <a:stretch>
                                            <a:fillRect/>
                                          </a:stretch>
                                        </p:blipFill>
                                        <p:spPr bwMode="auto">
                                          <a:xfrm>
                                            <a:off x="7899273" y="3767590"/>
                                            <a:ext cx="2571518" cy="460492"/>
                                          </a:xfrm>
                                          <a:prstGeom prst="rect">
                                            <a:avLst/>
                                          </a:prstGeom>
                                          <a:noFill/>
                                        </p:spPr>
                                      </p:pic>
                                    </p:oleObj>
                                  </mc:Fallback>
                                </mc:AlternateContent>
                              </a:graphicData>
                            </a:graphic>
                          </p:graphicFrame>
                        </mc:Choice>
                        <mc:Fallback xmlns="">
                          <p:graphicFrame>
                            <p:nvGraphicFramePr>
                              <p:cNvPr id="102" name="对象 101">
                                <a:extLst>
                                  <a:ext uri="{FF2B5EF4-FFF2-40B4-BE49-F238E27FC236}">
                                    <a16:creationId xmlns:a16="http://schemas.microsoft.com/office/drawing/2014/main" id="{22A6F8A4-ED41-8EB7-7A8D-C3F6A65BAE3B}"/>
                                  </a:ext>
                                </a:extLst>
                              </p:cNvPr>
                              <p:cNvGraphicFramePr>
                                <a:graphicFrameLocks noChangeAspect="1"/>
                              </p:cNvGraphicFramePr>
                              <p:nvPr>
                                <p:extLst>
                                  <p:ext uri="{D42A27DB-BD31-4B8C-83A1-F6EECF244321}">
                                    <p14:modId xmlns:p14="http://schemas.microsoft.com/office/powerpoint/2010/main" val="3770341645"/>
                                  </p:ext>
                                </p:extLst>
                              </p:nvPr>
                            </p:nvGraphicFramePr>
                            <p:xfrm>
                              <a:off x="7897913" y="3766617"/>
                              <a:ext cx="2573666" cy="461277"/>
                            </p:xfrm>
                            <a:graphic>
                              <a:graphicData uri="http://schemas.openxmlformats.org/presentationml/2006/ole">
                                <mc:AlternateContent>
                                  <mc:Choice xmlns:v="urn:schemas-microsoft-com:vml" Requires="v">
                                    <p:oleObj name="AxMath" r:id="rId18" imgW="1522800" imgH="275400" progId="Equation.AxMath">
                                      <p:embed/>
                                    </p:oleObj>
                                  </mc:Choice>
                                  <mc:Fallback>
                                    <p:oleObj name="AxMath" r:id="rId18" imgW="1522800" imgH="275400" progId="Equation.AxMath">
                                      <p:embed/>
                                      <p:pic>
                                        <p:nvPicPr>
                                          <p:cNvPr id="102" name="对象 101">
                                            <a:extLst>
                                              <a:ext uri="{FF2B5EF4-FFF2-40B4-BE49-F238E27FC236}">
                                                <a16:creationId xmlns:a16="http://schemas.microsoft.com/office/drawing/2014/main" id="{22A6F8A4-ED41-8EB7-7A8D-C3F6A65BAE3B}"/>
                                              </a:ext>
                                            </a:extLst>
                                          </p:cNvPr>
                                          <p:cNvPicPr>
                                            <a:picLocks noChangeAspect="1" noChangeArrowheads="1"/>
                                          </p:cNvPicPr>
                                          <p:nvPr/>
                                        </p:nvPicPr>
                                        <p:blipFill>
                                          <a:blip r:embed="rId19"/>
                                          <a:srcRect/>
                                          <a:stretch>
                                            <a:fillRect/>
                                          </a:stretch>
                                        </p:blipFill>
                                        <p:spPr bwMode="auto">
                                          <a:xfrm>
                                            <a:off x="7897913" y="3766617"/>
                                            <a:ext cx="2573666" cy="461277"/>
                                          </a:xfrm>
                                          <a:prstGeom prst="rect">
                                            <a:avLst/>
                                          </a:prstGeom>
                                          <a:noFill/>
                                        </p:spPr>
                                      </p:pic>
                                    </p:oleObj>
                                  </mc:Fallback>
                                </mc:AlternateContent>
                              </a:graphicData>
                            </a:graphic>
                          </p:graphicFrame>
                        </mc:Fallback>
                      </mc:AlternateContent>
                    </p:grpSp>
                    <p:grpSp>
                      <p:nvGrpSpPr>
                        <p:cNvPr id="13" name="组合 12">
                          <a:extLst>
                            <a:ext uri="{FF2B5EF4-FFF2-40B4-BE49-F238E27FC236}">
                              <a16:creationId xmlns:a16="http://schemas.microsoft.com/office/drawing/2014/main" id="{E1870B13-2E80-8E4D-3999-09E3DE6D9BDC}"/>
                            </a:ext>
                          </a:extLst>
                        </p:cNvPr>
                        <p:cNvGrpSpPr/>
                        <p:nvPr/>
                      </p:nvGrpSpPr>
                      <p:grpSpPr>
                        <a:xfrm>
                          <a:off x="311087" y="1630479"/>
                          <a:ext cx="5362674" cy="2013021"/>
                          <a:chOff x="325917" y="2484022"/>
                          <a:chExt cx="5362674" cy="2013021"/>
                        </a:xfrm>
                      </p:grpSpPr>
                      <p:sp>
                        <p:nvSpPr>
                          <p:cNvPr id="14" name="矩形: 圆角 13">
                            <a:extLst>
                              <a:ext uri="{FF2B5EF4-FFF2-40B4-BE49-F238E27FC236}">
                                <a16:creationId xmlns:a16="http://schemas.microsoft.com/office/drawing/2014/main" id="{CA4BD04A-0C12-838F-AA26-CF9EB145213D}"/>
                              </a:ext>
                            </a:extLst>
                          </p:cNvPr>
                          <p:cNvSpPr/>
                          <p:nvPr/>
                        </p:nvSpPr>
                        <p:spPr>
                          <a:xfrm>
                            <a:off x="325917" y="2484022"/>
                            <a:ext cx="5362674" cy="2009345"/>
                          </a:xfrm>
                          <a:prstGeom prst="roundRect">
                            <a:avLst/>
                          </a:prstGeom>
                          <a:solidFill>
                            <a:schemeClr val="bg1"/>
                          </a:solidFill>
                          <a:ln w="38100">
                            <a:solidFill>
                              <a:srgbClr val="4D6E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20D9DDAF-0449-9C03-8080-6DAC1EF2C469}"/>
                              </a:ext>
                            </a:extLst>
                          </p:cNvPr>
                          <p:cNvPicPr>
                            <a:picLocks noChangeAspect="1"/>
                          </p:cNvPicPr>
                          <p:nvPr/>
                        </p:nvPicPr>
                        <p:blipFill rotWithShape="1">
                          <a:blip r:embed="rId5"/>
                          <a:srcRect l="1719" r="5365" b="27087"/>
                          <a:stretch/>
                        </p:blipFill>
                        <p:spPr>
                          <a:xfrm>
                            <a:off x="673519" y="2898485"/>
                            <a:ext cx="4808260" cy="864750"/>
                          </a:xfrm>
                          <a:prstGeom prst="rect">
                            <a:avLst/>
                          </a:prstGeom>
                        </p:spPr>
                      </p:pic>
                      <p:pic>
                        <p:nvPicPr>
                          <p:cNvPr id="16" name="Picture 4">
                            <a:extLst>
                              <a:ext uri="{FF2B5EF4-FFF2-40B4-BE49-F238E27FC236}">
                                <a16:creationId xmlns:a16="http://schemas.microsoft.com/office/drawing/2014/main" id="{6517B39E-4D5E-BDEF-743C-125EFE8B29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0416" y="3747782"/>
                            <a:ext cx="2040094" cy="291594"/>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22A12265-A694-DEF6-FEFD-65E85E1DCC09}"/>
                              </a:ext>
                            </a:extLst>
                          </p:cNvPr>
                          <p:cNvSpPr txBox="1"/>
                          <p:nvPr/>
                        </p:nvSpPr>
                        <p:spPr>
                          <a:xfrm>
                            <a:off x="2133024" y="2546405"/>
                            <a:ext cx="2212156" cy="369332"/>
                          </a:xfrm>
                          <a:prstGeom prst="rect">
                            <a:avLst/>
                          </a:prstGeom>
                          <a:noFill/>
                        </p:spPr>
                        <p:txBody>
                          <a:bodyPr wrap="square">
                            <a:spAutoFit/>
                          </a:bodyPr>
                          <a:lstStyle/>
                          <a:p>
                            <a:r>
                              <a:rPr lang="zh-CN" altLang="en-US" b="1" dirty="0">
                                <a:solidFill>
                                  <a:srgbClr val="4D6EC4"/>
                                </a:solidFill>
                              </a:rPr>
                              <a:t>Benign user </a:t>
                            </a:r>
                            <a:r>
                              <a:rPr lang="en-US" altLang="zh-CN" b="1" dirty="0">
                                <a:solidFill>
                                  <a:srgbClr val="4D6EC4"/>
                                </a:solidFill>
                              </a:rPr>
                              <a:t>k</a:t>
                            </a:r>
                            <a:endParaRPr lang="zh-CN" altLang="en-US" b="1" dirty="0">
                              <a:solidFill>
                                <a:srgbClr val="4D6EC4"/>
                              </a:solidFill>
                            </a:endParaRPr>
                          </a:p>
                        </p:txBody>
                      </p:sp>
                      <mc:AlternateContent xmlns:mc="http://schemas.openxmlformats.org/markup-compatibility/2006" xmlns:a14="http://schemas.microsoft.com/office/drawing/2010/main">
                        <mc:Choice Requires="a14">
                          <p:graphicFrame>
                            <p:nvGraphicFramePr>
                              <p:cNvPr id="18" name="对象 17">
                                <a:extLst>
                                  <a:ext uri="{FF2B5EF4-FFF2-40B4-BE49-F238E27FC236}">
                                    <a16:creationId xmlns:a16="http://schemas.microsoft.com/office/drawing/2014/main" id="{F3C1C42E-5EEC-8057-177D-58D98A77332F}"/>
                                  </a:ext>
                                </a:extLst>
                              </p:cNvPr>
                              <p:cNvGraphicFramePr>
                                <a:graphicFrameLocks noChangeAspect="1"/>
                              </p:cNvGraphicFramePr>
                              <p:nvPr>
                                <p:extLst>
                                  <p:ext uri="{D42A27DB-BD31-4B8C-83A1-F6EECF244321}">
                                    <p14:modId xmlns:p14="http://schemas.microsoft.com/office/powerpoint/2010/main" val="3708762400"/>
                                  </p:ext>
                                </p:extLst>
                              </p:nvPr>
                            </p:nvGraphicFramePr>
                            <p:xfrm>
                              <a:off x="2453283" y="4095692"/>
                              <a:ext cx="1255914" cy="401351"/>
                            </p:xfrm>
                            <a:graphic>
                              <a:graphicData uri="http://schemas.openxmlformats.org/presentationml/2006/ole">
                                <mc:AlternateContent>
                                  <mc:Choice xmlns:v="urn:schemas-microsoft-com:vml" Requires="v">
                                    <p:oleObj name="AxMath" r:id="rId7" imgW="881640" imgH="279000" progId="Equation.AxMath">
                                      <p:embed/>
                                    </p:oleObj>
                                  </mc:Choice>
                                  <mc:Fallback>
                                    <p:oleObj name="AxMath" r:id="rId7" imgW="881640" imgH="279000" progId="Equation.AxMath">
                                      <p:embed/>
                                      <p:pic>
                                        <p:nvPicPr>
                                          <p:cNvPr id="86" name="对象 85">
                                            <a:extLst>
                                              <a:ext uri="{FF2B5EF4-FFF2-40B4-BE49-F238E27FC236}">
                                                <a16:creationId xmlns:a16="http://schemas.microsoft.com/office/drawing/2014/main" id="{822A0E29-C370-C94E-C0B5-BBA9EC73A6F6}"/>
                                              </a:ext>
                                            </a:extLst>
                                          </p:cNvPr>
                                          <p:cNvPicPr>
                                            <a:picLocks noChangeAspect="1" noChangeArrowheads="1"/>
                                          </p:cNvPicPr>
                                          <p:nvPr/>
                                        </p:nvPicPr>
                                        <p:blipFill>
                                          <a:blip r:embed="rId20"/>
                                          <a:srcRect/>
                                          <a:stretch>
                                            <a:fillRect/>
                                          </a:stretch>
                                        </p:blipFill>
                                        <p:spPr bwMode="auto">
                                          <a:xfrm>
                                            <a:off x="2453283" y="4095692"/>
                                            <a:ext cx="1255914" cy="401351"/>
                                          </a:xfrm>
                                          <a:prstGeom prst="rect">
                                            <a:avLst/>
                                          </a:prstGeom>
                                          <a:noFill/>
                                        </p:spPr>
                                      </p:pic>
                                    </p:oleObj>
                                  </mc:Fallback>
                                </mc:AlternateContent>
                              </a:graphicData>
                            </a:graphic>
                          </p:graphicFrame>
                        </mc:Choice>
                        <mc:Fallback xmlns="">
                          <p:graphicFrame>
                            <p:nvGraphicFramePr>
                              <p:cNvPr id="18" name="对象 17">
                                <a:extLst>
                                  <a:ext uri="{FF2B5EF4-FFF2-40B4-BE49-F238E27FC236}">
                                    <a16:creationId xmlns:a16="http://schemas.microsoft.com/office/drawing/2014/main" id="{F3C1C42E-5EEC-8057-177D-58D98A77332F}"/>
                                  </a:ext>
                                </a:extLst>
                              </p:cNvPr>
                              <p:cNvGraphicFramePr>
                                <a:graphicFrameLocks noChangeAspect="1"/>
                              </p:cNvGraphicFramePr>
                              <p:nvPr>
                                <p:extLst>
                                  <p:ext uri="{D42A27DB-BD31-4B8C-83A1-F6EECF244321}">
                                    <p14:modId xmlns:p14="http://schemas.microsoft.com/office/powerpoint/2010/main" val="3708762400"/>
                                  </p:ext>
                                </p:extLst>
                              </p:nvPr>
                            </p:nvGraphicFramePr>
                            <p:xfrm>
                              <a:off x="2453283" y="4095692"/>
                              <a:ext cx="1255914" cy="401351"/>
                            </p:xfrm>
                            <a:graphic>
                              <a:graphicData uri="http://schemas.openxmlformats.org/presentationml/2006/ole">
                                <mc:AlternateContent>
                                  <mc:Choice xmlns:v="urn:schemas-microsoft-com:vml" Requires="v">
                                    <p:oleObj name="AxMath" r:id="rId9" imgW="881640" imgH="279000" progId="Equation.AxMath">
                                      <p:embed/>
                                    </p:oleObj>
                                  </mc:Choice>
                                  <mc:Fallback>
                                    <p:oleObj name="AxMath" r:id="rId9" imgW="881640" imgH="279000" progId="Equation.AxMath">
                                      <p:embed/>
                                      <p:pic>
                                        <p:nvPicPr>
                                          <p:cNvPr id="86" name="对象 85">
                                            <a:extLst>
                                              <a:ext uri="{FF2B5EF4-FFF2-40B4-BE49-F238E27FC236}">
                                                <a16:creationId xmlns:a16="http://schemas.microsoft.com/office/drawing/2014/main" id="{822A0E29-C370-C94E-C0B5-BBA9EC73A6F6}"/>
                                              </a:ext>
                                            </a:extLst>
                                          </p:cNvPr>
                                          <p:cNvPicPr>
                                            <a:picLocks noChangeAspect="1" noChangeArrowheads="1"/>
                                          </p:cNvPicPr>
                                          <p:nvPr/>
                                        </p:nvPicPr>
                                        <p:blipFill>
                                          <a:blip r:embed="rId10"/>
                                          <a:srcRect/>
                                          <a:stretch>
                                            <a:fillRect/>
                                          </a:stretch>
                                        </p:blipFill>
                                        <p:spPr bwMode="auto">
                                          <a:xfrm>
                                            <a:off x="2453283" y="4095692"/>
                                            <a:ext cx="1255914" cy="401351"/>
                                          </a:xfrm>
                                          <a:prstGeom prst="rect">
                                            <a:avLst/>
                                          </a:prstGeom>
                                          <a:noFill/>
                                        </p:spPr>
                                      </p:pic>
                                    </p:oleObj>
                                  </mc:Fallback>
                                </mc:AlternateContent>
                              </a:graphicData>
                            </a:graphic>
                          </p:graphicFrame>
                        </mc:Fallback>
                      </mc:AlternateContent>
                    </p:grpSp>
                    <p:grpSp>
                      <p:nvGrpSpPr>
                        <p:cNvPr id="5" name="组合 4">
                          <a:extLst>
                            <a:ext uri="{FF2B5EF4-FFF2-40B4-BE49-F238E27FC236}">
                              <a16:creationId xmlns:a16="http://schemas.microsoft.com/office/drawing/2014/main" id="{DF5779C1-A202-29DB-99C1-032E1EC165FB}"/>
                            </a:ext>
                          </a:extLst>
                        </p:cNvPr>
                        <p:cNvGrpSpPr/>
                        <p:nvPr/>
                      </p:nvGrpSpPr>
                      <p:grpSpPr>
                        <a:xfrm>
                          <a:off x="449035" y="1770977"/>
                          <a:ext cx="5362674" cy="2009345"/>
                          <a:chOff x="325917" y="2484022"/>
                          <a:chExt cx="5362674" cy="2009345"/>
                        </a:xfrm>
                      </p:grpSpPr>
                      <p:sp>
                        <p:nvSpPr>
                          <p:cNvPr id="80" name="矩形: 圆角 79">
                            <a:extLst>
                              <a:ext uri="{FF2B5EF4-FFF2-40B4-BE49-F238E27FC236}">
                                <a16:creationId xmlns:a16="http://schemas.microsoft.com/office/drawing/2014/main" id="{138E9A10-099E-672B-E122-5E6C3C1C0D46}"/>
                              </a:ext>
                            </a:extLst>
                          </p:cNvPr>
                          <p:cNvSpPr/>
                          <p:nvPr/>
                        </p:nvSpPr>
                        <p:spPr>
                          <a:xfrm>
                            <a:off x="325917" y="2484022"/>
                            <a:ext cx="5362674" cy="2009345"/>
                          </a:xfrm>
                          <a:prstGeom prst="roundRect">
                            <a:avLst/>
                          </a:prstGeom>
                          <a:solidFill>
                            <a:schemeClr val="bg1"/>
                          </a:solidFill>
                          <a:ln w="38100">
                            <a:solidFill>
                              <a:srgbClr val="4D6E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4" name="图片 73">
                            <a:extLst>
                              <a:ext uri="{FF2B5EF4-FFF2-40B4-BE49-F238E27FC236}">
                                <a16:creationId xmlns:a16="http://schemas.microsoft.com/office/drawing/2014/main" id="{A7BD7542-D942-B2E2-08E4-428B777DFE95}"/>
                              </a:ext>
                            </a:extLst>
                          </p:cNvPr>
                          <p:cNvPicPr>
                            <a:picLocks noChangeAspect="1"/>
                          </p:cNvPicPr>
                          <p:nvPr/>
                        </p:nvPicPr>
                        <p:blipFill rotWithShape="1">
                          <a:blip r:embed="rId5"/>
                          <a:srcRect l="1719" r="5365" b="27087"/>
                          <a:stretch/>
                        </p:blipFill>
                        <p:spPr>
                          <a:xfrm>
                            <a:off x="673519" y="2898485"/>
                            <a:ext cx="4808260" cy="864750"/>
                          </a:xfrm>
                          <a:prstGeom prst="rect">
                            <a:avLst/>
                          </a:prstGeom>
                        </p:spPr>
                      </p:pic>
                      <p:sp>
                        <p:nvSpPr>
                          <p:cNvPr id="84" name="文本框 83">
                            <a:extLst>
                              <a:ext uri="{FF2B5EF4-FFF2-40B4-BE49-F238E27FC236}">
                                <a16:creationId xmlns:a16="http://schemas.microsoft.com/office/drawing/2014/main" id="{C0E351B3-3611-66F1-E29E-0AC7AF64E142}"/>
                              </a:ext>
                            </a:extLst>
                          </p:cNvPr>
                          <p:cNvSpPr txBox="1"/>
                          <p:nvPr/>
                        </p:nvSpPr>
                        <p:spPr>
                          <a:xfrm>
                            <a:off x="2133022" y="2546406"/>
                            <a:ext cx="2745267" cy="391570"/>
                          </a:xfrm>
                          <a:prstGeom prst="rect">
                            <a:avLst/>
                          </a:prstGeom>
                          <a:noFill/>
                        </p:spPr>
                        <p:txBody>
                          <a:bodyPr wrap="square">
                            <a:spAutoFit/>
                          </a:bodyPr>
                          <a:lstStyle/>
                          <a:p>
                            <a:r>
                              <a:rPr lang="zh-CN" altLang="en-US" sz="1400" b="1" dirty="0">
                                <a:solidFill>
                                  <a:srgbClr val="4D6EC4"/>
                                </a:solidFill>
                              </a:rPr>
                              <a:t>Benign user </a:t>
                            </a:r>
                            <a:r>
                              <a:rPr lang="en-US" altLang="zh-CN" sz="1400" b="1" dirty="0">
                                <a:solidFill>
                                  <a:srgbClr val="4D6EC4"/>
                                </a:solidFill>
                              </a:rPr>
                              <a:t>k</a:t>
                            </a:r>
                            <a:endParaRPr lang="zh-CN" altLang="en-US" sz="1400" b="1" dirty="0">
                              <a:solidFill>
                                <a:srgbClr val="4D6EC4"/>
                              </a:solidFill>
                            </a:endParaRPr>
                          </a:p>
                        </p:txBody>
                      </p:sp>
                    </p:grpSp>
                    <p:grpSp>
                      <p:nvGrpSpPr>
                        <p:cNvPr id="63" name="组合 62">
                          <a:extLst>
                            <a:ext uri="{FF2B5EF4-FFF2-40B4-BE49-F238E27FC236}">
                              <a16:creationId xmlns:a16="http://schemas.microsoft.com/office/drawing/2014/main" id="{F002EDE0-B9DA-C68C-33F1-7575B3223670}"/>
                            </a:ext>
                          </a:extLst>
                        </p:cNvPr>
                        <p:cNvGrpSpPr/>
                        <p:nvPr/>
                      </p:nvGrpSpPr>
                      <p:grpSpPr>
                        <a:xfrm>
                          <a:off x="5830406" y="2520308"/>
                          <a:ext cx="1453701" cy="1108231"/>
                          <a:chOff x="5830406" y="2520308"/>
                          <a:chExt cx="2151856" cy="1108231"/>
                        </a:xfrm>
                      </p:grpSpPr>
                      <p:cxnSp>
                        <p:nvCxnSpPr>
                          <p:cNvPr id="37" name="直接箭头连接符 36">
                            <a:extLst>
                              <a:ext uri="{FF2B5EF4-FFF2-40B4-BE49-F238E27FC236}">
                                <a16:creationId xmlns:a16="http://schemas.microsoft.com/office/drawing/2014/main" id="{95C48BE3-41D7-CE44-9351-7EDF890E61D8}"/>
                              </a:ext>
                            </a:extLst>
                          </p:cNvPr>
                          <p:cNvCxnSpPr>
                            <a:cxnSpLocks/>
                          </p:cNvCxnSpPr>
                          <p:nvPr/>
                        </p:nvCxnSpPr>
                        <p:spPr>
                          <a:xfrm>
                            <a:off x="5830406" y="2629509"/>
                            <a:ext cx="2151856" cy="880504"/>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23B31A33-B58C-D4E5-B5B9-A7D51F2EF5CC}"/>
                              </a:ext>
                            </a:extLst>
                          </p:cNvPr>
                          <p:cNvCxnSpPr>
                            <a:cxnSpLocks/>
                          </p:cNvCxnSpPr>
                          <p:nvPr/>
                        </p:nvCxnSpPr>
                        <p:spPr>
                          <a:xfrm>
                            <a:off x="5830406" y="2738319"/>
                            <a:ext cx="2151856" cy="890220"/>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F36E4EB7-B6F1-829A-06FA-1C656543ED81}"/>
                              </a:ext>
                            </a:extLst>
                          </p:cNvPr>
                          <p:cNvCxnSpPr>
                            <a:cxnSpLocks/>
                          </p:cNvCxnSpPr>
                          <p:nvPr/>
                        </p:nvCxnSpPr>
                        <p:spPr>
                          <a:xfrm>
                            <a:off x="5830406" y="2520308"/>
                            <a:ext cx="2151856" cy="880504"/>
                          </a:xfrm>
                          <a:prstGeom prst="straightConnector1">
                            <a:avLst/>
                          </a:prstGeom>
                          <a:ln w="19050">
                            <a:tailEnd type="stealth"/>
                          </a:ln>
                        </p:spPr>
                        <p:style>
                          <a:lnRef idx="1">
                            <a:schemeClr val="accent1"/>
                          </a:lnRef>
                          <a:fillRef idx="0">
                            <a:schemeClr val="accent1"/>
                          </a:fillRef>
                          <a:effectRef idx="0">
                            <a:schemeClr val="accent1"/>
                          </a:effectRef>
                          <a:fontRef idx="minor">
                            <a:schemeClr val="tx1"/>
                          </a:fontRef>
                        </p:style>
                      </p:cxnSp>
                    </p:grpSp>
                    <p:cxnSp>
                      <p:nvCxnSpPr>
                        <p:cNvPr id="56" name="直接箭头连接符 55">
                          <a:extLst>
                            <a:ext uri="{FF2B5EF4-FFF2-40B4-BE49-F238E27FC236}">
                              <a16:creationId xmlns:a16="http://schemas.microsoft.com/office/drawing/2014/main" id="{DC6F80F7-0D81-2AD8-5A37-8DBAA3D50E5F}"/>
                            </a:ext>
                          </a:extLst>
                        </p:cNvPr>
                        <p:cNvCxnSpPr>
                          <a:cxnSpLocks/>
                        </p:cNvCxnSpPr>
                        <p:nvPr/>
                      </p:nvCxnSpPr>
                      <p:spPr>
                        <a:xfrm flipV="1">
                          <a:off x="5830406" y="4214987"/>
                          <a:ext cx="1451376" cy="738339"/>
                        </a:xfrm>
                        <a:prstGeom prst="straightConnector1">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C7A9A9E3-42D2-1CD6-1840-9EC3CFDCDB91}"/>
                            </a:ext>
                          </a:extLst>
                        </p:cNvPr>
                        <p:cNvGrpSpPr/>
                        <p:nvPr/>
                      </p:nvGrpSpPr>
                      <p:grpSpPr>
                        <a:xfrm>
                          <a:off x="7324684" y="3067051"/>
                          <a:ext cx="1595453" cy="1539449"/>
                          <a:chOff x="8064164" y="3107730"/>
                          <a:chExt cx="1595453" cy="1539449"/>
                        </a:xfrm>
                      </p:grpSpPr>
                      <p:grpSp>
                        <p:nvGrpSpPr>
                          <p:cNvPr id="62" name="组合 61">
                            <a:extLst>
                              <a:ext uri="{FF2B5EF4-FFF2-40B4-BE49-F238E27FC236}">
                                <a16:creationId xmlns:a16="http://schemas.microsoft.com/office/drawing/2014/main" id="{430E003B-3AB7-1F11-4E66-524FC29A8FC7}"/>
                              </a:ext>
                            </a:extLst>
                          </p:cNvPr>
                          <p:cNvGrpSpPr/>
                          <p:nvPr/>
                        </p:nvGrpSpPr>
                        <p:grpSpPr>
                          <a:xfrm>
                            <a:off x="8064164" y="3107730"/>
                            <a:ext cx="1482386" cy="1539449"/>
                            <a:chOff x="8202940" y="3114442"/>
                            <a:chExt cx="1482386" cy="1539449"/>
                          </a:xfrm>
                        </p:grpSpPr>
                        <p:pic>
                          <p:nvPicPr>
                            <p:cNvPr id="35" name="图片 34" descr="图形用户界面&#10;&#10;低可信度描述已自动生成">
                              <a:extLst>
                                <a:ext uri="{FF2B5EF4-FFF2-40B4-BE49-F238E27FC236}">
                                  <a16:creationId xmlns:a16="http://schemas.microsoft.com/office/drawing/2014/main" id="{A966AB5D-54A4-733E-9716-3AE24F969A5C}"/>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8892402" y="3114442"/>
                              <a:ext cx="792924" cy="1539449"/>
                            </a:xfrm>
                            <a:prstGeom prst="rect">
                              <a:avLst/>
                            </a:prstGeom>
                          </p:spPr>
                        </p:pic>
                        <p:grpSp>
                          <p:nvGrpSpPr>
                            <p:cNvPr id="59" name="组合 58">
                              <a:extLst>
                                <a:ext uri="{FF2B5EF4-FFF2-40B4-BE49-F238E27FC236}">
                                  <a16:creationId xmlns:a16="http://schemas.microsoft.com/office/drawing/2014/main" id="{E7F93390-7751-4B1A-6B8A-6A16C6F8DCCF}"/>
                                </a:ext>
                              </a:extLst>
                            </p:cNvPr>
                            <p:cNvGrpSpPr/>
                            <p:nvPr/>
                          </p:nvGrpSpPr>
                          <p:grpSpPr>
                            <a:xfrm>
                              <a:off x="8202940" y="3718803"/>
                              <a:ext cx="787467" cy="396789"/>
                              <a:chOff x="8278111" y="3731781"/>
                              <a:chExt cx="787467" cy="396789"/>
                            </a:xfrm>
                          </p:grpSpPr>
                          <p:pic>
                            <p:nvPicPr>
                              <p:cNvPr id="57" name="图片 56" descr="形状&#10;&#10;低可信度描述已自动生成">
                                <a:extLst>
                                  <a:ext uri="{FF2B5EF4-FFF2-40B4-BE49-F238E27FC236}">
                                    <a16:creationId xmlns:a16="http://schemas.microsoft.com/office/drawing/2014/main" id="{502045A0-32D2-4594-E996-E7F9A483D2A7}"/>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b="46405"/>
                              <a:stretch/>
                            </p:blipFill>
                            <p:spPr>
                              <a:xfrm>
                                <a:off x="8278111" y="3731781"/>
                                <a:ext cx="787467" cy="396789"/>
                              </a:xfrm>
                              <a:prstGeom prst="rect">
                                <a:avLst/>
                              </a:prstGeom>
                            </p:spPr>
                          </p:pic>
                          <p:sp>
                            <p:nvSpPr>
                              <p:cNvPr id="58" name="文本框 57">
                                <a:extLst>
                                  <a:ext uri="{FF2B5EF4-FFF2-40B4-BE49-F238E27FC236}">
                                    <a16:creationId xmlns:a16="http://schemas.microsoft.com/office/drawing/2014/main" id="{89BAC5AA-97C1-2C67-6410-631155FD9C1D}"/>
                                  </a:ext>
                                </a:extLst>
                              </p:cNvPr>
                              <p:cNvSpPr txBox="1"/>
                              <p:nvPr/>
                            </p:nvSpPr>
                            <p:spPr>
                              <a:xfrm>
                                <a:off x="8362677" y="3865099"/>
                                <a:ext cx="648797" cy="254521"/>
                              </a:xfrm>
                              <a:prstGeom prst="rect">
                                <a:avLst/>
                              </a:prstGeom>
                              <a:noFill/>
                            </p:spPr>
                            <p:txBody>
                              <a:bodyPr wrap="square" rtlCol="0">
                                <a:spAutoFit/>
                              </a:bodyPr>
                              <a:lstStyle/>
                              <a:p>
                                <a:r>
                                  <a:rPr lang="en-US" altLang="zh-CN" sz="700" dirty="0"/>
                                  <a:t>Server</a:t>
                                </a:r>
                                <a:endParaRPr lang="zh-CN" altLang="en-US" sz="700" dirty="0"/>
                              </a:p>
                            </p:txBody>
                          </p:sp>
                        </p:grpSp>
                      </p:grpSp>
                      <p:sp>
                        <p:nvSpPr>
                          <p:cNvPr id="60" name="矩形: 圆角 59">
                            <a:extLst>
                              <a:ext uri="{FF2B5EF4-FFF2-40B4-BE49-F238E27FC236}">
                                <a16:creationId xmlns:a16="http://schemas.microsoft.com/office/drawing/2014/main" id="{566D861C-9D43-5674-3E2F-85B4440AA7C1}"/>
                              </a:ext>
                            </a:extLst>
                          </p:cNvPr>
                          <p:cNvSpPr/>
                          <p:nvPr/>
                        </p:nvSpPr>
                        <p:spPr>
                          <a:xfrm>
                            <a:off x="8074152" y="3287868"/>
                            <a:ext cx="1585465" cy="1163146"/>
                          </a:xfrm>
                          <a:prstGeom prst="roundRect">
                            <a:avLst/>
                          </a:prstGeom>
                          <a:noFill/>
                          <a:ln>
                            <a:solidFill>
                              <a:srgbClr val="3753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文本框 66">
                          <a:extLst>
                            <a:ext uri="{FF2B5EF4-FFF2-40B4-BE49-F238E27FC236}">
                              <a16:creationId xmlns:a16="http://schemas.microsoft.com/office/drawing/2014/main" id="{6EFC1BDC-513A-15AB-0F2D-4A9803980142}"/>
                            </a:ext>
                          </a:extLst>
                        </p:cNvPr>
                        <p:cNvSpPr txBox="1"/>
                        <p:nvPr/>
                      </p:nvSpPr>
                      <p:spPr>
                        <a:xfrm>
                          <a:off x="7453150" y="4437373"/>
                          <a:ext cx="1348506" cy="587354"/>
                        </a:xfrm>
                        <a:prstGeom prst="rect">
                          <a:avLst/>
                        </a:prstGeom>
                        <a:noFill/>
                      </p:spPr>
                      <p:txBody>
                        <a:bodyPr wrap="none" rtlCol="0">
                          <a:spAutoFit/>
                        </a:bodyPr>
                        <a:lstStyle/>
                        <a:p>
                          <a:pPr algn="ctr"/>
                          <a:r>
                            <a:rPr lang="en-US" altLang="zh-CN" sz="1200" b="1" dirty="0">
                              <a:solidFill>
                                <a:srgbClr val="375330"/>
                              </a:solidFill>
                            </a:rPr>
                            <a:t>Federated</a:t>
                          </a:r>
                        </a:p>
                        <a:p>
                          <a:pPr algn="ctr"/>
                          <a:r>
                            <a:rPr lang="en-US" altLang="zh-CN" sz="1200" b="1" dirty="0">
                              <a:solidFill>
                                <a:srgbClr val="375330"/>
                              </a:solidFill>
                            </a:rPr>
                            <a:t>Averaging</a:t>
                          </a:r>
                          <a:endParaRPr lang="zh-CN" altLang="en-US" sz="1200" b="1" dirty="0">
                            <a:solidFill>
                              <a:srgbClr val="375330"/>
                            </a:solidFill>
                          </a:endParaRPr>
                        </a:p>
                      </p:txBody>
                    </p:sp>
                    <p:cxnSp>
                      <p:nvCxnSpPr>
                        <p:cNvPr id="69" name="直接箭头连接符 68">
                          <a:extLst>
                            <a:ext uri="{FF2B5EF4-FFF2-40B4-BE49-F238E27FC236}">
                              <a16:creationId xmlns:a16="http://schemas.microsoft.com/office/drawing/2014/main" id="{D6712C02-6730-4A0C-92D3-B135E8D934B6}"/>
                            </a:ext>
                          </a:extLst>
                        </p:cNvPr>
                        <p:cNvCxnSpPr>
                          <a:cxnSpLocks/>
                          <a:endCxn id="71" idx="1"/>
                        </p:cNvCxnSpPr>
                        <p:nvPr/>
                      </p:nvCxnSpPr>
                      <p:spPr>
                        <a:xfrm flipV="1">
                          <a:off x="8910805" y="4448013"/>
                          <a:ext cx="853421" cy="7089"/>
                        </a:xfrm>
                        <a:prstGeom prst="straightConnector1">
                          <a:avLst/>
                        </a:prstGeom>
                        <a:ln w="47625">
                          <a:solidFill>
                            <a:srgbClr val="37533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6D845690-15DE-E18A-7B64-798C84477DA4}"/>
                                </a:ext>
                              </a:extLst>
                            </p:cNvPr>
                            <p:cNvSpPr txBox="1"/>
                            <p:nvPr/>
                          </p:nvSpPr>
                          <p:spPr>
                            <a:xfrm>
                              <a:off x="9764225" y="4193492"/>
                              <a:ext cx="711207" cy="509041"/>
                            </a:xfrm>
                            <a:prstGeom prst="rect">
                              <a:avLst/>
                            </a:prstGeom>
                            <a:solidFill>
                              <a:srgbClr val="375330">
                                <a:alpha val="52000"/>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𝑡</m:t>
                                        </m:r>
                                      </m:sub>
                                    </m:sSub>
                                  </m:oMath>
                                </m:oMathPara>
                              </a14:m>
                              <a:endParaRPr lang="zh-CN" altLang="en-US" dirty="0"/>
                            </a:p>
                          </p:txBody>
                        </p:sp>
                      </mc:Choice>
                      <mc:Fallback xmlns="">
                        <p:sp>
                          <p:nvSpPr>
                            <p:cNvPr id="71" name="文本框 70">
                              <a:extLst>
                                <a:ext uri="{FF2B5EF4-FFF2-40B4-BE49-F238E27FC236}">
                                  <a16:creationId xmlns:a16="http://schemas.microsoft.com/office/drawing/2014/main" id="{6D845690-15DE-E18A-7B64-798C84477DA4}"/>
                                </a:ext>
                              </a:extLst>
                            </p:cNvPr>
                            <p:cNvSpPr txBox="1">
                              <a:spLocks noRot="1" noChangeAspect="1" noMove="1" noResize="1" noEditPoints="1" noAdjustHandles="1" noChangeArrowheads="1" noChangeShapeType="1" noTextEdit="1"/>
                            </p:cNvSpPr>
                            <p:nvPr/>
                          </p:nvSpPr>
                          <p:spPr>
                            <a:xfrm>
                              <a:off x="9764225" y="4193492"/>
                              <a:ext cx="711207" cy="509041"/>
                            </a:xfrm>
                            <a:prstGeom prst="rect">
                              <a:avLst/>
                            </a:prstGeom>
                            <a:blipFill>
                              <a:blip r:embed="rId23"/>
                              <a:stretch>
                                <a:fillRect b="-1515"/>
                              </a:stretch>
                            </a:blipFill>
                          </p:spPr>
                          <p:txBody>
                            <a:bodyPr/>
                            <a:lstStyle/>
                            <a:p>
                              <a:r>
                                <a:rPr lang="zh-CN" altLang="en-US">
                                  <a:noFill/>
                                </a:rPr>
                                <a:t> </a:t>
                              </a:r>
                            </a:p>
                          </p:txBody>
                        </p:sp>
                      </mc:Fallback>
                    </mc:AlternateContent>
                    <p:cxnSp>
                      <p:nvCxnSpPr>
                        <p:cNvPr id="83" name="连接符: 肘形 82">
                          <a:extLst>
                            <a:ext uri="{FF2B5EF4-FFF2-40B4-BE49-F238E27FC236}">
                              <a16:creationId xmlns:a16="http://schemas.microsoft.com/office/drawing/2014/main" id="{F2832305-1598-6FF1-68F6-4A41322ABBE9}"/>
                            </a:ext>
                          </a:extLst>
                        </p:cNvPr>
                        <p:cNvCxnSpPr>
                          <a:stCxn id="71" idx="0"/>
                          <a:endCxn id="26" idx="1"/>
                        </p:cNvCxnSpPr>
                        <p:nvPr/>
                      </p:nvCxnSpPr>
                      <p:spPr>
                        <a:xfrm rot="16200000" flipV="1">
                          <a:off x="4320543" y="-1605795"/>
                          <a:ext cx="1648646" cy="9949928"/>
                        </a:xfrm>
                        <a:prstGeom prst="bentConnector4">
                          <a:avLst>
                            <a:gd name="adj1" fmla="val 175947"/>
                            <a:gd name="adj2" fmla="val 103174"/>
                          </a:avLst>
                        </a:prstGeom>
                        <a:ln w="19050">
                          <a:solidFill>
                            <a:srgbClr val="97A59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连接符: 肘形 89">
                          <a:extLst>
                            <a:ext uri="{FF2B5EF4-FFF2-40B4-BE49-F238E27FC236}">
                              <a16:creationId xmlns:a16="http://schemas.microsoft.com/office/drawing/2014/main" id="{0965AA87-8857-0AC1-0E2F-8376CB69B7CB}"/>
                            </a:ext>
                          </a:extLst>
                        </p:cNvPr>
                        <p:cNvCxnSpPr>
                          <a:stCxn id="71" idx="2"/>
                          <a:endCxn id="100" idx="1"/>
                        </p:cNvCxnSpPr>
                        <p:nvPr/>
                      </p:nvCxnSpPr>
                      <p:spPr>
                        <a:xfrm rot="5400000">
                          <a:off x="5086236" y="64957"/>
                          <a:ext cx="396018" cy="9671170"/>
                        </a:xfrm>
                        <a:prstGeom prst="bentConnector4">
                          <a:avLst>
                            <a:gd name="adj1" fmla="val 432193"/>
                            <a:gd name="adj2" fmla="val 103266"/>
                          </a:avLst>
                        </a:prstGeom>
                        <a:ln w="19050">
                          <a:solidFill>
                            <a:srgbClr val="97A593"/>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3" name="文本框 92">
                      <a:extLst>
                        <a:ext uri="{FF2B5EF4-FFF2-40B4-BE49-F238E27FC236}">
                          <a16:creationId xmlns:a16="http://schemas.microsoft.com/office/drawing/2014/main" id="{C405E51E-E47D-CD9A-60ED-5759E3685B9C}"/>
                        </a:ext>
                      </a:extLst>
                    </p:cNvPr>
                    <p:cNvSpPr txBox="1"/>
                    <p:nvPr/>
                  </p:nvSpPr>
                  <p:spPr>
                    <a:xfrm>
                      <a:off x="8892626" y="1257446"/>
                      <a:ext cx="2235200" cy="587354"/>
                    </a:xfrm>
                    <a:prstGeom prst="rect">
                      <a:avLst/>
                    </a:prstGeom>
                    <a:noFill/>
                  </p:spPr>
                  <p:txBody>
                    <a:bodyPr wrap="square" rtlCol="0">
                      <a:spAutoFit/>
                    </a:bodyPr>
                    <a:lstStyle/>
                    <a:p>
                      <a:pPr algn="ctr"/>
                      <a:r>
                        <a:rPr lang="en-US" altLang="zh-CN" sz="1200" b="1" dirty="0">
                          <a:solidFill>
                            <a:srgbClr val="375330"/>
                          </a:solidFill>
                        </a:rPr>
                        <a:t>Broadcast</a:t>
                      </a:r>
                    </a:p>
                    <a:p>
                      <a:pPr algn="ctr"/>
                      <a:r>
                        <a:rPr lang="en-US" altLang="zh-CN" sz="1200" b="1" dirty="0">
                          <a:solidFill>
                            <a:srgbClr val="375330"/>
                          </a:solidFill>
                        </a:rPr>
                        <a:t>Global Model</a:t>
                      </a:r>
                      <a:endParaRPr lang="zh-CN" altLang="en-US" sz="1200" b="1" dirty="0">
                        <a:solidFill>
                          <a:srgbClr val="375330"/>
                        </a:solidFill>
                      </a:endParaRPr>
                    </a:p>
                  </p:txBody>
                </p:sp>
              </p:grpSp>
              <p:sp>
                <p:nvSpPr>
                  <p:cNvPr id="109" name="文本框 108">
                    <a:extLst>
                      <a:ext uri="{FF2B5EF4-FFF2-40B4-BE49-F238E27FC236}">
                        <a16:creationId xmlns:a16="http://schemas.microsoft.com/office/drawing/2014/main" id="{C868BD90-3E3A-22C7-4DB3-08BDCECDEE42}"/>
                      </a:ext>
                    </a:extLst>
                  </p:cNvPr>
                  <p:cNvSpPr txBox="1"/>
                  <p:nvPr/>
                </p:nvSpPr>
                <p:spPr>
                  <a:xfrm>
                    <a:off x="7002867" y="2042225"/>
                    <a:ext cx="1546327" cy="587354"/>
                  </a:xfrm>
                  <a:prstGeom prst="rect">
                    <a:avLst/>
                  </a:prstGeom>
                  <a:noFill/>
                </p:spPr>
                <p:txBody>
                  <a:bodyPr wrap="none" rtlCol="0">
                    <a:spAutoFit/>
                  </a:bodyPr>
                  <a:lstStyle/>
                  <a:p>
                    <a:pPr algn="ctr"/>
                    <a:r>
                      <a:rPr lang="en-US" altLang="zh-CN" sz="1200" b="1" dirty="0">
                        <a:solidFill>
                          <a:srgbClr val="375330"/>
                        </a:solidFill>
                      </a:rPr>
                      <a:t>Upload</a:t>
                    </a:r>
                  </a:p>
                  <a:p>
                    <a:pPr algn="ctr"/>
                    <a:r>
                      <a:rPr lang="en-US" altLang="zh-CN" sz="1200" b="1" dirty="0">
                        <a:solidFill>
                          <a:srgbClr val="375330"/>
                        </a:solidFill>
                      </a:rPr>
                      <a:t>Local model</a:t>
                    </a:r>
                    <a:endParaRPr lang="zh-CN" altLang="en-US" sz="1200" b="1" dirty="0">
                      <a:solidFill>
                        <a:srgbClr val="375330"/>
                      </a:solidFill>
                    </a:endParaRPr>
                  </a:p>
                </p:txBody>
              </p:sp>
              <p:sp>
                <p:nvSpPr>
                  <p:cNvPr id="110" name="文本框 109">
                    <a:extLst>
                      <a:ext uri="{FF2B5EF4-FFF2-40B4-BE49-F238E27FC236}">
                        <a16:creationId xmlns:a16="http://schemas.microsoft.com/office/drawing/2014/main" id="{DFA2B659-64EE-8B71-EBB3-DFE0087C7E61}"/>
                      </a:ext>
                    </a:extLst>
                  </p:cNvPr>
                  <p:cNvSpPr txBox="1"/>
                  <p:nvPr/>
                </p:nvSpPr>
                <p:spPr>
                  <a:xfrm>
                    <a:off x="6911780" y="4826470"/>
                    <a:ext cx="1546325" cy="587354"/>
                  </a:xfrm>
                  <a:prstGeom prst="rect">
                    <a:avLst/>
                  </a:prstGeom>
                  <a:noFill/>
                </p:spPr>
                <p:txBody>
                  <a:bodyPr wrap="none" rtlCol="0">
                    <a:spAutoFit/>
                  </a:bodyPr>
                  <a:lstStyle/>
                  <a:p>
                    <a:pPr algn="ctr"/>
                    <a:r>
                      <a:rPr lang="en-US" altLang="zh-CN" sz="1200" b="1" dirty="0">
                        <a:solidFill>
                          <a:srgbClr val="375330"/>
                        </a:solidFill>
                      </a:rPr>
                      <a:t>Upload</a:t>
                    </a:r>
                  </a:p>
                  <a:p>
                    <a:pPr algn="ctr"/>
                    <a:r>
                      <a:rPr lang="en-US" altLang="zh-CN" sz="1200" b="1" dirty="0">
                        <a:solidFill>
                          <a:srgbClr val="375330"/>
                        </a:solidFill>
                      </a:rPr>
                      <a:t>Local model</a:t>
                    </a:r>
                    <a:endParaRPr lang="zh-CN" altLang="en-US" sz="1200" b="1" dirty="0">
                      <a:solidFill>
                        <a:srgbClr val="375330"/>
                      </a:solidFill>
                    </a:endParaRPr>
                  </a:p>
                </p:txBody>
              </p:sp>
            </p:grpSp>
            <p:cxnSp>
              <p:nvCxnSpPr>
                <p:cNvPr id="114" name="直接箭头连接符 113">
                  <a:extLst>
                    <a:ext uri="{FF2B5EF4-FFF2-40B4-BE49-F238E27FC236}">
                      <a16:creationId xmlns:a16="http://schemas.microsoft.com/office/drawing/2014/main" id="{BD0938D2-75C7-8690-2738-76154A2B0964}"/>
                    </a:ext>
                  </a:extLst>
                </p:cNvPr>
                <p:cNvCxnSpPr/>
                <p:nvPr/>
              </p:nvCxnSpPr>
              <p:spPr>
                <a:xfrm>
                  <a:off x="7485844" y="1255475"/>
                  <a:ext cx="0" cy="5199289"/>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1" name="图片 120" descr="猫在草地上&#10;&#10;描述已自动生成">
                  <a:extLst>
                    <a:ext uri="{FF2B5EF4-FFF2-40B4-BE49-F238E27FC236}">
                      <a16:creationId xmlns:a16="http://schemas.microsoft.com/office/drawing/2014/main" id="{82DA8D5E-F1CC-DB3F-7F7B-7EC58807AB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24959" y="5014272"/>
                  <a:ext cx="810124" cy="810124"/>
                </a:xfrm>
                <a:prstGeom prst="rect">
                  <a:avLst/>
                </a:prstGeom>
              </p:spPr>
            </p:pic>
            <p:pic>
              <p:nvPicPr>
                <p:cNvPr id="128" name="Picture 2" descr="壁纸1920×1200可爱小狗狗壁纸 可爱小狗狗壁纸 狗狗草地漫步壁纸,小狗狗的郊游壁纸图片-动物壁纸-动物图片素材-桌面壁纸">
                  <a:extLst>
                    <a:ext uri="{FF2B5EF4-FFF2-40B4-BE49-F238E27FC236}">
                      <a16:creationId xmlns:a16="http://schemas.microsoft.com/office/drawing/2014/main" id="{C36DB6B1-54D7-775A-B478-66B1DB230967}"/>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11510" r="18548"/>
                <a:stretch/>
              </p:blipFill>
              <p:spPr bwMode="auto">
                <a:xfrm>
                  <a:off x="8629416" y="4995779"/>
                  <a:ext cx="800174" cy="715031"/>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直接箭头连接符 133">
                  <a:extLst>
                    <a:ext uri="{FF2B5EF4-FFF2-40B4-BE49-F238E27FC236}">
                      <a16:creationId xmlns:a16="http://schemas.microsoft.com/office/drawing/2014/main" id="{C0DBD107-CB52-E160-E9DB-9AB994CEFC74}"/>
                    </a:ext>
                  </a:extLst>
                </p:cNvPr>
                <p:cNvCxnSpPr>
                  <a:endCxn id="128" idx="0"/>
                </p:cNvCxnSpPr>
                <p:nvPr/>
              </p:nvCxnSpPr>
              <p:spPr>
                <a:xfrm>
                  <a:off x="9026268" y="3488032"/>
                  <a:ext cx="3235" cy="1507747"/>
                </a:xfrm>
                <a:prstGeom prst="straightConnector1">
                  <a:avLst/>
                </a:prstGeom>
                <a:ln w="28575">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直接箭头连接符 139">
                  <a:extLst>
                    <a:ext uri="{FF2B5EF4-FFF2-40B4-BE49-F238E27FC236}">
                      <a16:creationId xmlns:a16="http://schemas.microsoft.com/office/drawing/2014/main" id="{7EC9B996-BA5C-A18B-EFEF-AF7F15841C70}"/>
                    </a:ext>
                  </a:extLst>
                </p:cNvPr>
                <p:cNvCxnSpPr>
                  <a:cxnSpLocks/>
                  <a:endCxn id="121" idx="0"/>
                </p:cNvCxnSpPr>
                <p:nvPr/>
              </p:nvCxnSpPr>
              <p:spPr>
                <a:xfrm>
                  <a:off x="10319408" y="3488032"/>
                  <a:ext cx="10613" cy="1526240"/>
                </a:xfrm>
                <a:prstGeom prst="straightConnector1">
                  <a:avLst/>
                </a:prstGeom>
                <a:ln w="28575">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5" name="矩形: 圆角 114">
                  <a:extLst>
                    <a:ext uri="{FF2B5EF4-FFF2-40B4-BE49-F238E27FC236}">
                      <a16:creationId xmlns:a16="http://schemas.microsoft.com/office/drawing/2014/main" id="{E8E39677-4FF5-B272-4523-676BC7C6F0B1}"/>
                    </a:ext>
                  </a:extLst>
                </p:cNvPr>
                <p:cNvSpPr/>
                <p:nvPr/>
              </p:nvSpPr>
              <p:spPr>
                <a:xfrm>
                  <a:off x="8851694" y="3938131"/>
                  <a:ext cx="1636775" cy="772566"/>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Backdoor</a:t>
                  </a:r>
                </a:p>
                <a:p>
                  <a:pPr algn="ctr"/>
                  <a:r>
                    <a:rPr lang="en-US" altLang="zh-CN" sz="1400" b="1" dirty="0">
                      <a:solidFill>
                        <a:schemeClr val="tx1"/>
                      </a:solidFill>
                    </a:rPr>
                    <a:t>JSCC</a:t>
                  </a:r>
                </a:p>
                <a:p>
                  <a:pPr algn="ctr"/>
                  <a:r>
                    <a:rPr lang="en-US" altLang="zh-CN" sz="1400" b="1" dirty="0">
                      <a:solidFill>
                        <a:schemeClr val="tx1"/>
                      </a:solidFill>
                    </a:rPr>
                    <a:t>Decoder</a:t>
                  </a:r>
                  <a:endParaRPr lang="zh-CN" altLang="en-US" sz="1400" b="1" dirty="0">
                    <a:solidFill>
                      <a:schemeClr val="tx1"/>
                    </a:solidFill>
                  </a:endParaRPr>
                </a:p>
              </p:txBody>
            </p:sp>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FDEA319C-6349-EB31-94C2-24386846AA46}"/>
                        </a:ext>
                      </a:extLst>
                    </p:cNvPr>
                    <p:cNvSpPr txBox="1"/>
                    <p:nvPr/>
                  </p:nvSpPr>
                  <p:spPr>
                    <a:xfrm>
                      <a:off x="8469861" y="5881705"/>
                      <a:ext cx="1177502" cy="646331"/>
                    </a:xfrm>
                    <a:prstGeom prst="rect">
                      <a:avLst/>
                    </a:prstGeom>
                    <a:noFill/>
                  </p:spPr>
                  <p:txBody>
                    <a:bodyPr wrap="none" rtlCol="0">
                      <a:spAutoFit/>
                    </a:bodyPr>
                    <a:lstStyle/>
                    <a:p>
                      <a:pPr algn="ctr"/>
                      <a:r>
                        <a:rPr lang="en-US" altLang="zh-CN" dirty="0"/>
                        <a:t>Normal</a:t>
                      </a:r>
                    </a:p>
                    <a:p>
                      <a:pPr algn="ctr"/>
                      <a:r>
                        <a:rPr lang="en-US" altLang="zh-CN" dirty="0"/>
                        <a:t>Output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oMath>
                      </a14:m>
                      <a:endParaRPr lang="zh-CN" altLang="en-US" dirty="0"/>
                    </a:p>
                  </p:txBody>
                </p:sp>
              </mc:Choice>
              <mc:Fallback xmlns="">
                <p:sp>
                  <p:nvSpPr>
                    <p:cNvPr id="142" name="文本框 141">
                      <a:extLst>
                        <a:ext uri="{FF2B5EF4-FFF2-40B4-BE49-F238E27FC236}">
                          <a16:creationId xmlns:a16="http://schemas.microsoft.com/office/drawing/2014/main" id="{FDEA319C-6349-EB31-94C2-24386846AA46}"/>
                        </a:ext>
                      </a:extLst>
                    </p:cNvPr>
                    <p:cNvSpPr txBox="1">
                      <a:spLocks noRot="1" noChangeAspect="1" noMove="1" noResize="1" noEditPoints="1" noAdjustHandles="1" noChangeArrowheads="1" noChangeShapeType="1" noTextEdit="1"/>
                    </p:cNvSpPr>
                    <p:nvPr/>
                  </p:nvSpPr>
                  <p:spPr>
                    <a:xfrm>
                      <a:off x="8469861" y="5881705"/>
                      <a:ext cx="1177502" cy="646331"/>
                    </a:xfrm>
                    <a:prstGeom prst="rect">
                      <a:avLst/>
                    </a:prstGeom>
                    <a:blipFill>
                      <a:blip r:embed="rId25"/>
                      <a:stretch>
                        <a:fillRect l="-3608" t="-5660" r="-23711"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文本框 142">
                      <a:extLst>
                        <a:ext uri="{FF2B5EF4-FFF2-40B4-BE49-F238E27FC236}">
                          <a16:creationId xmlns:a16="http://schemas.microsoft.com/office/drawing/2014/main" id="{852F8BDE-F686-C180-391C-3186ABF7C92F}"/>
                        </a:ext>
                      </a:extLst>
                    </p:cNvPr>
                    <p:cNvSpPr txBox="1"/>
                    <p:nvPr/>
                  </p:nvSpPr>
                  <p:spPr>
                    <a:xfrm>
                      <a:off x="9909009" y="5889631"/>
                      <a:ext cx="1177502" cy="646331"/>
                    </a:xfrm>
                    <a:prstGeom prst="rect">
                      <a:avLst/>
                    </a:prstGeom>
                    <a:noFill/>
                  </p:spPr>
                  <p:txBody>
                    <a:bodyPr wrap="none" rtlCol="0">
                      <a:spAutoFit/>
                    </a:bodyPr>
                    <a:lstStyle/>
                    <a:p>
                      <a:pPr algn="ctr"/>
                      <a:r>
                        <a:rPr lang="en-US" altLang="zh-CN" dirty="0">
                          <a:solidFill>
                            <a:srgbClr val="C00000"/>
                          </a:solidFill>
                        </a:rPr>
                        <a:t>Target</a:t>
                      </a:r>
                    </a:p>
                    <a:p>
                      <a:pPr algn="ctr"/>
                      <a:r>
                        <a:rPr lang="en-US" altLang="zh-CN" dirty="0">
                          <a:solidFill>
                            <a:srgbClr val="C00000"/>
                          </a:solidFill>
                        </a:rPr>
                        <a:t>Output </a:t>
                      </a:r>
                      <a14:m>
                        <m:oMath xmlns:m="http://schemas.openxmlformats.org/officeDocument/2006/math">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𝑦</m:t>
                              </m:r>
                            </m:e>
                          </m:acc>
                        </m:oMath>
                      </a14:m>
                      <a:endParaRPr lang="zh-CN" altLang="en-US" dirty="0">
                        <a:solidFill>
                          <a:srgbClr val="C00000"/>
                        </a:solidFill>
                      </a:endParaRPr>
                    </a:p>
                  </p:txBody>
                </p:sp>
              </mc:Choice>
              <mc:Fallback xmlns="">
                <p:sp>
                  <p:nvSpPr>
                    <p:cNvPr id="143" name="文本框 142">
                      <a:extLst>
                        <a:ext uri="{FF2B5EF4-FFF2-40B4-BE49-F238E27FC236}">
                          <a16:creationId xmlns:a16="http://schemas.microsoft.com/office/drawing/2014/main" id="{852F8BDE-F686-C180-391C-3186ABF7C92F}"/>
                        </a:ext>
                      </a:extLst>
                    </p:cNvPr>
                    <p:cNvSpPr txBox="1">
                      <a:spLocks noRot="1" noChangeAspect="1" noMove="1" noResize="1" noEditPoints="1" noAdjustHandles="1" noChangeArrowheads="1" noChangeShapeType="1" noTextEdit="1"/>
                    </p:cNvSpPr>
                    <p:nvPr/>
                  </p:nvSpPr>
                  <p:spPr>
                    <a:xfrm>
                      <a:off x="9909009" y="5889631"/>
                      <a:ext cx="1177502" cy="646331"/>
                    </a:xfrm>
                    <a:prstGeom prst="rect">
                      <a:avLst/>
                    </a:prstGeom>
                    <a:blipFill>
                      <a:blip r:embed="rId26"/>
                      <a:stretch>
                        <a:fillRect l="-4124" t="-4717" r="-23711" b="-14151"/>
                      </a:stretch>
                    </a:blipFill>
                  </p:spPr>
                  <p:txBody>
                    <a:bodyPr/>
                    <a:lstStyle/>
                    <a:p>
                      <a:r>
                        <a:rPr lang="zh-CN" altLang="en-US">
                          <a:noFill/>
                        </a:rPr>
                        <a:t> </a:t>
                      </a:r>
                    </a:p>
                  </p:txBody>
                </p:sp>
              </mc:Fallback>
            </mc:AlternateContent>
            <p:sp>
              <p:nvSpPr>
                <p:cNvPr id="146" name="矩形: 圆角 145">
                  <a:extLst>
                    <a:ext uri="{FF2B5EF4-FFF2-40B4-BE49-F238E27FC236}">
                      <a16:creationId xmlns:a16="http://schemas.microsoft.com/office/drawing/2014/main" id="{DD41A4AE-C012-153F-4A65-64CAB78E0E7A}"/>
                    </a:ext>
                  </a:extLst>
                </p:cNvPr>
                <p:cNvSpPr/>
                <p:nvPr/>
              </p:nvSpPr>
              <p:spPr>
                <a:xfrm>
                  <a:off x="8851695" y="2003525"/>
                  <a:ext cx="1636775" cy="574802"/>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rPr>
                    <a:t>JSCC</a:t>
                  </a:r>
                </a:p>
                <a:p>
                  <a:pPr algn="ctr"/>
                  <a:r>
                    <a:rPr lang="en-US" altLang="zh-CN" sz="1400" b="1" dirty="0">
                      <a:solidFill>
                        <a:schemeClr val="tx1"/>
                      </a:solidFill>
                    </a:rPr>
                    <a:t>Encoder</a:t>
                  </a:r>
                  <a:endParaRPr lang="zh-CN" altLang="en-US" sz="1400" b="1" dirty="0">
                    <a:solidFill>
                      <a:schemeClr val="tx1"/>
                    </a:solidFill>
                  </a:endParaRPr>
                </a:p>
              </p:txBody>
            </p:sp>
            <p:pic>
              <p:nvPicPr>
                <p:cNvPr id="151" name="Picture 2" descr="壁纸1920×1200可爱小狗狗壁纸 可爱小狗狗壁纸 狗狗草地漫步壁纸,小狗狗的郊游壁纸图片-动物壁纸-动物图片素材-桌面壁纸">
                  <a:extLst>
                    <a:ext uri="{FF2B5EF4-FFF2-40B4-BE49-F238E27FC236}">
                      <a16:creationId xmlns:a16="http://schemas.microsoft.com/office/drawing/2014/main" id="{BDFA2F7D-A723-4AA8-B685-FABF55772391}"/>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11510" r="18548"/>
                <a:stretch/>
              </p:blipFill>
              <p:spPr bwMode="auto">
                <a:xfrm>
                  <a:off x="9269996" y="1125538"/>
                  <a:ext cx="800174" cy="715031"/>
                </a:xfrm>
                <a:prstGeom prst="rect">
                  <a:avLst/>
                </a:prstGeom>
                <a:noFill/>
                <a:extLst>
                  <a:ext uri="{909E8E84-426E-40DD-AFC4-6F175D3DCCD1}">
                    <a14:hiddenFill xmlns:a14="http://schemas.microsoft.com/office/drawing/2010/main">
                      <a:solidFill>
                        <a:srgbClr val="FFFFFF"/>
                      </a:solidFill>
                    </a14:hiddenFill>
                  </a:ext>
                </a:extLst>
              </p:spPr>
            </p:pic>
            <p:cxnSp>
              <p:nvCxnSpPr>
                <p:cNvPr id="153" name="直接箭头连接符 152">
                  <a:extLst>
                    <a:ext uri="{FF2B5EF4-FFF2-40B4-BE49-F238E27FC236}">
                      <a16:creationId xmlns:a16="http://schemas.microsoft.com/office/drawing/2014/main" id="{641306EA-7AFC-8785-9166-2EEE8CFFC1CE}"/>
                    </a:ext>
                  </a:extLst>
                </p:cNvPr>
                <p:cNvCxnSpPr>
                  <a:cxnSpLocks/>
                  <a:stCxn id="151" idx="2"/>
                  <a:endCxn id="146" idx="0"/>
                </p:cNvCxnSpPr>
                <p:nvPr/>
              </p:nvCxnSpPr>
              <p:spPr>
                <a:xfrm>
                  <a:off x="9670083" y="1840569"/>
                  <a:ext cx="0" cy="162956"/>
                </a:xfrm>
                <a:prstGeom prst="straightConnector1">
                  <a:avLst/>
                </a:prstGeom>
                <a:ln w="28575">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5" name="连接符: 肘形 154">
                  <a:extLst>
                    <a:ext uri="{FF2B5EF4-FFF2-40B4-BE49-F238E27FC236}">
                      <a16:creationId xmlns:a16="http://schemas.microsoft.com/office/drawing/2014/main" id="{B22BF388-5936-947B-E578-186945B1EE7A}"/>
                    </a:ext>
                  </a:extLst>
                </p:cNvPr>
                <p:cNvCxnSpPr>
                  <a:cxnSpLocks/>
                  <a:stCxn id="146" idx="2"/>
                </p:cNvCxnSpPr>
                <p:nvPr/>
              </p:nvCxnSpPr>
              <p:spPr>
                <a:xfrm rot="5400000">
                  <a:off x="9084250" y="2520346"/>
                  <a:ext cx="527853" cy="643815"/>
                </a:xfrm>
                <a:prstGeom prst="bentConnector3">
                  <a:avLst/>
                </a:prstGeom>
                <a:ln w="28575">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7" name="连接符: 肘形 156">
                  <a:extLst>
                    <a:ext uri="{FF2B5EF4-FFF2-40B4-BE49-F238E27FC236}">
                      <a16:creationId xmlns:a16="http://schemas.microsoft.com/office/drawing/2014/main" id="{76E4797F-87FF-2CB7-C5AE-053DE795F1BC}"/>
                    </a:ext>
                  </a:extLst>
                </p:cNvPr>
                <p:cNvCxnSpPr>
                  <a:cxnSpLocks/>
                  <a:stCxn id="146" idx="2"/>
                </p:cNvCxnSpPr>
                <p:nvPr/>
              </p:nvCxnSpPr>
              <p:spPr>
                <a:xfrm rot="16200000" flipH="1">
                  <a:off x="9730819" y="2517590"/>
                  <a:ext cx="527853" cy="649325"/>
                </a:xfrm>
                <a:prstGeom prst="bentConnector3">
                  <a:avLst/>
                </a:prstGeom>
                <a:ln w="28575">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3" name="文本框 162">
                  <a:extLst>
                    <a:ext uri="{FF2B5EF4-FFF2-40B4-BE49-F238E27FC236}">
                      <a16:creationId xmlns:a16="http://schemas.microsoft.com/office/drawing/2014/main" id="{EEBF1397-A704-0F19-399E-3D5CCAC8C7B3}"/>
                    </a:ext>
                  </a:extLst>
                </p:cNvPr>
                <p:cNvSpPr txBox="1"/>
                <p:nvPr/>
              </p:nvSpPr>
              <p:spPr>
                <a:xfrm>
                  <a:off x="10790064" y="3326171"/>
                  <a:ext cx="1018227" cy="646331"/>
                </a:xfrm>
                <a:prstGeom prst="rect">
                  <a:avLst/>
                </a:prstGeom>
                <a:noFill/>
              </p:spPr>
              <p:txBody>
                <a:bodyPr wrap="none" rtlCol="0">
                  <a:spAutoFit/>
                </a:bodyPr>
                <a:lstStyle/>
                <a:p>
                  <a:pPr algn="ctr"/>
                  <a:r>
                    <a:rPr lang="en-US" altLang="zh-CN" b="1" dirty="0">
                      <a:solidFill>
                        <a:srgbClr val="C00000"/>
                      </a:solidFill>
                      <a:latin typeface="Times New Roman" panose="02020603050405020304" pitchFamily="18" charset="0"/>
                      <a:cs typeface="Times New Roman" panose="02020603050405020304" pitchFamily="18" charset="0"/>
                    </a:rPr>
                    <a:t>Trigger</a:t>
                  </a:r>
                </a:p>
                <a:p>
                  <a:pPr algn="ctr"/>
                  <a:r>
                    <a:rPr lang="en-US" altLang="zh-CN" b="1" dirty="0">
                      <a:solidFill>
                        <a:srgbClr val="C00000"/>
                      </a:solidFill>
                      <a:latin typeface="Times New Roman" panose="02020603050405020304" pitchFamily="18" charset="0"/>
                      <a:cs typeface="Times New Roman" panose="02020603050405020304" pitchFamily="18" charset="0"/>
                    </a:rPr>
                    <a:t>Channel</a:t>
                  </a:r>
                  <a:endParaRPr lang="zh-CN" altLang="en-US" b="1" dirty="0">
                    <a:solidFill>
                      <a:srgbClr val="C00000"/>
                    </a:solidFill>
                    <a:latin typeface="Times New Roman" panose="02020603050405020304" pitchFamily="18" charset="0"/>
                    <a:cs typeface="Times New Roman" panose="02020603050405020304" pitchFamily="18" charset="0"/>
                  </a:endParaRPr>
                </a:p>
              </p:txBody>
            </p:sp>
            <p:sp>
              <p:nvSpPr>
                <p:cNvPr id="164" name="文本框 163">
                  <a:extLst>
                    <a:ext uri="{FF2B5EF4-FFF2-40B4-BE49-F238E27FC236}">
                      <a16:creationId xmlns:a16="http://schemas.microsoft.com/office/drawing/2014/main" id="{882D4781-D37C-9B8A-DE57-AB018192C8C6}"/>
                    </a:ext>
                  </a:extLst>
                </p:cNvPr>
                <p:cNvSpPr txBox="1"/>
                <p:nvPr/>
              </p:nvSpPr>
              <p:spPr>
                <a:xfrm>
                  <a:off x="7546805" y="3291800"/>
                  <a:ext cx="1018227" cy="646331"/>
                </a:xfrm>
                <a:prstGeom prst="rect">
                  <a:avLst/>
                </a:prstGeom>
                <a:noFill/>
              </p:spPr>
              <p:txBody>
                <a:bodyPr wrap="none" rtlCol="0">
                  <a:spAutoFit/>
                </a:bodyPr>
                <a:lstStyle/>
                <a:p>
                  <a:pPr algn="ctr"/>
                  <a:r>
                    <a:rPr lang="en-US" altLang="zh-CN" b="1" dirty="0">
                      <a:solidFill>
                        <a:srgbClr val="4D6EC4"/>
                      </a:solidFill>
                      <a:latin typeface="Times New Roman" panose="02020603050405020304" pitchFamily="18" charset="0"/>
                      <a:cs typeface="Times New Roman" panose="02020603050405020304" pitchFamily="18" charset="0"/>
                    </a:rPr>
                    <a:t>Normal</a:t>
                  </a:r>
                </a:p>
                <a:p>
                  <a:pPr algn="ctr"/>
                  <a:r>
                    <a:rPr lang="en-US" altLang="zh-CN" b="1" dirty="0">
                      <a:solidFill>
                        <a:srgbClr val="4D6EC4"/>
                      </a:solidFill>
                      <a:latin typeface="Times New Roman" panose="02020603050405020304" pitchFamily="18" charset="0"/>
                      <a:cs typeface="Times New Roman" panose="02020603050405020304" pitchFamily="18" charset="0"/>
                    </a:rPr>
                    <a:t>Channel</a:t>
                  </a:r>
                  <a:endParaRPr lang="zh-CN" altLang="en-US" b="1" dirty="0">
                    <a:solidFill>
                      <a:srgbClr val="4D6EC4"/>
                    </a:solidFill>
                    <a:latin typeface="Times New Roman" panose="02020603050405020304" pitchFamily="18" charset="0"/>
                    <a:cs typeface="Times New Roman" panose="02020603050405020304" pitchFamily="18" charset="0"/>
                  </a:endParaRPr>
                </a:p>
              </p:txBody>
            </p:sp>
            <p:sp>
              <p:nvSpPr>
                <p:cNvPr id="165" name="文本框 164">
                  <a:extLst>
                    <a:ext uri="{FF2B5EF4-FFF2-40B4-BE49-F238E27FC236}">
                      <a16:creationId xmlns:a16="http://schemas.microsoft.com/office/drawing/2014/main" id="{7CC59D94-18EC-FDB7-F1B1-2F6B331ED38A}"/>
                    </a:ext>
                  </a:extLst>
                </p:cNvPr>
                <p:cNvSpPr txBox="1"/>
                <p:nvPr/>
              </p:nvSpPr>
              <p:spPr>
                <a:xfrm>
                  <a:off x="7521707" y="1247117"/>
                  <a:ext cx="461665" cy="1116331"/>
                </a:xfrm>
                <a:prstGeom prst="rect">
                  <a:avLst/>
                </a:prstGeom>
                <a:noFill/>
              </p:spPr>
              <p:txBody>
                <a:bodyPr vert="eaVert" wrap="none" rtlCol="0">
                  <a:spAutoFit/>
                </a:bodyPr>
                <a:lstStyle/>
                <a:p>
                  <a:r>
                    <a:rPr lang="en-US" altLang="zh-CN" b="1" dirty="0">
                      <a:solidFill>
                        <a:srgbClr val="FF0000"/>
                      </a:solidFill>
                      <a:latin typeface="Times New Roman" panose="02020603050405020304" pitchFamily="18" charset="0"/>
                      <a:cs typeface="Times New Roman" panose="02020603050405020304" pitchFamily="18" charset="0"/>
                    </a:rPr>
                    <a:t>Test phase</a:t>
                  </a:r>
                  <a:endParaRPr lang="zh-CN" altLang="en-US" b="1" dirty="0">
                    <a:solidFill>
                      <a:srgbClr val="FF0000"/>
                    </a:solidFill>
                    <a:latin typeface="Times New Roman" panose="02020603050405020304" pitchFamily="18" charset="0"/>
                    <a:cs typeface="Times New Roman" panose="02020603050405020304" pitchFamily="18" charset="0"/>
                  </a:endParaRPr>
                </a:p>
              </p:txBody>
            </p:sp>
          </p:grpSp>
        </p:grpSp>
        <mc:AlternateContent xmlns:mc="http://schemas.openxmlformats.org/markup-compatibility/2006" xmlns:a14="http://schemas.microsoft.com/office/drawing/2010/main">
          <mc:Choice Requires="a14">
            <p:graphicFrame>
              <p:nvGraphicFramePr>
                <p:cNvPr id="3" name="对象 2">
                  <a:extLst>
                    <a:ext uri="{FF2B5EF4-FFF2-40B4-BE49-F238E27FC236}">
                      <a16:creationId xmlns:a16="http://schemas.microsoft.com/office/drawing/2014/main" id="{ED02E144-9382-86E8-6123-EBDED2526F90}"/>
                    </a:ext>
                  </a:extLst>
                </p:cNvPr>
                <p:cNvGraphicFramePr>
                  <a:graphicFrameLocks noChangeAspect="1"/>
                </p:cNvGraphicFramePr>
                <p:nvPr>
                  <p:extLst>
                    <p:ext uri="{D42A27DB-BD31-4B8C-83A1-F6EECF244321}">
                      <p14:modId xmlns:p14="http://schemas.microsoft.com/office/powerpoint/2010/main" val="479164331"/>
                    </p:ext>
                  </p:extLst>
                </p:nvPr>
              </p:nvGraphicFramePr>
              <p:xfrm>
                <a:off x="1964768" y="3138076"/>
                <a:ext cx="927100" cy="336550"/>
              </p:xfrm>
              <a:graphic>
                <a:graphicData uri="http://schemas.openxmlformats.org/presentationml/2006/ole">
                  <mc:AlternateContent>
                    <mc:Choice xmlns:v="urn:schemas-microsoft-com:vml" Requires="v">
                      <p:oleObj name="AxMath" r:id="rId27" imgW="881640" imgH="279000" progId="Equation.AxMath">
                        <p:embed/>
                      </p:oleObj>
                    </mc:Choice>
                    <mc:Fallback>
                      <p:oleObj name="AxMath" r:id="rId27" imgW="881640" imgH="279000" progId="Equation.AxMath">
                        <p:embed/>
                        <p:pic>
                          <p:nvPicPr>
                            <p:cNvPr id="105" name="对象 104">
                              <a:extLst>
                                <a:ext uri="{FF2B5EF4-FFF2-40B4-BE49-F238E27FC236}">
                                  <a16:creationId xmlns:a16="http://schemas.microsoft.com/office/drawing/2014/main" id="{B0CD196A-B3F0-9DEF-E50D-EA0CC441D552}"/>
                                </a:ext>
                              </a:extLst>
                            </p:cNvPr>
                            <p:cNvPicPr>
                              <a:picLocks noChangeAspect="1" noChangeArrowheads="1"/>
                            </p:cNvPicPr>
                            <p:nvPr/>
                          </p:nvPicPr>
                          <p:blipFill>
                            <a:blip r:embed="rId28"/>
                            <a:srcRect/>
                            <a:stretch>
                              <a:fillRect/>
                            </a:stretch>
                          </p:blipFill>
                          <p:spPr bwMode="auto">
                            <a:xfrm>
                              <a:off x="1964768" y="3138076"/>
                              <a:ext cx="927100" cy="336550"/>
                            </a:xfrm>
                            <a:prstGeom prst="rect">
                              <a:avLst/>
                            </a:prstGeom>
                            <a:noFill/>
                          </p:spPr>
                        </p:pic>
                      </p:oleObj>
                    </mc:Fallback>
                  </mc:AlternateContent>
                </a:graphicData>
              </a:graphic>
            </p:graphicFrame>
          </mc:Choice>
          <mc:Fallback xmlns="">
            <p:graphicFrame>
              <p:nvGraphicFramePr>
                <p:cNvPr id="3" name="对象 2">
                  <a:extLst>
                    <a:ext uri="{FF2B5EF4-FFF2-40B4-BE49-F238E27FC236}">
                      <a16:creationId xmlns:a16="http://schemas.microsoft.com/office/drawing/2014/main" id="{ED02E144-9382-86E8-6123-EBDED2526F90}"/>
                    </a:ext>
                  </a:extLst>
                </p:cNvPr>
                <p:cNvGraphicFramePr>
                  <a:graphicFrameLocks noChangeAspect="1"/>
                </p:cNvGraphicFramePr>
                <p:nvPr>
                  <p:extLst>
                    <p:ext uri="{D42A27DB-BD31-4B8C-83A1-F6EECF244321}">
                      <p14:modId xmlns:p14="http://schemas.microsoft.com/office/powerpoint/2010/main" val="479164331"/>
                    </p:ext>
                  </p:extLst>
                </p:nvPr>
              </p:nvGraphicFramePr>
              <p:xfrm>
                <a:off x="1964768" y="3138076"/>
                <a:ext cx="927100" cy="336550"/>
              </p:xfrm>
              <a:graphic>
                <a:graphicData uri="http://schemas.openxmlformats.org/presentationml/2006/ole">
                  <mc:AlternateContent>
                    <mc:Choice xmlns:v="urn:schemas-microsoft-com:vml" Requires="v">
                      <p:oleObj name="AxMath" r:id="rId29" imgW="881640" imgH="279000" progId="Equation.AxMath">
                        <p:embed/>
                      </p:oleObj>
                    </mc:Choice>
                    <mc:Fallback>
                      <p:oleObj name="AxMath" r:id="rId29" imgW="881640" imgH="279000" progId="Equation.AxMath">
                        <p:embed/>
                        <p:pic>
                          <p:nvPicPr>
                            <p:cNvPr id="105" name="对象 104">
                              <a:extLst>
                                <a:ext uri="{FF2B5EF4-FFF2-40B4-BE49-F238E27FC236}">
                                  <a16:creationId xmlns:a16="http://schemas.microsoft.com/office/drawing/2014/main" id="{B0CD196A-B3F0-9DEF-E50D-EA0CC441D552}"/>
                                </a:ext>
                              </a:extLst>
                            </p:cNvPr>
                            <p:cNvPicPr>
                              <a:picLocks noChangeAspect="1" noChangeArrowheads="1"/>
                            </p:cNvPicPr>
                            <p:nvPr/>
                          </p:nvPicPr>
                          <p:blipFill>
                            <a:blip r:embed="rId30"/>
                            <a:srcRect/>
                            <a:stretch>
                              <a:fillRect/>
                            </a:stretch>
                          </p:blipFill>
                          <p:spPr bwMode="auto">
                            <a:xfrm>
                              <a:off x="1964768" y="3138076"/>
                              <a:ext cx="927100" cy="336550"/>
                            </a:xfrm>
                            <a:prstGeom prst="rect">
                              <a:avLst/>
                            </a:prstGeom>
                            <a:noFill/>
                          </p:spPr>
                        </p:pic>
                      </p:oleObj>
                    </mc:Fallback>
                  </mc:AlternateContent>
                </a:graphicData>
              </a:graphic>
            </p:graphicFrame>
          </mc:Fallback>
        </mc:AlternateContent>
      </p:grpSp>
      <p:pic>
        <p:nvPicPr>
          <p:cNvPr id="10" name="图片 9" descr="形状&#10;&#10;中度可信度描述已自动生成">
            <a:extLst>
              <a:ext uri="{FF2B5EF4-FFF2-40B4-BE49-F238E27FC236}">
                <a16:creationId xmlns:a16="http://schemas.microsoft.com/office/drawing/2014/main" id="{1C5E78E9-252C-23DD-D4FE-E6B4B09AFB5B}"/>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650843" y="2866238"/>
            <a:ext cx="1668103" cy="362993"/>
          </a:xfrm>
          <a:prstGeom prst="rect">
            <a:avLst/>
          </a:prstGeom>
        </p:spPr>
      </p:pic>
    </p:spTree>
    <p:extLst>
      <p:ext uri="{BB962C8B-B14F-4D97-AF65-F5344CB8AC3E}">
        <p14:creationId xmlns:p14="http://schemas.microsoft.com/office/powerpoint/2010/main" val="2563586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24E9E5-8B85-08C9-770C-1DDD9DBA065D}"/>
              </a:ext>
            </a:extLst>
          </p:cNvPr>
          <p:cNvSpPr>
            <a:spLocks noGrp="1"/>
          </p:cNvSpPr>
          <p:nvPr>
            <p:ph type="title"/>
          </p:nvPr>
        </p:nvSpPr>
        <p:spPr/>
        <p:txBody>
          <a:bodyPr/>
          <a:lstStyle/>
          <a:p>
            <a:r>
              <a:rPr lang="en-US" altLang="zh-CN" dirty="0"/>
              <a:t>How to create Ha</a:t>
            </a:r>
            <a:endParaRPr lang="zh-CN" altLang="en-US" dirty="0"/>
          </a:p>
        </p:txBody>
      </p:sp>
      <p:sp>
        <p:nvSpPr>
          <p:cNvPr id="17" name="矩形: 圆角 16">
            <a:extLst>
              <a:ext uri="{FF2B5EF4-FFF2-40B4-BE49-F238E27FC236}">
                <a16:creationId xmlns:a16="http://schemas.microsoft.com/office/drawing/2014/main" id="{B5065F63-AEDC-CFAB-56F1-2558674170F1}"/>
              </a:ext>
            </a:extLst>
          </p:cNvPr>
          <p:cNvSpPr/>
          <p:nvPr/>
        </p:nvSpPr>
        <p:spPr>
          <a:xfrm>
            <a:off x="6174055" y="1125538"/>
            <a:ext cx="5985954" cy="5337406"/>
          </a:xfrm>
          <a:prstGeom prst="roundRect">
            <a:avLst/>
          </a:prstGeom>
          <a:noFill/>
          <a:ln w="34925">
            <a:solidFill>
              <a:srgbClr val="4D6E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E0530B1B-4152-75BF-1562-373A543FD4F7}"/>
              </a:ext>
            </a:extLst>
          </p:cNvPr>
          <p:cNvSpPr txBox="1"/>
          <p:nvPr/>
        </p:nvSpPr>
        <p:spPr>
          <a:xfrm>
            <a:off x="8142189" y="1484458"/>
            <a:ext cx="2130359" cy="461665"/>
          </a:xfrm>
          <a:prstGeom prst="rect">
            <a:avLst/>
          </a:prstGeom>
          <a:noFill/>
        </p:spPr>
        <p:txBody>
          <a:bodyPr wrap="square" rtlCol="0">
            <a:spAutoFit/>
          </a:bodyPr>
          <a:lstStyle/>
          <a:p>
            <a:r>
              <a:rPr lang="en-US" altLang="zh-CN" sz="2400" b="1" dirty="0"/>
              <a:t>Direction Ⅱ</a:t>
            </a:r>
            <a:endParaRPr lang="zh-CN" altLang="en-US" sz="2400" b="1" dirty="0"/>
          </a:p>
        </p:txBody>
      </p:sp>
      <p:grpSp>
        <p:nvGrpSpPr>
          <p:cNvPr id="4" name="组合 3">
            <a:extLst>
              <a:ext uri="{FF2B5EF4-FFF2-40B4-BE49-F238E27FC236}">
                <a16:creationId xmlns:a16="http://schemas.microsoft.com/office/drawing/2014/main" id="{16255382-8284-B4CA-0219-096838C4D4BB}"/>
              </a:ext>
            </a:extLst>
          </p:cNvPr>
          <p:cNvGrpSpPr/>
          <p:nvPr/>
        </p:nvGrpSpPr>
        <p:grpSpPr>
          <a:xfrm>
            <a:off x="6210082" y="2254925"/>
            <a:ext cx="5900138" cy="3893555"/>
            <a:chOff x="110046" y="2371330"/>
            <a:chExt cx="5900138" cy="3893555"/>
          </a:xfrm>
        </p:grpSpPr>
        <p:pic>
          <p:nvPicPr>
            <p:cNvPr id="4098" name="Picture 2">
              <a:extLst>
                <a:ext uri="{FF2B5EF4-FFF2-40B4-BE49-F238E27FC236}">
                  <a16:creationId xmlns:a16="http://schemas.microsoft.com/office/drawing/2014/main" id="{B1BBB51F-C9AD-3017-6409-188460DB2D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7682" b="8087"/>
            <a:stretch/>
          </p:blipFill>
          <p:spPr bwMode="auto">
            <a:xfrm>
              <a:off x="110046" y="3196715"/>
              <a:ext cx="5900138" cy="116222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D870BF16-9E00-9032-D187-DB597A9027B3}"/>
                </a:ext>
              </a:extLst>
            </p:cNvPr>
            <p:cNvGrpSpPr/>
            <p:nvPr/>
          </p:nvGrpSpPr>
          <p:grpSpPr>
            <a:xfrm>
              <a:off x="2749068" y="4198030"/>
              <a:ext cx="622093" cy="2066855"/>
              <a:chOff x="8638604" y="3700880"/>
              <a:chExt cx="622093" cy="2066855"/>
            </a:xfrm>
          </p:grpSpPr>
          <p:pic>
            <p:nvPicPr>
              <p:cNvPr id="6" name="图片 5">
                <a:extLst>
                  <a:ext uri="{FF2B5EF4-FFF2-40B4-BE49-F238E27FC236}">
                    <a16:creationId xmlns:a16="http://schemas.microsoft.com/office/drawing/2014/main" id="{0DFCC2A1-37E5-E8FD-23BC-3A45148193D8}"/>
                  </a:ext>
                </a:extLst>
              </p:cNvPr>
              <p:cNvPicPr>
                <a:picLocks noChangeAspect="1"/>
              </p:cNvPicPr>
              <p:nvPr/>
            </p:nvPicPr>
            <p:blipFill>
              <a:blip r:embed="rId3"/>
              <a:stretch>
                <a:fillRect/>
              </a:stretch>
            </p:blipFill>
            <p:spPr>
              <a:xfrm>
                <a:off x="8638604" y="5145642"/>
                <a:ext cx="601553" cy="622093"/>
              </a:xfrm>
              <a:prstGeom prst="rect">
                <a:avLst/>
              </a:prstGeom>
            </p:spPr>
          </p:pic>
          <p:cxnSp>
            <p:nvCxnSpPr>
              <p:cNvPr id="7" name="直接箭头连接符 6">
                <a:extLst>
                  <a:ext uri="{FF2B5EF4-FFF2-40B4-BE49-F238E27FC236}">
                    <a16:creationId xmlns:a16="http://schemas.microsoft.com/office/drawing/2014/main" id="{59040712-5481-8987-BA53-08CF53F8A4E0}"/>
                  </a:ext>
                </a:extLst>
              </p:cNvPr>
              <p:cNvCxnSpPr>
                <a:cxnSpLocks/>
                <a:stCxn id="6" idx="0"/>
              </p:cNvCxnSpPr>
              <p:nvPr/>
            </p:nvCxnSpPr>
            <p:spPr>
              <a:xfrm flipV="1">
                <a:off x="8939381" y="3700880"/>
                <a:ext cx="0" cy="1444762"/>
              </a:xfrm>
              <a:prstGeom prst="straightConnector1">
                <a:avLst/>
              </a:prstGeom>
              <a:ln w="190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8" name="图片 7" descr="图标&#10;&#10;描述已自动生成">
                <a:extLst>
                  <a:ext uri="{FF2B5EF4-FFF2-40B4-BE49-F238E27FC236}">
                    <a16:creationId xmlns:a16="http://schemas.microsoft.com/office/drawing/2014/main" id="{CC3D8195-2737-9900-82CA-F029F6B4CB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8604" y="4633039"/>
                <a:ext cx="622093" cy="622093"/>
              </a:xfrm>
              <a:prstGeom prst="rect">
                <a:avLst/>
              </a:prstGeom>
            </p:spPr>
          </p:pic>
        </p:grpSp>
        <p:sp>
          <p:nvSpPr>
            <p:cNvPr id="11" name="文本框 10">
              <a:extLst>
                <a:ext uri="{FF2B5EF4-FFF2-40B4-BE49-F238E27FC236}">
                  <a16:creationId xmlns:a16="http://schemas.microsoft.com/office/drawing/2014/main" id="{6C2E9315-8CDC-2A42-4409-651AD7EA665E}"/>
                </a:ext>
              </a:extLst>
            </p:cNvPr>
            <p:cNvSpPr txBox="1"/>
            <p:nvPr/>
          </p:nvSpPr>
          <p:spPr>
            <a:xfrm>
              <a:off x="3213717" y="4920411"/>
              <a:ext cx="1526380" cy="369332"/>
            </a:xfrm>
            <a:prstGeom prst="rect">
              <a:avLst/>
            </a:prstGeom>
            <a:noFill/>
          </p:spPr>
          <p:txBody>
            <a:bodyPr wrap="none" rtlCol="0">
              <a:spAutoFit/>
            </a:bodyPr>
            <a:lstStyle/>
            <a:p>
              <a:r>
                <a:rPr lang="en-US" altLang="zh-CN" dirty="0"/>
                <a:t>Noisy signal</a:t>
              </a:r>
              <a:endParaRPr lang="zh-CN" altLang="en-US" dirty="0"/>
            </a:p>
          </p:txBody>
        </p:sp>
        <p:sp>
          <p:nvSpPr>
            <p:cNvPr id="14" name="文本框 13">
              <a:extLst>
                <a:ext uri="{FF2B5EF4-FFF2-40B4-BE49-F238E27FC236}">
                  <a16:creationId xmlns:a16="http://schemas.microsoft.com/office/drawing/2014/main" id="{333E380A-7E6B-6826-BF88-D3926B25EAB7}"/>
                </a:ext>
              </a:extLst>
            </p:cNvPr>
            <p:cNvSpPr txBox="1"/>
            <p:nvPr/>
          </p:nvSpPr>
          <p:spPr>
            <a:xfrm>
              <a:off x="301841" y="2371330"/>
              <a:ext cx="5708343"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Inject special signal into spectrum to change the channel observations </a:t>
              </a:r>
              <a:endParaRPr lang="zh-CN" altLang="en-US" dirty="0"/>
            </a:p>
          </p:txBody>
        </p:sp>
      </p:grpSp>
      <p:grpSp>
        <p:nvGrpSpPr>
          <p:cNvPr id="9" name="组合 8">
            <a:extLst>
              <a:ext uri="{FF2B5EF4-FFF2-40B4-BE49-F238E27FC236}">
                <a16:creationId xmlns:a16="http://schemas.microsoft.com/office/drawing/2014/main" id="{CE1DEB56-B383-A2A0-05DC-C3B5CF75A96A}"/>
              </a:ext>
            </a:extLst>
          </p:cNvPr>
          <p:cNvGrpSpPr/>
          <p:nvPr/>
        </p:nvGrpSpPr>
        <p:grpSpPr>
          <a:xfrm>
            <a:off x="120659" y="1125538"/>
            <a:ext cx="5985954" cy="5337406"/>
            <a:chOff x="6174055" y="1125538"/>
            <a:chExt cx="5985954" cy="5337406"/>
          </a:xfrm>
        </p:grpSpPr>
        <p:sp>
          <p:nvSpPr>
            <p:cNvPr id="10" name="矩形: 圆角 9">
              <a:extLst>
                <a:ext uri="{FF2B5EF4-FFF2-40B4-BE49-F238E27FC236}">
                  <a16:creationId xmlns:a16="http://schemas.microsoft.com/office/drawing/2014/main" id="{821CC03B-7596-01F3-19D6-C9C5BC780C33}"/>
                </a:ext>
              </a:extLst>
            </p:cNvPr>
            <p:cNvSpPr/>
            <p:nvPr/>
          </p:nvSpPr>
          <p:spPr>
            <a:xfrm>
              <a:off x="6174055" y="1125538"/>
              <a:ext cx="5985954" cy="5337406"/>
            </a:xfrm>
            <a:prstGeom prst="roundRect">
              <a:avLst/>
            </a:prstGeom>
            <a:noFill/>
            <a:ln w="34925">
              <a:solidFill>
                <a:srgbClr val="4D6E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 name="文本框 11">
              <a:extLst>
                <a:ext uri="{FF2B5EF4-FFF2-40B4-BE49-F238E27FC236}">
                  <a16:creationId xmlns:a16="http://schemas.microsoft.com/office/drawing/2014/main" id="{E4DBB314-CA66-47C7-614C-75F0D9A9C03E}"/>
                </a:ext>
              </a:extLst>
            </p:cNvPr>
            <p:cNvSpPr txBox="1"/>
            <p:nvPr/>
          </p:nvSpPr>
          <p:spPr>
            <a:xfrm>
              <a:off x="8142189" y="1484458"/>
              <a:ext cx="2130359" cy="461665"/>
            </a:xfrm>
            <a:prstGeom prst="rect">
              <a:avLst/>
            </a:prstGeom>
            <a:noFill/>
          </p:spPr>
          <p:txBody>
            <a:bodyPr wrap="square" rtlCol="0">
              <a:spAutoFit/>
            </a:bodyPr>
            <a:lstStyle/>
            <a:p>
              <a:r>
                <a:rPr lang="en-US" altLang="zh-CN" sz="2400" b="1" dirty="0"/>
                <a:t>Direction Ⅱ</a:t>
              </a:r>
              <a:endParaRPr lang="zh-CN" altLang="en-US" sz="2400" b="1" dirty="0"/>
            </a:p>
          </p:txBody>
        </p:sp>
        <p:sp>
          <p:nvSpPr>
            <p:cNvPr id="21" name="文本框 20">
              <a:extLst>
                <a:ext uri="{FF2B5EF4-FFF2-40B4-BE49-F238E27FC236}">
                  <a16:creationId xmlns:a16="http://schemas.microsoft.com/office/drawing/2014/main" id="{8D49A2B2-4754-8520-090D-C7B73B18D062}"/>
                </a:ext>
              </a:extLst>
            </p:cNvPr>
            <p:cNvSpPr txBox="1"/>
            <p:nvPr/>
          </p:nvSpPr>
          <p:spPr>
            <a:xfrm>
              <a:off x="7164550" y="2186664"/>
              <a:ext cx="4004964" cy="369332"/>
            </a:xfrm>
            <a:prstGeom prst="rect">
              <a:avLst/>
            </a:prstGeom>
            <a:noFill/>
          </p:spPr>
          <p:txBody>
            <a:bodyPr wrap="square">
              <a:spAutoFit/>
            </a:bodyPr>
            <a:lstStyle/>
            <a:p>
              <a:r>
                <a:rPr lang="zh-CN" altLang="en-US" b="1" dirty="0">
                  <a:solidFill>
                    <a:srgbClr val="FF0000"/>
                  </a:solidFill>
                </a:rPr>
                <a:t>A Triggerless Backdoor Attack</a:t>
              </a:r>
            </a:p>
          </p:txBody>
        </p:sp>
        <p:pic>
          <p:nvPicPr>
            <p:cNvPr id="22" name="图片 21" descr="图示&#10;&#10;描述已自动生成">
              <a:extLst>
                <a:ext uri="{FF2B5EF4-FFF2-40B4-BE49-F238E27FC236}">
                  <a16:creationId xmlns:a16="http://schemas.microsoft.com/office/drawing/2014/main" id="{7B3F3461-5D18-6E76-1BE3-1642C7BE18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6120" y="3007249"/>
              <a:ext cx="3061824" cy="3061824"/>
            </a:xfrm>
            <a:prstGeom prst="rect">
              <a:avLst/>
            </a:prstGeom>
          </p:spPr>
        </p:pic>
        <p:sp>
          <p:nvSpPr>
            <p:cNvPr id="23" name="文本框 22">
              <a:extLst>
                <a:ext uri="{FF2B5EF4-FFF2-40B4-BE49-F238E27FC236}">
                  <a16:creationId xmlns:a16="http://schemas.microsoft.com/office/drawing/2014/main" id="{F89A5C44-5FCC-219D-B739-6DE42A2C38E9}"/>
                </a:ext>
              </a:extLst>
            </p:cNvPr>
            <p:cNvSpPr txBox="1"/>
            <p:nvPr/>
          </p:nvSpPr>
          <p:spPr>
            <a:xfrm>
              <a:off x="7164550" y="2678945"/>
              <a:ext cx="4261872" cy="369332"/>
            </a:xfrm>
            <a:prstGeom prst="rect">
              <a:avLst/>
            </a:prstGeom>
            <a:noFill/>
          </p:spPr>
          <p:txBody>
            <a:bodyPr wrap="none" rtlCol="0">
              <a:spAutoFit/>
            </a:bodyPr>
            <a:lstStyle/>
            <a:p>
              <a:r>
                <a:rPr lang="en-US" altLang="zh-CN" b="1" dirty="0"/>
                <a:t>Use doppler Channel as our trigger</a:t>
              </a:r>
              <a:endParaRPr lang="zh-CN" altLang="en-US" b="1" dirty="0"/>
            </a:p>
          </p:txBody>
        </p:sp>
      </p:grpSp>
    </p:spTree>
    <p:extLst>
      <p:ext uri="{BB962C8B-B14F-4D97-AF65-F5344CB8AC3E}">
        <p14:creationId xmlns:p14="http://schemas.microsoft.com/office/powerpoint/2010/main" val="724835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53D29ED-CB2B-AE67-CEA8-DB9375273711}"/>
              </a:ext>
            </a:extLst>
          </p:cNvPr>
          <p:cNvSpPr>
            <a:spLocks noGrp="1"/>
          </p:cNvSpPr>
          <p:nvPr>
            <p:ph type="sldNum" sz="quarter" idx="12"/>
          </p:nvPr>
        </p:nvSpPr>
        <p:spPr/>
        <p:txBody>
          <a:bodyPr/>
          <a:lstStyle/>
          <a:p>
            <a:fld id="{2515AB8F-1C56-49E9-90C8-78D22B0C1B97}" type="slidenum">
              <a:rPr lang="zh-CN" altLang="en-US" smtClean="0"/>
              <a:t>53</a:t>
            </a:fld>
            <a:endParaRPr lang="zh-CN" altLang="en-US" dirty="0"/>
          </a:p>
        </p:txBody>
      </p:sp>
      <p:grpSp>
        <p:nvGrpSpPr>
          <p:cNvPr id="9" name="组合 8">
            <a:extLst>
              <a:ext uri="{FF2B5EF4-FFF2-40B4-BE49-F238E27FC236}">
                <a16:creationId xmlns:a16="http://schemas.microsoft.com/office/drawing/2014/main" id="{EDE6315E-6CB2-E358-A71D-6EC1777708ED}"/>
              </a:ext>
            </a:extLst>
          </p:cNvPr>
          <p:cNvGrpSpPr/>
          <p:nvPr/>
        </p:nvGrpSpPr>
        <p:grpSpPr>
          <a:xfrm>
            <a:off x="1921391" y="3724987"/>
            <a:ext cx="3995316" cy="2996487"/>
            <a:chOff x="1953364" y="1125538"/>
            <a:chExt cx="3995316" cy="2996487"/>
          </a:xfrm>
        </p:grpSpPr>
        <p:pic>
          <p:nvPicPr>
            <p:cNvPr id="7" name="图片 6">
              <a:extLst>
                <a:ext uri="{FF2B5EF4-FFF2-40B4-BE49-F238E27FC236}">
                  <a16:creationId xmlns:a16="http://schemas.microsoft.com/office/drawing/2014/main" id="{E2C0ACAC-9300-7201-AF87-9385CB282979}"/>
                </a:ext>
              </a:extLst>
            </p:cNvPr>
            <p:cNvPicPr>
              <a:picLocks noChangeAspect="1"/>
            </p:cNvPicPr>
            <p:nvPr/>
          </p:nvPicPr>
          <p:blipFill>
            <a:blip r:embed="rId2"/>
            <a:stretch>
              <a:fillRect/>
            </a:stretch>
          </p:blipFill>
          <p:spPr>
            <a:xfrm>
              <a:off x="1953364" y="1125538"/>
              <a:ext cx="3995316" cy="2996487"/>
            </a:xfrm>
            <a:prstGeom prst="rect">
              <a:avLst/>
            </a:prstGeom>
          </p:spPr>
        </p:pic>
        <p:sp>
          <p:nvSpPr>
            <p:cNvPr id="8" name="文本框 7">
              <a:extLst>
                <a:ext uri="{FF2B5EF4-FFF2-40B4-BE49-F238E27FC236}">
                  <a16:creationId xmlns:a16="http://schemas.microsoft.com/office/drawing/2014/main" id="{07CAA7A3-139C-8FB2-700D-EB4AECDF051A}"/>
                </a:ext>
              </a:extLst>
            </p:cNvPr>
            <p:cNvSpPr txBox="1"/>
            <p:nvPr/>
          </p:nvSpPr>
          <p:spPr>
            <a:xfrm>
              <a:off x="3639312" y="3877056"/>
              <a:ext cx="516488" cy="230832"/>
            </a:xfrm>
            <a:prstGeom prst="rect">
              <a:avLst/>
            </a:prstGeom>
            <a:noFill/>
          </p:spPr>
          <p:txBody>
            <a:bodyPr wrap="none" rtlCol="0">
              <a:spAutoFit/>
            </a:bodyPr>
            <a:lstStyle/>
            <a:p>
              <a:r>
                <a:rPr lang="en-US" altLang="zh-CN" sz="900" dirty="0">
                  <a:solidFill>
                    <a:schemeClr val="tx1">
                      <a:lumMod val="65000"/>
                      <a:lumOff val="35000"/>
                    </a:schemeClr>
                  </a:solidFill>
                </a:rPr>
                <a:t>round</a:t>
              </a:r>
              <a:endParaRPr lang="zh-CN" altLang="en-US" sz="900" dirty="0">
                <a:solidFill>
                  <a:schemeClr val="tx1">
                    <a:lumMod val="65000"/>
                    <a:lumOff val="35000"/>
                  </a:schemeClr>
                </a:solidFill>
              </a:endParaRPr>
            </a:p>
          </p:txBody>
        </p:sp>
      </p:grpSp>
      <p:sp>
        <p:nvSpPr>
          <p:cNvPr id="10" name="文本框 9">
            <a:extLst>
              <a:ext uri="{FF2B5EF4-FFF2-40B4-BE49-F238E27FC236}">
                <a16:creationId xmlns:a16="http://schemas.microsoft.com/office/drawing/2014/main" id="{EED9D5FE-303E-5381-3D29-E3AEFD301159}"/>
              </a:ext>
            </a:extLst>
          </p:cNvPr>
          <p:cNvSpPr txBox="1"/>
          <p:nvPr/>
        </p:nvSpPr>
        <p:spPr>
          <a:xfrm>
            <a:off x="899160" y="1935480"/>
            <a:ext cx="495649" cy="369332"/>
          </a:xfrm>
          <a:prstGeom prst="rect">
            <a:avLst/>
          </a:prstGeom>
          <a:noFill/>
        </p:spPr>
        <p:txBody>
          <a:bodyPr wrap="none" rtlCol="0">
            <a:spAutoFit/>
          </a:bodyPr>
          <a:lstStyle/>
          <a:p>
            <a:r>
              <a:rPr lang="en-US" altLang="zh-CN" dirty="0"/>
              <a:t>IID</a:t>
            </a:r>
            <a:endParaRPr lang="zh-CN" altLang="en-US" dirty="0"/>
          </a:p>
        </p:txBody>
      </p:sp>
      <p:sp>
        <p:nvSpPr>
          <p:cNvPr id="11" name="文本框 10">
            <a:extLst>
              <a:ext uri="{FF2B5EF4-FFF2-40B4-BE49-F238E27FC236}">
                <a16:creationId xmlns:a16="http://schemas.microsoft.com/office/drawing/2014/main" id="{C9305E23-719E-08DB-2CA4-973B639160DA}"/>
              </a:ext>
            </a:extLst>
          </p:cNvPr>
          <p:cNvSpPr txBox="1"/>
          <p:nvPr/>
        </p:nvSpPr>
        <p:spPr>
          <a:xfrm>
            <a:off x="594145" y="4753659"/>
            <a:ext cx="1072730" cy="369332"/>
          </a:xfrm>
          <a:prstGeom prst="rect">
            <a:avLst/>
          </a:prstGeom>
          <a:noFill/>
        </p:spPr>
        <p:txBody>
          <a:bodyPr wrap="none" rtlCol="0">
            <a:spAutoFit/>
          </a:bodyPr>
          <a:lstStyle/>
          <a:p>
            <a:r>
              <a:rPr lang="en-US" altLang="zh-CN" dirty="0"/>
              <a:t>Non-IID</a:t>
            </a:r>
            <a:endParaRPr lang="zh-CN" altLang="en-US" dirty="0"/>
          </a:p>
        </p:txBody>
      </p:sp>
      <p:sp>
        <p:nvSpPr>
          <p:cNvPr id="12" name="文本框 11">
            <a:extLst>
              <a:ext uri="{FF2B5EF4-FFF2-40B4-BE49-F238E27FC236}">
                <a16:creationId xmlns:a16="http://schemas.microsoft.com/office/drawing/2014/main" id="{42A77E98-AF61-300A-8936-98610C65A8B5}"/>
              </a:ext>
            </a:extLst>
          </p:cNvPr>
          <p:cNvSpPr txBox="1"/>
          <p:nvPr/>
        </p:nvSpPr>
        <p:spPr>
          <a:xfrm>
            <a:off x="3681984" y="449580"/>
            <a:ext cx="670376" cy="369332"/>
          </a:xfrm>
          <a:prstGeom prst="rect">
            <a:avLst/>
          </a:prstGeom>
          <a:noFill/>
        </p:spPr>
        <p:txBody>
          <a:bodyPr wrap="none" rtlCol="0">
            <a:spAutoFit/>
          </a:bodyPr>
          <a:lstStyle/>
          <a:p>
            <a:r>
              <a:rPr lang="en-US" altLang="zh-CN" dirty="0"/>
              <a:t>MLP</a:t>
            </a:r>
            <a:endParaRPr lang="zh-CN" altLang="en-US" dirty="0"/>
          </a:p>
        </p:txBody>
      </p:sp>
      <p:sp>
        <p:nvSpPr>
          <p:cNvPr id="13" name="文本框 12">
            <a:extLst>
              <a:ext uri="{FF2B5EF4-FFF2-40B4-BE49-F238E27FC236}">
                <a16:creationId xmlns:a16="http://schemas.microsoft.com/office/drawing/2014/main" id="{27F985D8-22AC-27DD-CBC0-E72E28A8E211}"/>
              </a:ext>
            </a:extLst>
          </p:cNvPr>
          <p:cNvSpPr txBox="1"/>
          <p:nvPr/>
        </p:nvSpPr>
        <p:spPr>
          <a:xfrm>
            <a:off x="8612124" y="449580"/>
            <a:ext cx="713657" cy="369332"/>
          </a:xfrm>
          <a:prstGeom prst="rect">
            <a:avLst/>
          </a:prstGeom>
          <a:noFill/>
        </p:spPr>
        <p:txBody>
          <a:bodyPr wrap="none" rtlCol="0">
            <a:spAutoFit/>
          </a:bodyPr>
          <a:lstStyle/>
          <a:p>
            <a:r>
              <a:rPr lang="en-US" altLang="zh-CN" dirty="0"/>
              <a:t>CNN</a:t>
            </a:r>
            <a:endParaRPr lang="zh-CN" altLang="en-US" dirty="0"/>
          </a:p>
        </p:txBody>
      </p:sp>
      <p:pic>
        <p:nvPicPr>
          <p:cNvPr id="15" name="图片 14">
            <a:extLst>
              <a:ext uri="{FF2B5EF4-FFF2-40B4-BE49-F238E27FC236}">
                <a16:creationId xmlns:a16="http://schemas.microsoft.com/office/drawing/2014/main" id="{1DC1CFF1-00F0-D808-450E-DFBFA8B6F476}"/>
              </a:ext>
            </a:extLst>
          </p:cNvPr>
          <p:cNvPicPr>
            <a:picLocks noChangeAspect="1"/>
          </p:cNvPicPr>
          <p:nvPr/>
        </p:nvPicPr>
        <p:blipFill>
          <a:blip r:embed="rId3"/>
          <a:stretch>
            <a:fillRect/>
          </a:stretch>
        </p:blipFill>
        <p:spPr>
          <a:xfrm>
            <a:off x="1963595" y="887338"/>
            <a:ext cx="3995315" cy="2996487"/>
          </a:xfrm>
          <a:prstGeom prst="rect">
            <a:avLst/>
          </a:prstGeom>
        </p:spPr>
      </p:pic>
      <p:pic>
        <p:nvPicPr>
          <p:cNvPr id="17" name="图片 16">
            <a:extLst>
              <a:ext uri="{FF2B5EF4-FFF2-40B4-BE49-F238E27FC236}">
                <a16:creationId xmlns:a16="http://schemas.microsoft.com/office/drawing/2014/main" id="{95049281-7CF7-32E7-84CD-BF5E0B32F0C1}"/>
              </a:ext>
            </a:extLst>
          </p:cNvPr>
          <p:cNvPicPr>
            <a:picLocks noChangeAspect="1"/>
          </p:cNvPicPr>
          <p:nvPr/>
        </p:nvPicPr>
        <p:blipFill>
          <a:blip r:embed="rId4"/>
          <a:stretch>
            <a:fillRect/>
          </a:stretch>
        </p:blipFill>
        <p:spPr>
          <a:xfrm>
            <a:off x="6658150" y="3656724"/>
            <a:ext cx="4177349" cy="3133012"/>
          </a:xfrm>
          <a:prstGeom prst="rect">
            <a:avLst/>
          </a:prstGeom>
        </p:spPr>
      </p:pic>
      <p:pic>
        <p:nvPicPr>
          <p:cNvPr id="19" name="图片 18">
            <a:extLst>
              <a:ext uri="{FF2B5EF4-FFF2-40B4-BE49-F238E27FC236}">
                <a16:creationId xmlns:a16="http://schemas.microsoft.com/office/drawing/2014/main" id="{568130A8-62E7-D66A-FB45-2028A423620C}"/>
              </a:ext>
            </a:extLst>
          </p:cNvPr>
          <p:cNvPicPr>
            <a:picLocks noChangeAspect="1"/>
          </p:cNvPicPr>
          <p:nvPr/>
        </p:nvPicPr>
        <p:blipFill>
          <a:blip r:embed="rId5"/>
          <a:stretch>
            <a:fillRect/>
          </a:stretch>
        </p:blipFill>
        <p:spPr>
          <a:xfrm>
            <a:off x="6749168" y="818912"/>
            <a:ext cx="3995314" cy="2996485"/>
          </a:xfrm>
          <a:prstGeom prst="rect">
            <a:avLst/>
          </a:prstGeom>
        </p:spPr>
      </p:pic>
    </p:spTree>
    <p:extLst>
      <p:ext uri="{BB962C8B-B14F-4D97-AF65-F5344CB8AC3E}">
        <p14:creationId xmlns:p14="http://schemas.microsoft.com/office/powerpoint/2010/main" val="155329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AA032CD-543E-1445-D177-7ADF4591D8AA}"/>
              </a:ext>
            </a:extLst>
          </p:cNvPr>
          <p:cNvSpPr>
            <a:spLocks noGrp="1"/>
          </p:cNvSpPr>
          <p:nvPr>
            <p:ph type="body" sz="quarter" idx="10"/>
          </p:nvPr>
        </p:nvSpPr>
        <p:spPr/>
        <p:txBody>
          <a:bodyPr/>
          <a:lstStyle/>
          <a:p>
            <a:r>
              <a:rPr lang="en-US" altLang="zh-CN" dirty="0"/>
              <a:t>Thanks</a:t>
            </a:r>
            <a:endParaRPr lang="zh-CN" altLang="en-US" dirty="0"/>
          </a:p>
        </p:txBody>
      </p:sp>
    </p:spTree>
    <p:extLst>
      <p:ext uri="{BB962C8B-B14F-4D97-AF65-F5344CB8AC3E}">
        <p14:creationId xmlns:p14="http://schemas.microsoft.com/office/powerpoint/2010/main" val="3037782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D0BA1C3-0E82-CF98-1CB5-A17D385B75FC}"/>
              </a:ext>
            </a:extLst>
          </p:cNvPr>
          <p:cNvSpPr>
            <a:spLocks noGrp="1"/>
          </p:cNvSpPr>
          <p:nvPr>
            <p:ph type="body" sz="quarter" idx="11"/>
          </p:nvPr>
        </p:nvSpPr>
        <p:spPr/>
        <p:txBody>
          <a:bodyPr/>
          <a:lstStyle/>
          <a:p>
            <a:r>
              <a:rPr lang="pt-PT" altLang="zh-CN" dirty="0"/>
              <a:t>AML</a:t>
            </a:r>
            <a:r>
              <a:rPr lang="zh-CN" altLang="en-US" dirty="0"/>
              <a:t>攻防概述</a:t>
            </a:r>
          </a:p>
        </p:txBody>
      </p:sp>
    </p:spTree>
    <p:extLst>
      <p:ext uri="{BB962C8B-B14F-4D97-AF65-F5344CB8AC3E}">
        <p14:creationId xmlns:p14="http://schemas.microsoft.com/office/powerpoint/2010/main" val="3998815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A726A-DDD5-4BB7-9A91-E3AF1AAB00CE}"/>
              </a:ext>
            </a:extLst>
          </p:cNvPr>
          <p:cNvSpPr>
            <a:spLocks noGrp="1"/>
          </p:cNvSpPr>
          <p:nvPr>
            <p:ph type="title"/>
          </p:nvPr>
        </p:nvSpPr>
        <p:spPr/>
        <p:txBody>
          <a:bodyPr/>
          <a:lstStyle/>
          <a:p>
            <a:r>
              <a:rPr lang="en-US" altLang="zh-CN" dirty="0"/>
              <a:t>Types of adversarial attack</a:t>
            </a:r>
            <a:endParaRPr lang="zh-CN" altLang="en-US" dirty="0"/>
          </a:p>
        </p:txBody>
      </p:sp>
      <p:sp>
        <p:nvSpPr>
          <p:cNvPr id="3" name="灯片编号占位符 2">
            <a:extLst>
              <a:ext uri="{FF2B5EF4-FFF2-40B4-BE49-F238E27FC236}">
                <a16:creationId xmlns:a16="http://schemas.microsoft.com/office/drawing/2014/main" id="{C1DE885F-5DA9-A034-7707-4CB5A5168F77}"/>
              </a:ext>
            </a:extLst>
          </p:cNvPr>
          <p:cNvSpPr>
            <a:spLocks noGrp="1"/>
          </p:cNvSpPr>
          <p:nvPr>
            <p:ph type="sldNum" sz="quarter" idx="12"/>
          </p:nvPr>
        </p:nvSpPr>
        <p:spPr/>
        <p:txBody>
          <a:bodyPr/>
          <a:lstStyle/>
          <a:p>
            <a:fld id="{2515AB8F-1C56-49E9-90C8-78D22B0C1B97}" type="slidenum">
              <a:rPr lang="zh-CN" altLang="en-US" smtClean="0"/>
              <a:t>7</a:t>
            </a:fld>
            <a:endParaRPr lang="zh-CN" altLang="en-US" dirty="0"/>
          </a:p>
        </p:txBody>
      </p:sp>
      <p:pic>
        <p:nvPicPr>
          <p:cNvPr id="3074" name="Picture 2" descr="对抗性机器学习">
            <a:extLst>
              <a:ext uri="{FF2B5EF4-FFF2-40B4-BE49-F238E27FC236}">
                <a16:creationId xmlns:a16="http://schemas.microsoft.com/office/drawing/2014/main" id="{4FFA711B-5082-5FF1-7424-797F90B8CE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023"/>
          <a:stretch/>
        </p:blipFill>
        <p:spPr bwMode="auto">
          <a:xfrm>
            <a:off x="1666875" y="928021"/>
            <a:ext cx="8686382" cy="436892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0">
            <a:extLst>
              <a:ext uri="{FF2B5EF4-FFF2-40B4-BE49-F238E27FC236}">
                <a16:creationId xmlns:a16="http://schemas.microsoft.com/office/drawing/2014/main" id="{59D5E737-6744-BAE5-A928-95620D22AEA9}"/>
              </a:ext>
            </a:extLst>
          </p:cNvPr>
          <p:cNvGrpSpPr/>
          <p:nvPr/>
        </p:nvGrpSpPr>
        <p:grpSpPr>
          <a:xfrm>
            <a:off x="4670110" y="5727481"/>
            <a:ext cx="925107" cy="1017802"/>
            <a:chOff x="4411918" y="5780616"/>
            <a:chExt cx="925107" cy="1017802"/>
          </a:xfrm>
        </p:grpSpPr>
        <p:pic>
          <p:nvPicPr>
            <p:cNvPr id="5" name="图片 4">
              <a:extLst>
                <a:ext uri="{FF2B5EF4-FFF2-40B4-BE49-F238E27FC236}">
                  <a16:creationId xmlns:a16="http://schemas.microsoft.com/office/drawing/2014/main" id="{8CCFF401-B8AB-0989-0C95-3256604F3863}"/>
                </a:ext>
              </a:extLst>
            </p:cNvPr>
            <p:cNvPicPr>
              <a:picLocks noChangeAspect="1"/>
            </p:cNvPicPr>
            <p:nvPr/>
          </p:nvPicPr>
          <p:blipFill>
            <a:blip r:embed="rId3"/>
            <a:stretch>
              <a:fillRect/>
            </a:stretch>
          </p:blipFill>
          <p:spPr>
            <a:xfrm>
              <a:off x="4411918" y="5780616"/>
              <a:ext cx="925107" cy="791081"/>
            </a:xfrm>
            <a:prstGeom prst="rect">
              <a:avLst/>
            </a:prstGeom>
          </p:spPr>
        </p:pic>
        <p:sp>
          <p:nvSpPr>
            <p:cNvPr id="8" name="文本框 7">
              <a:extLst>
                <a:ext uri="{FF2B5EF4-FFF2-40B4-BE49-F238E27FC236}">
                  <a16:creationId xmlns:a16="http://schemas.microsoft.com/office/drawing/2014/main" id="{2C5D81C5-007C-F7B6-5804-4655B93125C0}"/>
                </a:ext>
              </a:extLst>
            </p:cNvPr>
            <p:cNvSpPr txBox="1"/>
            <p:nvPr/>
          </p:nvSpPr>
          <p:spPr>
            <a:xfrm>
              <a:off x="4441574" y="6536808"/>
              <a:ext cx="785793"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White-box</a:t>
              </a:r>
              <a:endParaRPr lang="zh-CN" altLang="en-US" sz="1100" dirty="0">
                <a:latin typeface="Times New Roman" panose="02020603050405020304" pitchFamily="18" charset="0"/>
                <a:cs typeface="Times New Roman" panose="02020603050405020304" pitchFamily="18" charset="0"/>
              </a:endParaRPr>
            </a:p>
          </p:txBody>
        </p:sp>
      </p:grpSp>
      <p:grpSp>
        <p:nvGrpSpPr>
          <p:cNvPr id="12" name="组合 11">
            <a:extLst>
              <a:ext uri="{FF2B5EF4-FFF2-40B4-BE49-F238E27FC236}">
                <a16:creationId xmlns:a16="http://schemas.microsoft.com/office/drawing/2014/main" id="{75FC1245-9466-2F18-24A7-48558F365F9B}"/>
              </a:ext>
            </a:extLst>
          </p:cNvPr>
          <p:cNvGrpSpPr/>
          <p:nvPr/>
        </p:nvGrpSpPr>
        <p:grpSpPr>
          <a:xfrm>
            <a:off x="5660885" y="5825014"/>
            <a:ext cx="724878" cy="896460"/>
            <a:chOff x="5739142" y="5936847"/>
            <a:chExt cx="724878" cy="896460"/>
          </a:xfrm>
        </p:grpSpPr>
        <p:pic>
          <p:nvPicPr>
            <p:cNvPr id="3076" name="Picture 4" descr="Gray box opened icon Royalty Free Vector Image">
              <a:extLst>
                <a:ext uri="{FF2B5EF4-FFF2-40B4-BE49-F238E27FC236}">
                  <a16:creationId xmlns:a16="http://schemas.microsoft.com/office/drawing/2014/main" id="{351892AA-62F9-8DEF-2466-7EF0D8A6AD3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9751"/>
            <a:stretch/>
          </p:blipFill>
          <p:spPr bwMode="auto">
            <a:xfrm>
              <a:off x="5739142" y="5936847"/>
              <a:ext cx="724878" cy="665433"/>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3006AB6-5C9F-F836-A4AF-372B5C19BCDC}"/>
                </a:ext>
              </a:extLst>
            </p:cNvPr>
            <p:cNvSpPr txBox="1"/>
            <p:nvPr/>
          </p:nvSpPr>
          <p:spPr>
            <a:xfrm>
              <a:off x="5739142" y="6571697"/>
              <a:ext cx="72487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Gray-box</a:t>
              </a:r>
              <a:endParaRPr lang="zh-CN" altLang="en-US" sz="1100" dirty="0">
                <a:latin typeface="Times New Roman" panose="02020603050405020304" pitchFamily="18" charset="0"/>
                <a:cs typeface="Times New Roman" panose="02020603050405020304" pitchFamily="18" charset="0"/>
              </a:endParaRPr>
            </a:p>
          </p:txBody>
        </p:sp>
      </p:grpSp>
      <p:grpSp>
        <p:nvGrpSpPr>
          <p:cNvPr id="13" name="组合 12">
            <a:extLst>
              <a:ext uri="{FF2B5EF4-FFF2-40B4-BE49-F238E27FC236}">
                <a16:creationId xmlns:a16="http://schemas.microsoft.com/office/drawing/2014/main" id="{06AF7404-3586-9BB0-A74A-E26EFFAABB0F}"/>
              </a:ext>
            </a:extLst>
          </p:cNvPr>
          <p:cNvGrpSpPr/>
          <p:nvPr/>
        </p:nvGrpSpPr>
        <p:grpSpPr>
          <a:xfrm>
            <a:off x="6493478" y="5727481"/>
            <a:ext cx="771365" cy="1008291"/>
            <a:chOff x="6756479" y="5863014"/>
            <a:chExt cx="771365" cy="910758"/>
          </a:xfrm>
        </p:grpSpPr>
        <p:pic>
          <p:nvPicPr>
            <p:cNvPr id="7" name="图片 6">
              <a:extLst>
                <a:ext uri="{FF2B5EF4-FFF2-40B4-BE49-F238E27FC236}">
                  <a16:creationId xmlns:a16="http://schemas.microsoft.com/office/drawing/2014/main" id="{0666CA68-DB14-7AA4-A218-308D59928370}"/>
                </a:ext>
              </a:extLst>
            </p:cNvPr>
            <p:cNvPicPr>
              <a:picLocks noChangeAspect="1"/>
            </p:cNvPicPr>
            <p:nvPr/>
          </p:nvPicPr>
          <p:blipFill rotWithShape="1">
            <a:blip r:embed="rId5"/>
            <a:srcRect r="13827"/>
            <a:stretch/>
          </p:blipFill>
          <p:spPr>
            <a:xfrm>
              <a:off x="6756479" y="5863014"/>
              <a:ext cx="758665" cy="739266"/>
            </a:xfrm>
            <a:prstGeom prst="rect">
              <a:avLst/>
            </a:prstGeom>
          </p:spPr>
        </p:pic>
        <p:sp>
          <p:nvSpPr>
            <p:cNvPr id="10" name="文本框 9">
              <a:extLst>
                <a:ext uri="{FF2B5EF4-FFF2-40B4-BE49-F238E27FC236}">
                  <a16:creationId xmlns:a16="http://schemas.microsoft.com/office/drawing/2014/main" id="{85903001-AF51-BCD9-C383-4DC94852DD37}"/>
                </a:ext>
              </a:extLst>
            </p:cNvPr>
            <p:cNvSpPr txBox="1"/>
            <p:nvPr/>
          </p:nvSpPr>
          <p:spPr>
            <a:xfrm>
              <a:off x="6756479" y="6512162"/>
              <a:ext cx="771365"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Black-box</a:t>
              </a:r>
              <a:endParaRPr lang="zh-CN" altLang="en-US" sz="1100" dirty="0">
                <a:latin typeface="Times New Roman" panose="02020603050405020304" pitchFamily="18" charset="0"/>
                <a:cs typeface="Times New Roman" panose="02020603050405020304" pitchFamily="18" charset="0"/>
              </a:endParaRPr>
            </a:p>
          </p:txBody>
        </p:sp>
      </p:grpSp>
      <p:cxnSp>
        <p:nvCxnSpPr>
          <p:cNvPr id="15" name="连接符: 肘形 14">
            <a:extLst>
              <a:ext uri="{FF2B5EF4-FFF2-40B4-BE49-F238E27FC236}">
                <a16:creationId xmlns:a16="http://schemas.microsoft.com/office/drawing/2014/main" id="{A71CF592-429A-B7E3-E077-9F0E609652E9}"/>
              </a:ext>
            </a:extLst>
          </p:cNvPr>
          <p:cNvCxnSpPr>
            <a:cxnSpLocks/>
            <a:stCxn id="3074" idx="2"/>
            <a:endCxn id="7" idx="0"/>
          </p:cNvCxnSpPr>
          <p:nvPr/>
        </p:nvCxnSpPr>
        <p:spPr>
          <a:xfrm rot="16200000" flipH="1">
            <a:off x="6226170" y="5080840"/>
            <a:ext cx="430536" cy="862745"/>
          </a:xfrm>
          <a:prstGeom prst="bentConnector3">
            <a:avLst/>
          </a:prstGeom>
          <a:ln w="158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D433E7C3-E4FB-2341-10F5-141A80859A91}"/>
              </a:ext>
            </a:extLst>
          </p:cNvPr>
          <p:cNvCxnSpPr>
            <a:stCxn id="3074" idx="2"/>
            <a:endCxn id="3076" idx="0"/>
          </p:cNvCxnSpPr>
          <p:nvPr/>
        </p:nvCxnSpPr>
        <p:spPr>
          <a:xfrm rot="16200000" flipH="1">
            <a:off x="5752661" y="5554350"/>
            <a:ext cx="528069" cy="13258"/>
          </a:xfrm>
          <a:prstGeom prst="bentConnector3">
            <a:avLst/>
          </a:prstGeom>
          <a:ln w="158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ADDBF3FC-3772-22C2-3544-05520560486E}"/>
              </a:ext>
            </a:extLst>
          </p:cNvPr>
          <p:cNvCxnSpPr>
            <a:cxnSpLocks/>
            <a:stCxn id="3074" idx="2"/>
            <a:endCxn id="5" idx="0"/>
          </p:cNvCxnSpPr>
          <p:nvPr/>
        </p:nvCxnSpPr>
        <p:spPr>
          <a:xfrm rot="5400000">
            <a:off x="5356097" y="5073512"/>
            <a:ext cx="430536" cy="877402"/>
          </a:xfrm>
          <a:prstGeom prst="bentConnector3">
            <a:avLst/>
          </a:prstGeom>
          <a:ln w="158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F929901A-EF43-6BF0-4CA1-381ACB60FEAE}"/>
              </a:ext>
            </a:extLst>
          </p:cNvPr>
          <p:cNvSpPr txBox="1"/>
          <p:nvPr/>
        </p:nvSpPr>
        <p:spPr>
          <a:xfrm>
            <a:off x="2545502" y="2955355"/>
            <a:ext cx="1631344" cy="369332"/>
          </a:xfrm>
          <a:prstGeom prst="rect">
            <a:avLst/>
          </a:prstGeom>
          <a:solidFill>
            <a:schemeClr val="accent1">
              <a:lumMod val="20000"/>
              <a:lumOff val="80000"/>
            </a:schemeClr>
          </a:solidFill>
        </p:spPr>
        <p:txBody>
          <a:bodyPr wrap="none" rtlCol="0">
            <a:spAutoFit/>
          </a:bodyPr>
          <a:lstStyle/>
          <a:p>
            <a:r>
              <a:rPr lang="en-US" altLang="zh-CN" dirty="0"/>
              <a:t>Training time</a:t>
            </a:r>
            <a:endParaRPr lang="zh-CN" altLang="en-US" dirty="0"/>
          </a:p>
        </p:txBody>
      </p:sp>
      <p:sp>
        <p:nvSpPr>
          <p:cNvPr id="6" name="文本框 5">
            <a:extLst>
              <a:ext uri="{FF2B5EF4-FFF2-40B4-BE49-F238E27FC236}">
                <a16:creationId xmlns:a16="http://schemas.microsoft.com/office/drawing/2014/main" id="{CA8B81B6-692F-3EB0-6341-FA553B820F8E}"/>
              </a:ext>
            </a:extLst>
          </p:cNvPr>
          <p:cNvSpPr txBox="1"/>
          <p:nvPr/>
        </p:nvSpPr>
        <p:spPr>
          <a:xfrm>
            <a:off x="5419230" y="2927817"/>
            <a:ext cx="1181670" cy="369332"/>
          </a:xfrm>
          <a:prstGeom prst="rect">
            <a:avLst/>
          </a:prstGeom>
          <a:solidFill>
            <a:schemeClr val="accent1">
              <a:lumMod val="20000"/>
              <a:lumOff val="80000"/>
            </a:schemeClr>
          </a:solidFill>
        </p:spPr>
        <p:txBody>
          <a:bodyPr wrap="none" rtlCol="0">
            <a:spAutoFit/>
          </a:bodyPr>
          <a:lstStyle/>
          <a:p>
            <a:r>
              <a:rPr lang="en-US" altLang="zh-CN" dirty="0"/>
              <a:t>Test time</a:t>
            </a:r>
            <a:endParaRPr lang="zh-CN" altLang="en-US" dirty="0"/>
          </a:p>
        </p:txBody>
      </p:sp>
      <p:sp>
        <p:nvSpPr>
          <p:cNvPr id="19" name="矩形: 圆角 18">
            <a:extLst>
              <a:ext uri="{FF2B5EF4-FFF2-40B4-BE49-F238E27FC236}">
                <a16:creationId xmlns:a16="http://schemas.microsoft.com/office/drawing/2014/main" id="{54B0DB61-B3EB-805B-80AF-488EECE4784A}"/>
              </a:ext>
            </a:extLst>
          </p:cNvPr>
          <p:cNvSpPr/>
          <p:nvPr/>
        </p:nvSpPr>
        <p:spPr>
          <a:xfrm>
            <a:off x="1269507" y="2556769"/>
            <a:ext cx="898589" cy="3045793"/>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A1FD4A72-F64B-8D3A-C38F-E4166BB50616}"/>
              </a:ext>
            </a:extLst>
          </p:cNvPr>
          <p:cNvSpPr/>
          <p:nvPr/>
        </p:nvSpPr>
        <p:spPr>
          <a:xfrm>
            <a:off x="9967880" y="2524816"/>
            <a:ext cx="898589" cy="3045793"/>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3859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831CC-54E9-C41D-5752-8B0E95B5CB4E}"/>
              </a:ext>
            </a:extLst>
          </p:cNvPr>
          <p:cNvSpPr>
            <a:spLocks noGrp="1"/>
          </p:cNvSpPr>
          <p:nvPr>
            <p:ph type="title"/>
          </p:nvPr>
        </p:nvSpPr>
        <p:spPr>
          <a:xfrm>
            <a:off x="1052344" y="334673"/>
            <a:ext cx="8168208" cy="790865"/>
          </a:xfrm>
        </p:spPr>
        <p:txBody>
          <a:bodyPr>
            <a:normAutofit fontScale="90000"/>
          </a:bodyPr>
          <a:lstStyle/>
          <a:p>
            <a:r>
              <a:rPr lang="en-US" altLang="zh-CN" dirty="0">
                <a:solidFill>
                  <a:srgbClr val="3A5A9B"/>
                </a:solidFill>
              </a:rPr>
              <a:t>Evasion Attack</a:t>
            </a:r>
            <a:br>
              <a:rPr lang="zh-CN" altLang="en-US" dirty="0">
                <a:solidFill>
                  <a:srgbClr val="3A5A9B"/>
                </a:solidFill>
              </a:rPr>
            </a:br>
            <a:endParaRPr lang="zh-CN" altLang="en-US" dirty="0"/>
          </a:p>
        </p:txBody>
      </p:sp>
      <p:sp>
        <p:nvSpPr>
          <p:cNvPr id="3" name="灯片编号占位符 2">
            <a:extLst>
              <a:ext uri="{FF2B5EF4-FFF2-40B4-BE49-F238E27FC236}">
                <a16:creationId xmlns:a16="http://schemas.microsoft.com/office/drawing/2014/main" id="{B6671C25-0808-62FE-5709-3C6D017F294D}"/>
              </a:ext>
            </a:extLst>
          </p:cNvPr>
          <p:cNvSpPr>
            <a:spLocks noGrp="1"/>
          </p:cNvSpPr>
          <p:nvPr>
            <p:ph type="sldNum" sz="quarter" idx="12"/>
          </p:nvPr>
        </p:nvSpPr>
        <p:spPr>
          <a:xfrm>
            <a:off x="8773458" y="6365163"/>
            <a:ext cx="2743200" cy="365125"/>
          </a:xfrm>
        </p:spPr>
        <p:txBody>
          <a:bodyPr/>
          <a:lstStyle/>
          <a:p>
            <a:fld id="{2515AB8F-1C56-49E9-90C8-78D22B0C1B97}" type="slidenum">
              <a:rPr lang="zh-CN" altLang="en-US" smtClean="0"/>
              <a:t>8</a:t>
            </a:fld>
            <a:endParaRPr lang="zh-CN" altLang="en-US" dirty="0"/>
          </a:p>
        </p:txBody>
      </p:sp>
      <p:pic>
        <p:nvPicPr>
          <p:cNvPr id="9218" name="Picture 2">
            <a:extLst>
              <a:ext uri="{FF2B5EF4-FFF2-40B4-BE49-F238E27FC236}">
                <a16:creationId xmlns:a16="http://schemas.microsoft.com/office/drawing/2014/main" id="{98BCE472-6038-2009-9D11-248C2FD2B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72" y="1022478"/>
            <a:ext cx="5875628" cy="486725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87FF7F61-B6BB-E814-C2D1-4BA8CB2DA22E}"/>
              </a:ext>
            </a:extLst>
          </p:cNvPr>
          <p:cNvSpPr txBox="1"/>
          <p:nvPr/>
        </p:nvSpPr>
        <p:spPr>
          <a:xfrm>
            <a:off x="380557" y="1505142"/>
            <a:ext cx="1149610" cy="369332"/>
          </a:xfrm>
          <a:prstGeom prst="rect">
            <a:avLst/>
          </a:prstGeom>
          <a:noFill/>
        </p:spPr>
        <p:txBody>
          <a:bodyPr wrap="none" rtlCol="0">
            <a:spAutoFit/>
          </a:bodyPr>
          <a:lstStyle/>
          <a:p>
            <a:r>
              <a:rPr lang="en-US" altLang="zh-CN" dirty="0">
                <a:solidFill>
                  <a:srgbClr val="6CAB43"/>
                </a:solidFill>
                <a:latin typeface="Times New Roman" panose="02020603050405020304" pitchFamily="18" charset="0"/>
                <a:cs typeface="Times New Roman" panose="02020603050405020304" pitchFamily="18" charset="0"/>
              </a:rPr>
              <a:t>Test phase</a:t>
            </a:r>
            <a:endParaRPr lang="zh-CN" altLang="en-US" dirty="0">
              <a:solidFill>
                <a:srgbClr val="6CAB43"/>
              </a:solidFill>
              <a:latin typeface="Times New Roman" panose="02020603050405020304" pitchFamily="18" charset="0"/>
              <a:cs typeface="Times New Roman" panose="02020603050405020304" pitchFamily="18" charset="0"/>
            </a:endParaRPr>
          </a:p>
        </p:txBody>
      </p:sp>
      <p:grpSp>
        <p:nvGrpSpPr>
          <p:cNvPr id="9" name="组合 8">
            <a:extLst>
              <a:ext uri="{FF2B5EF4-FFF2-40B4-BE49-F238E27FC236}">
                <a16:creationId xmlns:a16="http://schemas.microsoft.com/office/drawing/2014/main" id="{214B5CB8-F282-2A92-A01A-006CDA878226}"/>
              </a:ext>
            </a:extLst>
          </p:cNvPr>
          <p:cNvGrpSpPr/>
          <p:nvPr/>
        </p:nvGrpSpPr>
        <p:grpSpPr>
          <a:xfrm>
            <a:off x="6317819" y="453091"/>
            <a:ext cx="5805466" cy="3889554"/>
            <a:chOff x="6449980" y="2239784"/>
            <a:chExt cx="5805466" cy="3889554"/>
          </a:xfrm>
        </p:grpSpPr>
        <p:pic>
          <p:nvPicPr>
            <p:cNvPr id="4" name="图片 3" descr="鸭子的修图&#10;&#10;描述已自动生成">
              <a:extLst>
                <a:ext uri="{FF2B5EF4-FFF2-40B4-BE49-F238E27FC236}">
                  <a16:creationId xmlns:a16="http://schemas.microsoft.com/office/drawing/2014/main" id="{77969F65-0880-6255-C94B-7E98BBF83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9980" y="2737219"/>
              <a:ext cx="5446961" cy="3392119"/>
            </a:xfrm>
            <a:prstGeom prst="rect">
              <a:avLst/>
            </a:prstGeom>
          </p:spPr>
        </p:pic>
        <p:sp>
          <p:nvSpPr>
            <p:cNvPr id="6" name="文本框 5">
              <a:extLst>
                <a:ext uri="{FF2B5EF4-FFF2-40B4-BE49-F238E27FC236}">
                  <a16:creationId xmlns:a16="http://schemas.microsoft.com/office/drawing/2014/main" id="{B6977F5D-CFEA-9FC4-6EF0-575D119C2846}"/>
                </a:ext>
              </a:extLst>
            </p:cNvPr>
            <p:cNvSpPr txBox="1"/>
            <p:nvPr/>
          </p:nvSpPr>
          <p:spPr>
            <a:xfrm>
              <a:off x="8395612" y="2501394"/>
              <a:ext cx="1866974" cy="307777"/>
            </a:xfrm>
            <a:prstGeom prst="rect">
              <a:avLst/>
            </a:prstGeom>
            <a:noFill/>
          </p:spPr>
          <p:txBody>
            <a:bodyPr wrap="square">
              <a:spAutoFit/>
            </a:bodyPr>
            <a:lstStyle/>
            <a:p>
              <a:r>
                <a:rPr lang="zh-CN" altLang="en-US" sz="1400" dirty="0">
                  <a:solidFill>
                    <a:schemeClr val="accent1">
                      <a:lumMod val="75000"/>
                    </a:schemeClr>
                  </a:solidFill>
                  <a:latin typeface="Times New Roman" panose="02020603050405020304" pitchFamily="18" charset="0"/>
                  <a:cs typeface="Times New Roman" panose="02020603050405020304" pitchFamily="18" charset="0"/>
                </a:rPr>
                <a:t>differ from </a:t>
              </a:r>
              <a:r>
                <a:rPr lang="pt-PT" altLang="zh-CN" sz="1400" dirty="0">
                  <a:solidFill>
                    <a:schemeClr val="accent1">
                      <a:lumMod val="75000"/>
                    </a:schemeClr>
                  </a:solidFill>
                  <a:latin typeface="Times New Roman" panose="02020603050405020304" pitchFamily="18" charset="0"/>
                  <a:cs typeface="Times New Roman" panose="02020603050405020304" pitchFamily="18" charset="0"/>
                </a:rPr>
                <a:t>white noise</a:t>
              </a:r>
              <a:endParaRPr lang="zh-CN" altLang="en-US" sz="1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8487D1C1-29F9-39D1-C61E-B4F2912788E1}"/>
                </a:ext>
              </a:extLst>
            </p:cNvPr>
            <p:cNvSpPr txBox="1"/>
            <p:nvPr/>
          </p:nvSpPr>
          <p:spPr>
            <a:xfrm>
              <a:off x="10145058" y="2239784"/>
              <a:ext cx="2110388" cy="523220"/>
            </a:xfrm>
            <a:prstGeom prst="rect">
              <a:avLst/>
            </a:prstGeom>
            <a:noFill/>
          </p:spPr>
          <p:txBody>
            <a:bodyPr wrap="square">
              <a:spAutoFit/>
            </a:bodyPr>
            <a:lstStyle/>
            <a:p>
              <a:pPr algn="ctr"/>
              <a:r>
                <a:rPr lang="en-US" altLang="zh-CN" sz="1400" dirty="0">
                  <a:solidFill>
                    <a:schemeClr val="accent1">
                      <a:lumMod val="75000"/>
                    </a:schemeClr>
                  </a:solidFill>
                  <a:latin typeface="Times New Roman" panose="02020603050405020304" pitchFamily="18" charset="0"/>
                  <a:cs typeface="Times New Roman" panose="02020603050405020304" pitchFamily="18" charset="0"/>
                </a:rPr>
                <a:t>imperceptibility of the change to a human</a:t>
              </a:r>
              <a:endParaRPr lang="zh-CN" altLang="en-US" sz="1400" dirty="0">
                <a:solidFill>
                  <a:schemeClr val="accent1">
                    <a:lumMod val="75000"/>
                  </a:schemeClr>
                </a:solidFill>
                <a:latin typeface="Times New Roman" panose="02020603050405020304" pitchFamily="18" charset="0"/>
                <a:cs typeface="Times New Roman" panose="02020603050405020304" pitchFamily="18" charset="0"/>
              </a:endParaRPr>
            </a:p>
          </p:txBody>
        </p:sp>
      </p:grpSp>
      <p:pic>
        <p:nvPicPr>
          <p:cNvPr id="11" name="图片 10">
            <a:extLst>
              <a:ext uri="{FF2B5EF4-FFF2-40B4-BE49-F238E27FC236}">
                <a16:creationId xmlns:a16="http://schemas.microsoft.com/office/drawing/2014/main" id="{02122748-E859-40C2-9F6D-50BC315DA012}"/>
              </a:ext>
            </a:extLst>
          </p:cNvPr>
          <p:cNvPicPr>
            <a:picLocks noChangeAspect="1"/>
          </p:cNvPicPr>
          <p:nvPr/>
        </p:nvPicPr>
        <p:blipFill>
          <a:blip r:embed="rId5"/>
          <a:stretch>
            <a:fillRect/>
          </a:stretch>
        </p:blipFill>
        <p:spPr>
          <a:xfrm>
            <a:off x="6291279" y="4669982"/>
            <a:ext cx="5832006" cy="1738673"/>
          </a:xfrm>
          <a:prstGeom prst="rect">
            <a:avLst/>
          </a:prstGeom>
        </p:spPr>
      </p:pic>
      <p:sp>
        <p:nvSpPr>
          <p:cNvPr id="12" name="文本框 11">
            <a:extLst>
              <a:ext uri="{FF2B5EF4-FFF2-40B4-BE49-F238E27FC236}">
                <a16:creationId xmlns:a16="http://schemas.microsoft.com/office/drawing/2014/main" id="{56E75865-994C-B528-9F46-1EB2F6BB6969}"/>
              </a:ext>
            </a:extLst>
          </p:cNvPr>
          <p:cNvSpPr txBox="1"/>
          <p:nvPr/>
        </p:nvSpPr>
        <p:spPr>
          <a:xfrm>
            <a:off x="1418300" y="6150447"/>
            <a:ext cx="2435154" cy="369332"/>
          </a:xfrm>
          <a:prstGeom prst="rect">
            <a:avLst/>
          </a:prstGeom>
          <a:noFill/>
        </p:spPr>
        <p:txBody>
          <a:bodyPr wrap="none" rtlCol="0">
            <a:spAutoFit/>
          </a:bodyPr>
          <a:lstStyle/>
          <a:p>
            <a:pPr marL="285750" indent="-285750">
              <a:buFont typeface="Wingdings" panose="05000000000000000000" pitchFamily="2" charset="2"/>
              <a:buChar char="p"/>
            </a:pPr>
            <a:r>
              <a:rPr lang="en-US" altLang="zh-CN" dirty="0"/>
              <a:t>non-target/target</a:t>
            </a:r>
            <a:endParaRPr lang="zh-CN" altLang="en-US" dirty="0"/>
          </a:p>
        </p:txBody>
      </p:sp>
    </p:spTree>
    <p:extLst>
      <p:ext uri="{BB962C8B-B14F-4D97-AF65-F5344CB8AC3E}">
        <p14:creationId xmlns:p14="http://schemas.microsoft.com/office/powerpoint/2010/main" val="487634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FB59BA-969E-98CA-00EF-2AD7CAF89A9A}"/>
              </a:ext>
            </a:extLst>
          </p:cNvPr>
          <p:cNvSpPr>
            <a:spLocks noGrp="1"/>
          </p:cNvSpPr>
          <p:nvPr>
            <p:ph type="title"/>
          </p:nvPr>
        </p:nvSpPr>
        <p:spPr>
          <a:xfrm>
            <a:off x="1091255" y="237834"/>
            <a:ext cx="10310170" cy="790865"/>
          </a:xfrm>
        </p:spPr>
        <p:txBody>
          <a:bodyPr>
            <a:normAutofit/>
          </a:bodyPr>
          <a:lstStyle/>
          <a:p>
            <a:r>
              <a:rPr lang="en-US" altLang="zh-CN" dirty="0"/>
              <a:t>Categorization Based on Attacker's Knowledge</a:t>
            </a:r>
            <a:endParaRPr lang="zh-CN" altLang="en-US" dirty="0"/>
          </a:p>
        </p:txBody>
      </p:sp>
      <p:sp>
        <p:nvSpPr>
          <p:cNvPr id="3" name="灯片编号占位符 2">
            <a:extLst>
              <a:ext uri="{FF2B5EF4-FFF2-40B4-BE49-F238E27FC236}">
                <a16:creationId xmlns:a16="http://schemas.microsoft.com/office/drawing/2014/main" id="{4A655787-5DD1-05E5-CDFF-710EEF484A7B}"/>
              </a:ext>
            </a:extLst>
          </p:cNvPr>
          <p:cNvSpPr>
            <a:spLocks noGrp="1"/>
          </p:cNvSpPr>
          <p:nvPr>
            <p:ph type="sldNum" sz="quarter" idx="12"/>
          </p:nvPr>
        </p:nvSpPr>
        <p:spPr/>
        <p:txBody>
          <a:bodyPr/>
          <a:lstStyle/>
          <a:p>
            <a:fld id="{2515AB8F-1C56-49E9-90C8-78D22B0C1B97}" type="slidenum">
              <a:rPr lang="zh-CN" altLang="en-US" smtClean="0"/>
              <a:t>9</a:t>
            </a:fld>
            <a:endParaRPr lang="zh-CN" altLang="en-US" dirty="0"/>
          </a:p>
        </p:txBody>
      </p:sp>
      <p:grpSp>
        <p:nvGrpSpPr>
          <p:cNvPr id="4097" name="组合 4096">
            <a:extLst>
              <a:ext uri="{FF2B5EF4-FFF2-40B4-BE49-F238E27FC236}">
                <a16:creationId xmlns:a16="http://schemas.microsoft.com/office/drawing/2014/main" id="{E7A2C3F9-CFB9-44FE-F242-15AA642D6B32}"/>
              </a:ext>
            </a:extLst>
          </p:cNvPr>
          <p:cNvGrpSpPr/>
          <p:nvPr/>
        </p:nvGrpSpPr>
        <p:grpSpPr>
          <a:xfrm>
            <a:off x="0" y="967270"/>
            <a:ext cx="8808715" cy="5890730"/>
            <a:chOff x="1847849" y="970996"/>
            <a:chExt cx="8808715" cy="5890730"/>
          </a:xfrm>
        </p:grpSpPr>
        <p:grpSp>
          <p:nvGrpSpPr>
            <p:cNvPr id="29" name="组合 28">
              <a:extLst>
                <a:ext uri="{FF2B5EF4-FFF2-40B4-BE49-F238E27FC236}">
                  <a16:creationId xmlns:a16="http://schemas.microsoft.com/office/drawing/2014/main" id="{E272BE05-D973-583D-DABF-363509AE99C0}"/>
                </a:ext>
              </a:extLst>
            </p:cNvPr>
            <p:cNvGrpSpPr/>
            <p:nvPr/>
          </p:nvGrpSpPr>
          <p:grpSpPr>
            <a:xfrm>
              <a:off x="1847849" y="1082121"/>
              <a:ext cx="3279246" cy="5775879"/>
              <a:chOff x="1847849" y="1082121"/>
              <a:chExt cx="3279246" cy="5775879"/>
            </a:xfrm>
          </p:grpSpPr>
          <p:grpSp>
            <p:nvGrpSpPr>
              <p:cNvPr id="21" name="组合 20">
                <a:extLst>
                  <a:ext uri="{FF2B5EF4-FFF2-40B4-BE49-F238E27FC236}">
                    <a16:creationId xmlns:a16="http://schemas.microsoft.com/office/drawing/2014/main" id="{6761D303-80BA-C3F3-D4E0-AC924D5C6B41}"/>
                  </a:ext>
                </a:extLst>
              </p:cNvPr>
              <p:cNvGrpSpPr/>
              <p:nvPr/>
            </p:nvGrpSpPr>
            <p:grpSpPr>
              <a:xfrm>
                <a:off x="3481124" y="1082121"/>
                <a:ext cx="1645971" cy="5775879"/>
                <a:chOff x="1651633" y="1097701"/>
                <a:chExt cx="1645971" cy="5775879"/>
              </a:xfrm>
            </p:grpSpPr>
            <p:pic>
              <p:nvPicPr>
                <p:cNvPr id="7" name="图片 6">
                  <a:extLst>
                    <a:ext uri="{FF2B5EF4-FFF2-40B4-BE49-F238E27FC236}">
                      <a16:creationId xmlns:a16="http://schemas.microsoft.com/office/drawing/2014/main" id="{E6AD0445-7280-3641-82DD-E6F7D28A995A}"/>
                    </a:ext>
                  </a:extLst>
                </p:cNvPr>
                <p:cNvPicPr>
                  <a:picLocks noChangeAspect="1"/>
                </p:cNvPicPr>
                <p:nvPr/>
              </p:nvPicPr>
              <p:blipFill>
                <a:blip r:embed="rId2"/>
                <a:stretch>
                  <a:fillRect/>
                </a:stretch>
              </p:blipFill>
              <p:spPr>
                <a:xfrm>
                  <a:off x="1658164" y="1097701"/>
                  <a:ext cx="1632909" cy="1606781"/>
                </a:xfrm>
                <a:prstGeom prst="rect">
                  <a:avLst/>
                </a:prstGeom>
              </p:spPr>
            </p:pic>
            <p:pic>
              <p:nvPicPr>
                <p:cNvPr id="9" name="图片 8">
                  <a:extLst>
                    <a:ext uri="{FF2B5EF4-FFF2-40B4-BE49-F238E27FC236}">
                      <a16:creationId xmlns:a16="http://schemas.microsoft.com/office/drawing/2014/main" id="{64DA276F-EB1A-384F-F4FC-4F17E0C01CB8}"/>
                    </a:ext>
                  </a:extLst>
                </p:cNvPr>
                <p:cNvPicPr>
                  <a:picLocks noChangeAspect="1"/>
                </p:cNvPicPr>
                <p:nvPr/>
              </p:nvPicPr>
              <p:blipFill>
                <a:blip r:embed="rId3"/>
                <a:stretch>
                  <a:fillRect/>
                </a:stretch>
              </p:blipFill>
              <p:spPr>
                <a:xfrm>
                  <a:off x="1651633" y="3175514"/>
                  <a:ext cx="1645971" cy="1606781"/>
                </a:xfrm>
                <a:prstGeom prst="rect">
                  <a:avLst/>
                </a:prstGeom>
              </p:spPr>
            </p:pic>
            <p:pic>
              <p:nvPicPr>
                <p:cNvPr id="11" name="图片 10">
                  <a:extLst>
                    <a:ext uri="{FF2B5EF4-FFF2-40B4-BE49-F238E27FC236}">
                      <a16:creationId xmlns:a16="http://schemas.microsoft.com/office/drawing/2014/main" id="{E1F1F5D6-9F6C-900C-5742-DB9191342202}"/>
                    </a:ext>
                  </a:extLst>
                </p:cNvPr>
                <p:cNvPicPr>
                  <a:picLocks noChangeAspect="1"/>
                </p:cNvPicPr>
                <p:nvPr/>
              </p:nvPicPr>
              <p:blipFill>
                <a:blip r:embed="rId4"/>
                <a:stretch>
                  <a:fillRect/>
                </a:stretch>
              </p:blipFill>
              <p:spPr>
                <a:xfrm>
                  <a:off x="1651633" y="5253328"/>
                  <a:ext cx="1645971" cy="1620252"/>
                </a:xfrm>
                <a:prstGeom prst="rect">
                  <a:avLst/>
                </a:prstGeom>
              </p:spPr>
            </p:pic>
          </p:grpSp>
          <p:cxnSp>
            <p:nvCxnSpPr>
              <p:cNvPr id="23" name="直接箭头连接符 22">
                <a:extLst>
                  <a:ext uri="{FF2B5EF4-FFF2-40B4-BE49-F238E27FC236}">
                    <a16:creationId xmlns:a16="http://schemas.microsoft.com/office/drawing/2014/main" id="{55FE4041-5AD0-5BCF-4FED-CEB6CBCE2008}"/>
                  </a:ext>
                </a:extLst>
              </p:cNvPr>
              <p:cNvCxnSpPr>
                <a:cxnSpLocks/>
              </p:cNvCxnSpPr>
              <p:nvPr/>
            </p:nvCxnSpPr>
            <p:spPr>
              <a:xfrm>
                <a:off x="2876550" y="1996467"/>
                <a:ext cx="0" cy="4359882"/>
              </a:xfrm>
              <a:prstGeom prst="straightConnector1">
                <a:avLst/>
              </a:prstGeom>
              <a:ln w="47625">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BE6DEF28-3C4D-40F5-00CB-C10F77C14FD3}"/>
                  </a:ext>
                </a:extLst>
              </p:cNvPr>
              <p:cNvSpPr txBox="1"/>
              <p:nvPr/>
            </p:nvSpPr>
            <p:spPr>
              <a:xfrm>
                <a:off x="1847850" y="1996467"/>
                <a:ext cx="748923"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Hight</a:t>
                </a:r>
                <a:endParaRPr lang="zh-CN" altLang="en-US" b="1"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85335815-5469-F168-4C32-1450E064AF44}"/>
                  </a:ext>
                </a:extLst>
              </p:cNvPr>
              <p:cNvSpPr txBox="1"/>
              <p:nvPr/>
            </p:nvSpPr>
            <p:spPr>
              <a:xfrm>
                <a:off x="1847849" y="5984875"/>
                <a:ext cx="633507"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Low</a:t>
                </a:r>
                <a:endParaRPr lang="zh-CN" altLang="en-US" b="1"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0A807ECB-8144-87C4-E4B1-FE53B592AEB3}"/>
                  </a:ext>
                </a:extLst>
              </p:cNvPr>
              <p:cNvSpPr txBox="1"/>
              <p:nvPr/>
            </p:nvSpPr>
            <p:spPr>
              <a:xfrm>
                <a:off x="2250668" y="2943910"/>
                <a:ext cx="461665" cy="2240357"/>
              </a:xfrm>
              <a:prstGeom prst="rect">
                <a:avLst/>
              </a:prstGeom>
              <a:noFill/>
            </p:spPr>
            <p:txBody>
              <a:bodyPr vert="eaVert" wrap="none" rtlCol="0">
                <a:spAutoFit/>
              </a:bodyPr>
              <a:lstStyle/>
              <a:p>
                <a:r>
                  <a:rPr lang="en-US" altLang="zh-CN" b="1" dirty="0">
                    <a:latin typeface="Times New Roman" panose="02020603050405020304" pitchFamily="18" charset="0"/>
                    <a:cs typeface="Times New Roman" panose="02020603050405020304" pitchFamily="18" charset="0"/>
                  </a:rPr>
                  <a:t>Attacker`s</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knowledge</a:t>
                </a:r>
                <a:endParaRPr lang="zh-CN" altLang="en-US" b="1" dirty="0">
                  <a:latin typeface="Times New Roman" panose="02020603050405020304" pitchFamily="18" charset="0"/>
                  <a:cs typeface="Times New Roman" panose="02020603050405020304" pitchFamily="18" charset="0"/>
                </a:endParaRPr>
              </a:p>
            </p:txBody>
          </p:sp>
        </p:grpSp>
        <p:cxnSp>
          <p:nvCxnSpPr>
            <p:cNvPr id="32" name="直接箭头连接符 31">
              <a:extLst>
                <a:ext uri="{FF2B5EF4-FFF2-40B4-BE49-F238E27FC236}">
                  <a16:creationId xmlns:a16="http://schemas.microsoft.com/office/drawing/2014/main" id="{F71EC784-D065-A9C4-8C4E-2762C947BC2F}"/>
                </a:ext>
              </a:extLst>
            </p:cNvPr>
            <p:cNvCxnSpPr>
              <a:cxnSpLocks/>
            </p:cNvCxnSpPr>
            <p:nvPr/>
          </p:nvCxnSpPr>
          <p:spPr>
            <a:xfrm>
              <a:off x="3571875" y="2839748"/>
              <a:ext cx="6916738" cy="0"/>
            </a:xfrm>
            <a:prstGeom prst="straightConnector1">
              <a:avLst/>
            </a:prstGeom>
            <a:ln w="28575">
              <a:solidFill>
                <a:schemeClr val="tx1"/>
              </a:solidFill>
              <a:prstDash val="lgDash"/>
              <a:tailEnd type="non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2E5D7C9A-13C0-9D95-2203-716D81E3631D}"/>
                </a:ext>
              </a:extLst>
            </p:cNvPr>
            <p:cNvCxnSpPr>
              <a:cxnSpLocks/>
            </p:cNvCxnSpPr>
            <p:nvPr/>
          </p:nvCxnSpPr>
          <p:spPr>
            <a:xfrm>
              <a:off x="3487655" y="5121275"/>
              <a:ext cx="7000958" cy="0"/>
            </a:xfrm>
            <a:prstGeom prst="straightConnector1">
              <a:avLst/>
            </a:prstGeom>
            <a:ln w="28575">
              <a:solidFill>
                <a:schemeClr val="tx1"/>
              </a:solidFill>
              <a:prstDash val="lgDash"/>
              <a:tailEnd type="none"/>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4712D4B2-7CB8-8B47-8C80-4295CF3A8C64}"/>
                </a:ext>
              </a:extLst>
            </p:cNvPr>
            <p:cNvGrpSpPr/>
            <p:nvPr/>
          </p:nvGrpSpPr>
          <p:grpSpPr>
            <a:xfrm>
              <a:off x="6422379" y="970996"/>
              <a:ext cx="2960529" cy="1765868"/>
              <a:chOff x="6422379" y="970996"/>
              <a:chExt cx="2960529" cy="1765868"/>
            </a:xfrm>
          </p:grpSpPr>
          <p:grpSp>
            <p:nvGrpSpPr>
              <p:cNvPr id="36" name="组合 35">
                <a:extLst>
                  <a:ext uri="{FF2B5EF4-FFF2-40B4-BE49-F238E27FC236}">
                    <a16:creationId xmlns:a16="http://schemas.microsoft.com/office/drawing/2014/main" id="{840ACC1C-F44B-6FFF-F335-DC524039D66D}"/>
                  </a:ext>
                </a:extLst>
              </p:cNvPr>
              <p:cNvGrpSpPr/>
              <p:nvPr/>
            </p:nvGrpSpPr>
            <p:grpSpPr>
              <a:xfrm>
                <a:off x="7067338" y="1223241"/>
                <a:ext cx="2315570" cy="1328332"/>
                <a:chOff x="7067338" y="1223241"/>
                <a:chExt cx="2315570" cy="1328332"/>
              </a:xfrm>
            </p:grpSpPr>
            <p:grpSp>
              <p:nvGrpSpPr>
                <p:cNvPr id="35" name="组合 34">
                  <a:extLst>
                    <a:ext uri="{FF2B5EF4-FFF2-40B4-BE49-F238E27FC236}">
                      <a16:creationId xmlns:a16="http://schemas.microsoft.com/office/drawing/2014/main" id="{85D44128-4F62-B0D7-7B0D-3EE5EF49BD0E}"/>
                    </a:ext>
                  </a:extLst>
                </p:cNvPr>
                <p:cNvGrpSpPr/>
                <p:nvPr/>
              </p:nvGrpSpPr>
              <p:grpSpPr>
                <a:xfrm>
                  <a:off x="7226215" y="1223241"/>
                  <a:ext cx="1870113" cy="960747"/>
                  <a:chOff x="7226215" y="1223241"/>
                  <a:chExt cx="1870113" cy="960747"/>
                </a:xfrm>
              </p:grpSpPr>
              <p:sp>
                <p:nvSpPr>
                  <p:cNvPr id="12" name="文本框 11">
                    <a:extLst>
                      <a:ext uri="{FF2B5EF4-FFF2-40B4-BE49-F238E27FC236}">
                        <a16:creationId xmlns:a16="http://schemas.microsoft.com/office/drawing/2014/main" id="{B470E037-5354-832E-2442-0F582A3A6ECA}"/>
                      </a:ext>
                    </a:extLst>
                  </p:cNvPr>
                  <p:cNvSpPr txBox="1"/>
                  <p:nvPr/>
                </p:nvSpPr>
                <p:spPr>
                  <a:xfrm rot="5400000">
                    <a:off x="6978017" y="1537726"/>
                    <a:ext cx="865727" cy="369332"/>
                  </a:xfrm>
                  <a:prstGeom prst="rect">
                    <a:avLst/>
                  </a:prstGeom>
                  <a:solidFill>
                    <a:schemeClr val="accent1">
                      <a:lumMod val="40000"/>
                      <a:lumOff val="60000"/>
                    </a:schemeClr>
                  </a:solid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Model</a:t>
                    </a:r>
                    <a:endParaRPr lang="zh-CN" altLang="en-US" b="1" dirty="0">
                      <a:latin typeface="Times New Roman" panose="02020603050405020304" pitchFamily="18" charset="0"/>
                      <a:cs typeface="Times New Roman" panose="02020603050405020304" pitchFamily="18" charset="0"/>
                    </a:endParaRPr>
                  </a:p>
                </p:txBody>
              </p:sp>
              <p:grpSp>
                <p:nvGrpSpPr>
                  <p:cNvPr id="34" name="组合 33">
                    <a:extLst>
                      <a:ext uri="{FF2B5EF4-FFF2-40B4-BE49-F238E27FC236}">
                        <a16:creationId xmlns:a16="http://schemas.microsoft.com/office/drawing/2014/main" id="{A1682C46-5973-ABC2-D67C-9399E58E226E}"/>
                      </a:ext>
                    </a:extLst>
                  </p:cNvPr>
                  <p:cNvGrpSpPr/>
                  <p:nvPr/>
                </p:nvGrpSpPr>
                <p:grpSpPr>
                  <a:xfrm>
                    <a:off x="7663243" y="1223241"/>
                    <a:ext cx="1433085" cy="960747"/>
                    <a:chOff x="7332920" y="1223241"/>
                    <a:chExt cx="1433085" cy="960747"/>
                  </a:xfrm>
                </p:grpSpPr>
                <p:sp>
                  <p:nvSpPr>
                    <p:cNvPr id="13" name="文本框 12">
                      <a:extLst>
                        <a:ext uri="{FF2B5EF4-FFF2-40B4-BE49-F238E27FC236}">
                          <a16:creationId xmlns:a16="http://schemas.microsoft.com/office/drawing/2014/main" id="{7F914A96-F671-64C8-0FC0-9B454DAC610B}"/>
                        </a:ext>
                      </a:extLst>
                    </p:cNvPr>
                    <p:cNvSpPr txBox="1"/>
                    <p:nvPr/>
                  </p:nvSpPr>
                  <p:spPr>
                    <a:xfrm>
                      <a:off x="7332920" y="1501166"/>
                      <a:ext cx="1433085" cy="369332"/>
                    </a:xfrm>
                    <a:prstGeom prst="rect">
                      <a:avLst/>
                    </a:prstGeom>
                    <a:noFill/>
                  </p:spPr>
                  <p:txBody>
                    <a:bodyPr wrap="none" rtlCol="0">
                      <a:spAutoFit/>
                    </a:bodyPr>
                    <a:lstStyle/>
                    <a:p>
                      <a:r>
                        <a:rPr lang="pt-PT" altLang="zh-CN" b="1" dirty="0">
                          <a:latin typeface="Times New Roman" panose="02020603050405020304" pitchFamily="18" charset="0"/>
                          <a:cs typeface="Times New Roman" panose="02020603050405020304" pitchFamily="18" charset="0"/>
                        </a:rPr>
                        <a:t>Architecture</a:t>
                      </a:r>
                      <a:endParaRPr lang="zh-CN" altLang="en-US"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D1F6A832-FA6B-D7EA-6CAF-6904071E80D7}"/>
                        </a:ext>
                      </a:extLst>
                    </p:cNvPr>
                    <p:cNvSpPr txBox="1"/>
                    <p:nvPr/>
                  </p:nvSpPr>
                  <p:spPr>
                    <a:xfrm>
                      <a:off x="7340648" y="1223241"/>
                      <a:ext cx="843875"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nput</a:t>
                      </a:r>
                    </a:p>
                  </p:txBody>
                </p:sp>
                <p:sp>
                  <p:nvSpPr>
                    <p:cNvPr id="16" name="文本框 15">
                      <a:extLst>
                        <a:ext uri="{FF2B5EF4-FFF2-40B4-BE49-F238E27FC236}">
                          <a16:creationId xmlns:a16="http://schemas.microsoft.com/office/drawing/2014/main" id="{062001B0-0EBC-BC76-B503-0BF4BAFACBD6}"/>
                        </a:ext>
                      </a:extLst>
                    </p:cNvPr>
                    <p:cNvSpPr txBox="1"/>
                    <p:nvPr/>
                  </p:nvSpPr>
                  <p:spPr>
                    <a:xfrm>
                      <a:off x="7356249" y="1814656"/>
                      <a:ext cx="979820"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Weights</a:t>
                      </a:r>
                      <a:endParaRPr lang="zh-CN" altLang="en-US" b="1" dirty="0">
                        <a:latin typeface="Times New Roman" panose="02020603050405020304" pitchFamily="18" charset="0"/>
                        <a:cs typeface="Times New Roman" panose="02020603050405020304" pitchFamily="18" charset="0"/>
                      </a:endParaRPr>
                    </a:p>
                  </p:txBody>
                </p:sp>
              </p:grpSp>
            </p:grpSp>
            <p:sp>
              <p:nvSpPr>
                <p:cNvPr id="20" name="文本框 19">
                  <a:extLst>
                    <a:ext uri="{FF2B5EF4-FFF2-40B4-BE49-F238E27FC236}">
                      <a16:creationId xmlns:a16="http://schemas.microsoft.com/office/drawing/2014/main" id="{6A54913A-E837-037C-04ED-31520BC24E12}"/>
                    </a:ext>
                  </a:extLst>
                </p:cNvPr>
                <p:cNvSpPr txBox="1"/>
                <p:nvPr/>
              </p:nvSpPr>
              <p:spPr>
                <a:xfrm>
                  <a:off x="7067338" y="2182241"/>
                  <a:ext cx="2315570" cy="369332"/>
                </a:xfrm>
                <a:prstGeom prst="rect">
                  <a:avLst/>
                </a:prstGeom>
                <a:noFill/>
              </p:spPr>
              <p:txBody>
                <a:bodyPr wrap="none" rtlCol="0">
                  <a:spAutoFit/>
                </a:bodyPr>
                <a:lstStyle/>
                <a:p>
                  <a:r>
                    <a:rPr lang="pt-PT" altLang="zh-CN" b="1" dirty="0">
                      <a:latin typeface="Times New Roman" panose="02020603050405020304" pitchFamily="18" charset="0"/>
                      <a:cs typeface="Times New Roman" panose="02020603050405020304" pitchFamily="18" charset="0"/>
                    </a:rPr>
                    <a:t>Training data(option)</a:t>
                  </a:r>
                  <a:endParaRPr lang="zh-CN" altLang="en-US" b="1" dirty="0">
                    <a:latin typeface="Times New Roman" panose="02020603050405020304" pitchFamily="18" charset="0"/>
                    <a:cs typeface="Times New Roman" panose="02020603050405020304" pitchFamily="18" charset="0"/>
                  </a:endParaRPr>
                </a:p>
              </p:txBody>
            </p:sp>
          </p:grpSp>
          <p:sp>
            <p:nvSpPr>
              <p:cNvPr id="39" name="文本框 38">
                <a:extLst>
                  <a:ext uri="{FF2B5EF4-FFF2-40B4-BE49-F238E27FC236}">
                    <a16:creationId xmlns:a16="http://schemas.microsoft.com/office/drawing/2014/main" id="{974A117F-D854-1980-799C-0C846015FC9B}"/>
                  </a:ext>
                </a:extLst>
              </p:cNvPr>
              <p:cNvSpPr txBox="1"/>
              <p:nvPr/>
            </p:nvSpPr>
            <p:spPr>
              <a:xfrm>
                <a:off x="6422379" y="970996"/>
                <a:ext cx="461665" cy="1765868"/>
              </a:xfrm>
              <a:prstGeom prst="rect">
                <a:avLst/>
              </a:prstGeom>
              <a:solidFill>
                <a:schemeClr val="accent1">
                  <a:lumMod val="20000"/>
                  <a:lumOff val="80000"/>
                </a:schemeClr>
              </a:solidFill>
              <a:ln cap="rnd">
                <a:solidFill>
                  <a:srgbClr val="3A5A9B"/>
                </a:solidFill>
              </a:ln>
            </p:spPr>
            <p:txBody>
              <a:bodyPr vert="eaVert" wrap="none" rtlCol="0">
                <a:spAutoFit/>
              </a:bodyPr>
              <a:lstStyle/>
              <a:p>
                <a:r>
                  <a:rPr lang="en-US" altLang="zh-CN" dirty="0"/>
                  <a:t>Full knowledge</a:t>
                </a:r>
                <a:endParaRPr lang="zh-CN" altLang="en-US" dirty="0"/>
              </a:p>
            </p:txBody>
          </p:sp>
        </p:grpSp>
        <p:grpSp>
          <p:nvGrpSpPr>
            <p:cNvPr id="63" name="组合 62">
              <a:extLst>
                <a:ext uri="{FF2B5EF4-FFF2-40B4-BE49-F238E27FC236}">
                  <a16:creationId xmlns:a16="http://schemas.microsoft.com/office/drawing/2014/main" id="{F64E4129-EADB-DBC6-02D9-786310F88F07}"/>
                </a:ext>
              </a:extLst>
            </p:cNvPr>
            <p:cNvGrpSpPr/>
            <p:nvPr/>
          </p:nvGrpSpPr>
          <p:grpSpPr>
            <a:xfrm>
              <a:off x="6422379" y="2900227"/>
              <a:ext cx="3274482" cy="2071273"/>
              <a:chOff x="6422379" y="2900227"/>
              <a:chExt cx="3274482" cy="2071273"/>
            </a:xfrm>
          </p:grpSpPr>
          <p:sp>
            <p:nvSpPr>
              <p:cNvPr id="40" name="文本框 39">
                <a:extLst>
                  <a:ext uri="{FF2B5EF4-FFF2-40B4-BE49-F238E27FC236}">
                    <a16:creationId xmlns:a16="http://schemas.microsoft.com/office/drawing/2014/main" id="{DF70E722-D2A7-68AC-A78D-A19583327F82}"/>
                  </a:ext>
                </a:extLst>
              </p:cNvPr>
              <p:cNvSpPr txBox="1"/>
              <p:nvPr/>
            </p:nvSpPr>
            <p:spPr>
              <a:xfrm>
                <a:off x="6422379" y="2900227"/>
                <a:ext cx="461665" cy="2071273"/>
              </a:xfrm>
              <a:prstGeom prst="rect">
                <a:avLst/>
              </a:prstGeom>
              <a:solidFill>
                <a:schemeClr val="accent1">
                  <a:lumMod val="20000"/>
                  <a:lumOff val="80000"/>
                </a:schemeClr>
              </a:solidFill>
              <a:ln cap="rnd">
                <a:solidFill>
                  <a:srgbClr val="3A5A9B"/>
                </a:solidFill>
              </a:ln>
            </p:spPr>
            <p:txBody>
              <a:bodyPr vert="eaVert" wrap="none" rtlCol="0">
                <a:spAutoFit/>
              </a:bodyPr>
              <a:lstStyle/>
              <a:p>
                <a:r>
                  <a:rPr lang="en-US" altLang="zh-CN" dirty="0"/>
                  <a:t>Partial knowledge</a:t>
                </a:r>
                <a:endParaRPr lang="zh-CN" altLang="en-US" dirty="0"/>
              </a:p>
            </p:txBody>
          </p:sp>
          <p:grpSp>
            <p:nvGrpSpPr>
              <p:cNvPr id="52" name="组合 51">
                <a:extLst>
                  <a:ext uri="{FF2B5EF4-FFF2-40B4-BE49-F238E27FC236}">
                    <a16:creationId xmlns:a16="http://schemas.microsoft.com/office/drawing/2014/main" id="{04A8DBCF-0E77-A61D-3921-B3855A77031A}"/>
                  </a:ext>
                </a:extLst>
              </p:cNvPr>
              <p:cNvGrpSpPr/>
              <p:nvPr/>
            </p:nvGrpSpPr>
            <p:grpSpPr>
              <a:xfrm>
                <a:off x="7273046" y="3137423"/>
                <a:ext cx="2423815" cy="1629292"/>
                <a:chOff x="7361235" y="3335673"/>
                <a:chExt cx="2423815" cy="1629292"/>
              </a:xfrm>
            </p:grpSpPr>
            <p:sp>
              <p:nvSpPr>
                <p:cNvPr id="53" name="矩形: 圆角 52">
                  <a:extLst>
                    <a:ext uri="{FF2B5EF4-FFF2-40B4-BE49-F238E27FC236}">
                      <a16:creationId xmlns:a16="http://schemas.microsoft.com/office/drawing/2014/main" id="{407F187B-FF03-B0CD-845C-215E3A8E208A}"/>
                    </a:ext>
                  </a:extLst>
                </p:cNvPr>
                <p:cNvSpPr/>
                <p:nvPr/>
              </p:nvSpPr>
              <p:spPr>
                <a:xfrm>
                  <a:off x="7822900" y="3508359"/>
                  <a:ext cx="1962150" cy="1243282"/>
                </a:xfrm>
                <a:prstGeom prst="roundRect">
                  <a:avLst/>
                </a:prstGeom>
                <a:solidFill>
                  <a:schemeClr val="accent1">
                    <a:lumMod val="40000"/>
                    <a:lumOff val="60000"/>
                  </a:schemeClr>
                </a:solidFill>
                <a:ln>
                  <a:solidFill>
                    <a:srgbClr val="3A5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11842A01-20E6-9AA7-15A4-0EB0246C00A4}"/>
                    </a:ext>
                  </a:extLst>
                </p:cNvPr>
                <p:cNvGrpSpPr/>
                <p:nvPr/>
              </p:nvGrpSpPr>
              <p:grpSpPr>
                <a:xfrm>
                  <a:off x="7937200" y="3494018"/>
                  <a:ext cx="1847850" cy="1121934"/>
                  <a:chOff x="7822900" y="3333333"/>
                  <a:chExt cx="1847850" cy="1121934"/>
                </a:xfrm>
              </p:grpSpPr>
              <p:sp>
                <p:nvSpPr>
                  <p:cNvPr id="56" name="文本框 55">
                    <a:extLst>
                      <a:ext uri="{FF2B5EF4-FFF2-40B4-BE49-F238E27FC236}">
                        <a16:creationId xmlns:a16="http://schemas.microsoft.com/office/drawing/2014/main" id="{856DC5ED-047F-A7EB-54FC-C9D5991D5D14}"/>
                      </a:ext>
                    </a:extLst>
                  </p:cNvPr>
                  <p:cNvSpPr txBox="1"/>
                  <p:nvPr/>
                </p:nvSpPr>
                <p:spPr>
                  <a:xfrm>
                    <a:off x="7822900" y="3333333"/>
                    <a:ext cx="1847850"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T</a:t>
                    </a:r>
                    <a:r>
                      <a:rPr lang="zh-CN" altLang="en-US" sz="2000" b="1" dirty="0">
                        <a:latin typeface="Times New Roman" panose="02020603050405020304" pitchFamily="18" charset="0"/>
                        <a:cs typeface="Times New Roman" panose="02020603050405020304" pitchFamily="18" charset="0"/>
                      </a:rPr>
                      <a:t>raining data</a:t>
                    </a:r>
                  </a:p>
                </p:txBody>
              </p:sp>
              <p:sp>
                <p:nvSpPr>
                  <p:cNvPr id="57" name="文本框 56">
                    <a:extLst>
                      <a:ext uri="{FF2B5EF4-FFF2-40B4-BE49-F238E27FC236}">
                        <a16:creationId xmlns:a16="http://schemas.microsoft.com/office/drawing/2014/main" id="{48713AD5-C252-99AD-C8D8-5F992CDF7559}"/>
                      </a:ext>
                    </a:extLst>
                  </p:cNvPr>
                  <p:cNvSpPr txBox="1"/>
                  <p:nvPr/>
                </p:nvSpPr>
                <p:spPr>
                  <a:xfrm>
                    <a:off x="7861572" y="4055157"/>
                    <a:ext cx="1038223"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M</a:t>
                    </a:r>
                    <a:r>
                      <a:rPr lang="zh-CN" altLang="en-US" sz="2000" b="1" dirty="0">
                        <a:latin typeface="Times New Roman" panose="02020603050405020304" pitchFamily="18" charset="0"/>
                        <a:cs typeface="Times New Roman" panose="02020603050405020304" pitchFamily="18" charset="0"/>
                      </a:rPr>
                      <a:t>odel</a:t>
                    </a:r>
                  </a:p>
                </p:txBody>
              </p:sp>
            </p:grpSp>
            <p:sp>
              <p:nvSpPr>
                <p:cNvPr id="55" name="文本框 54">
                  <a:extLst>
                    <a:ext uri="{FF2B5EF4-FFF2-40B4-BE49-F238E27FC236}">
                      <a16:creationId xmlns:a16="http://schemas.microsoft.com/office/drawing/2014/main" id="{22FDE821-BB6D-88A1-AC81-7B112AA2940D}"/>
                    </a:ext>
                  </a:extLst>
                </p:cNvPr>
                <p:cNvSpPr txBox="1"/>
                <p:nvPr/>
              </p:nvSpPr>
              <p:spPr>
                <a:xfrm>
                  <a:off x="7361235" y="3335673"/>
                  <a:ext cx="461665" cy="1629292"/>
                </a:xfrm>
                <a:prstGeom prst="rect">
                  <a:avLst/>
                </a:prstGeom>
                <a:solidFill>
                  <a:srgbClr val="FF0000">
                    <a:alpha val="50000"/>
                  </a:srgbClr>
                </a:solidFill>
              </p:spPr>
              <p:txBody>
                <a:bodyPr vert="eaVert" wrap="none" rtlCol="0">
                  <a:spAutoFit/>
                </a:bodyPr>
                <a:lstStyle/>
                <a:p>
                  <a:r>
                    <a:rPr lang="en-US" altLang="zh-CN" dirty="0"/>
                    <a:t>limited access</a:t>
                  </a:r>
                  <a:endParaRPr lang="zh-CN" altLang="en-US" dirty="0"/>
                </a:p>
              </p:txBody>
            </p:sp>
          </p:grpSp>
        </p:grpSp>
        <p:grpSp>
          <p:nvGrpSpPr>
            <p:cNvPr id="4096" name="组合 4095">
              <a:extLst>
                <a:ext uri="{FF2B5EF4-FFF2-40B4-BE49-F238E27FC236}">
                  <a16:creationId xmlns:a16="http://schemas.microsoft.com/office/drawing/2014/main" id="{4BBE79D2-7673-2FAE-468A-03913008D1FC}"/>
                </a:ext>
              </a:extLst>
            </p:cNvPr>
            <p:cNvGrpSpPr/>
            <p:nvPr/>
          </p:nvGrpSpPr>
          <p:grpSpPr>
            <a:xfrm>
              <a:off x="6422378" y="5142557"/>
              <a:ext cx="4234186" cy="1719169"/>
              <a:chOff x="6422378" y="5142557"/>
              <a:chExt cx="4234186" cy="1719169"/>
            </a:xfrm>
          </p:grpSpPr>
          <p:sp>
            <p:nvSpPr>
              <p:cNvPr id="41" name="文本框 40">
                <a:extLst>
                  <a:ext uri="{FF2B5EF4-FFF2-40B4-BE49-F238E27FC236}">
                    <a16:creationId xmlns:a16="http://schemas.microsoft.com/office/drawing/2014/main" id="{851D9D79-0C3C-964C-9858-41143E5C4461}"/>
                  </a:ext>
                </a:extLst>
              </p:cNvPr>
              <p:cNvSpPr txBox="1"/>
              <p:nvPr/>
            </p:nvSpPr>
            <p:spPr>
              <a:xfrm>
                <a:off x="6422378" y="5148757"/>
                <a:ext cx="461665" cy="1712969"/>
              </a:xfrm>
              <a:prstGeom prst="rect">
                <a:avLst/>
              </a:prstGeom>
              <a:solidFill>
                <a:schemeClr val="accent1">
                  <a:lumMod val="20000"/>
                  <a:lumOff val="80000"/>
                </a:schemeClr>
              </a:solidFill>
              <a:ln cap="rnd">
                <a:solidFill>
                  <a:srgbClr val="3A5A9B"/>
                </a:solidFill>
              </a:ln>
            </p:spPr>
            <p:txBody>
              <a:bodyPr vert="eaVert" wrap="none" rtlCol="0">
                <a:spAutoFit/>
              </a:bodyPr>
              <a:lstStyle/>
              <a:p>
                <a:r>
                  <a:rPr lang="en-US" altLang="zh-CN" dirty="0"/>
                  <a:t>No knowledge</a:t>
                </a:r>
                <a:endParaRPr lang="zh-CN" altLang="en-US" dirty="0"/>
              </a:p>
            </p:txBody>
          </p:sp>
          <p:grpSp>
            <p:nvGrpSpPr>
              <p:cNvPr id="51" name="组合 50">
                <a:extLst>
                  <a:ext uri="{FF2B5EF4-FFF2-40B4-BE49-F238E27FC236}">
                    <a16:creationId xmlns:a16="http://schemas.microsoft.com/office/drawing/2014/main" id="{B4783A43-AB71-BF22-8B9A-21D5BE57A4C5}"/>
                  </a:ext>
                </a:extLst>
              </p:cNvPr>
              <p:cNvGrpSpPr/>
              <p:nvPr/>
            </p:nvGrpSpPr>
            <p:grpSpPr>
              <a:xfrm>
                <a:off x="7273046" y="5142557"/>
                <a:ext cx="3383518" cy="1284999"/>
                <a:chOff x="7361235" y="3293963"/>
                <a:chExt cx="3383518" cy="1284999"/>
              </a:xfrm>
            </p:grpSpPr>
            <p:sp>
              <p:nvSpPr>
                <p:cNvPr id="49" name="矩形: 圆角 48">
                  <a:extLst>
                    <a:ext uri="{FF2B5EF4-FFF2-40B4-BE49-F238E27FC236}">
                      <a16:creationId xmlns:a16="http://schemas.microsoft.com/office/drawing/2014/main" id="{BCDD315D-44DE-0A85-B25C-FA4C6AEEE054}"/>
                    </a:ext>
                  </a:extLst>
                </p:cNvPr>
                <p:cNvSpPr/>
                <p:nvPr/>
              </p:nvSpPr>
              <p:spPr>
                <a:xfrm>
                  <a:off x="7822900" y="3335673"/>
                  <a:ext cx="2390364" cy="1243282"/>
                </a:xfrm>
                <a:prstGeom prst="roundRect">
                  <a:avLst/>
                </a:prstGeom>
                <a:solidFill>
                  <a:schemeClr val="accent1">
                    <a:lumMod val="40000"/>
                    <a:lumOff val="60000"/>
                  </a:schemeClr>
                </a:solidFill>
                <a:ln>
                  <a:solidFill>
                    <a:srgbClr val="3A5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A61D1935-7364-ECA9-961B-AC1D9713758D}"/>
                    </a:ext>
                  </a:extLst>
                </p:cNvPr>
                <p:cNvGrpSpPr/>
                <p:nvPr/>
              </p:nvGrpSpPr>
              <p:grpSpPr>
                <a:xfrm>
                  <a:off x="7904364" y="3293963"/>
                  <a:ext cx="2840389" cy="1192937"/>
                  <a:chOff x="7790064" y="3133278"/>
                  <a:chExt cx="2840389" cy="1192937"/>
                </a:xfrm>
              </p:grpSpPr>
              <p:sp>
                <p:nvSpPr>
                  <p:cNvPr id="43" name="文本框 42">
                    <a:extLst>
                      <a:ext uri="{FF2B5EF4-FFF2-40B4-BE49-F238E27FC236}">
                        <a16:creationId xmlns:a16="http://schemas.microsoft.com/office/drawing/2014/main" id="{050A25E3-245A-203E-1655-DDDB9B5024F6}"/>
                      </a:ext>
                    </a:extLst>
                  </p:cNvPr>
                  <p:cNvSpPr txBox="1"/>
                  <p:nvPr/>
                </p:nvSpPr>
                <p:spPr>
                  <a:xfrm>
                    <a:off x="7790064" y="3133278"/>
                    <a:ext cx="1847850"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T</a:t>
                    </a:r>
                    <a:r>
                      <a:rPr lang="zh-CN" altLang="en-US" sz="2000" b="1" dirty="0">
                        <a:latin typeface="Times New Roman" panose="02020603050405020304" pitchFamily="18" charset="0"/>
                        <a:cs typeface="Times New Roman" panose="02020603050405020304" pitchFamily="18" charset="0"/>
                      </a:rPr>
                      <a:t>raining data</a:t>
                    </a:r>
                  </a:p>
                </p:txBody>
              </p:sp>
              <p:sp>
                <p:nvSpPr>
                  <p:cNvPr id="45" name="文本框 44">
                    <a:extLst>
                      <a:ext uri="{FF2B5EF4-FFF2-40B4-BE49-F238E27FC236}">
                        <a16:creationId xmlns:a16="http://schemas.microsoft.com/office/drawing/2014/main" id="{07078409-1C8E-2B05-A6DD-2E2DBB769ACE}"/>
                      </a:ext>
                    </a:extLst>
                  </p:cNvPr>
                  <p:cNvSpPr txBox="1"/>
                  <p:nvPr/>
                </p:nvSpPr>
                <p:spPr>
                  <a:xfrm>
                    <a:off x="7790064" y="3488782"/>
                    <a:ext cx="2827128"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M</a:t>
                    </a:r>
                    <a:r>
                      <a:rPr lang="zh-CN" altLang="en-US" sz="2000" b="1" dirty="0">
                        <a:latin typeface="Times New Roman" panose="02020603050405020304" pitchFamily="18" charset="0"/>
                        <a:cs typeface="Times New Roman" panose="02020603050405020304" pitchFamily="18" charset="0"/>
                      </a:rPr>
                      <a:t>odel </a:t>
                    </a:r>
                    <a:r>
                      <a:rPr lang="en-US" altLang="zh-CN" sz="2000" b="1" dirty="0">
                        <a:latin typeface="Times New Roman" panose="02020603050405020304" pitchFamily="18" charset="0"/>
                        <a:cs typeface="Times New Roman" panose="02020603050405020304" pitchFamily="18" charset="0"/>
                      </a:rPr>
                      <a:t>Architecture</a:t>
                    </a:r>
                    <a:endParaRPr lang="zh-CN" altLang="en-US" sz="2000" b="1" dirty="0">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A4893055-5031-F95F-5E78-B17F362ECB67}"/>
                      </a:ext>
                    </a:extLst>
                  </p:cNvPr>
                  <p:cNvSpPr txBox="1"/>
                  <p:nvPr/>
                </p:nvSpPr>
                <p:spPr>
                  <a:xfrm>
                    <a:off x="7803325" y="3926105"/>
                    <a:ext cx="2827128" cy="400110"/>
                  </a:xfrm>
                  <a:prstGeom prst="rect">
                    <a:avLst/>
                  </a:prstGeom>
                  <a:no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M</a:t>
                    </a:r>
                    <a:r>
                      <a:rPr lang="zh-CN" altLang="en-US" sz="2000" b="1" dirty="0">
                        <a:latin typeface="Times New Roman" panose="02020603050405020304" pitchFamily="18" charset="0"/>
                        <a:cs typeface="Times New Roman" panose="02020603050405020304" pitchFamily="18" charset="0"/>
                      </a:rPr>
                      <a:t>odel </a:t>
                    </a:r>
                    <a:r>
                      <a:rPr lang="en-US" altLang="zh-CN" sz="2000" b="1" dirty="0">
                        <a:latin typeface="Times New Roman" panose="02020603050405020304" pitchFamily="18" charset="0"/>
                        <a:cs typeface="Times New Roman" panose="02020603050405020304" pitchFamily="18" charset="0"/>
                      </a:rPr>
                      <a:t>Weights</a:t>
                    </a:r>
                    <a:endParaRPr lang="zh-CN" altLang="en-US" sz="2000" b="1" dirty="0">
                      <a:latin typeface="Times New Roman" panose="02020603050405020304" pitchFamily="18" charset="0"/>
                      <a:cs typeface="Times New Roman" panose="02020603050405020304" pitchFamily="18" charset="0"/>
                    </a:endParaRPr>
                  </a:p>
                </p:txBody>
              </p:sp>
            </p:grpSp>
            <p:sp>
              <p:nvSpPr>
                <p:cNvPr id="47" name="文本框 46">
                  <a:extLst>
                    <a:ext uri="{FF2B5EF4-FFF2-40B4-BE49-F238E27FC236}">
                      <a16:creationId xmlns:a16="http://schemas.microsoft.com/office/drawing/2014/main" id="{084E1B41-F98F-44A8-D29E-4160487FED10}"/>
                    </a:ext>
                  </a:extLst>
                </p:cNvPr>
                <p:cNvSpPr txBox="1"/>
                <p:nvPr/>
              </p:nvSpPr>
              <p:spPr>
                <a:xfrm>
                  <a:off x="7361235" y="3335673"/>
                  <a:ext cx="461665" cy="1243289"/>
                </a:xfrm>
                <a:prstGeom prst="rect">
                  <a:avLst/>
                </a:prstGeom>
                <a:solidFill>
                  <a:srgbClr val="FF0000">
                    <a:alpha val="50000"/>
                  </a:srgbClr>
                </a:solidFill>
              </p:spPr>
              <p:txBody>
                <a:bodyPr vert="eaVert" wrap="none" rtlCol="0">
                  <a:spAutoFit/>
                </a:bodyPr>
                <a:lstStyle/>
                <a:p>
                  <a:r>
                    <a:rPr lang="en-US" altLang="zh-CN" dirty="0"/>
                    <a:t>not access</a:t>
                  </a:r>
                  <a:endParaRPr lang="zh-CN" altLang="en-US" dirty="0"/>
                </a:p>
              </p:txBody>
            </p:sp>
          </p:grpSp>
        </p:grpSp>
      </p:grpSp>
      <p:pic>
        <p:nvPicPr>
          <p:cNvPr id="18" name="图片 17">
            <a:extLst>
              <a:ext uri="{FF2B5EF4-FFF2-40B4-BE49-F238E27FC236}">
                <a16:creationId xmlns:a16="http://schemas.microsoft.com/office/drawing/2014/main" id="{52A86A1E-9AE0-07A0-0E2A-C17335593869}"/>
              </a:ext>
            </a:extLst>
          </p:cNvPr>
          <p:cNvPicPr>
            <a:picLocks noChangeAspect="1"/>
          </p:cNvPicPr>
          <p:nvPr/>
        </p:nvPicPr>
        <p:blipFill>
          <a:blip r:embed="rId5"/>
          <a:stretch>
            <a:fillRect/>
          </a:stretch>
        </p:blipFill>
        <p:spPr>
          <a:xfrm>
            <a:off x="8340672" y="3611766"/>
            <a:ext cx="3795089" cy="632515"/>
          </a:xfrm>
          <a:prstGeom prst="rect">
            <a:avLst/>
          </a:prstGeom>
        </p:spPr>
      </p:pic>
      <p:pic>
        <p:nvPicPr>
          <p:cNvPr id="22" name="图片 21">
            <a:extLst>
              <a:ext uri="{FF2B5EF4-FFF2-40B4-BE49-F238E27FC236}">
                <a16:creationId xmlns:a16="http://schemas.microsoft.com/office/drawing/2014/main" id="{124C2C6A-3EE0-BD42-778F-EAC099086695}"/>
              </a:ext>
            </a:extLst>
          </p:cNvPr>
          <p:cNvPicPr>
            <a:picLocks noChangeAspect="1"/>
          </p:cNvPicPr>
          <p:nvPr/>
        </p:nvPicPr>
        <p:blipFill>
          <a:blip r:embed="rId6"/>
          <a:stretch>
            <a:fillRect/>
          </a:stretch>
        </p:blipFill>
        <p:spPr>
          <a:xfrm>
            <a:off x="8420100" y="5650226"/>
            <a:ext cx="3734124" cy="647756"/>
          </a:xfrm>
          <a:prstGeom prst="rect">
            <a:avLst/>
          </a:prstGeom>
        </p:spPr>
      </p:pic>
      <p:pic>
        <p:nvPicPr>
          <p:cNvPr id="10" name="图片 9">
            <a:extLst>
              <a:ext uri="{FF2B5EF4-FFF2-40B4-BE49-F238E27FC236}">
                <a16:creationId xmlns:a16="http://schemas.microsoft.com/office/drawing/2014/main" id="{6780CE10-9160-F071-E920-EF6AE7B141E3}"/>
              </a:ext>
            </a:extLst>
          </p:cNvPr>
          <p:cNvPicPr>
            <a:picLocks noChangeAspect="1"/>
          </p:cNvPicPr>
          <p:nvPr/>
        </p:nvPicPr>
        <p:blipFill>
          <a:blip r:embed="rId7"/>
          <a:stretch>
            <a:fillRect/>
          </a:stretch>
        </p:blipFill>
        <p:spPr>
          <a:xfrm>
            <a:off x="8337587" y="1668354"/>
            <a:ext cx="3795089" cy="610399"/>
          </a:xfrm>
          <a:prstGeom prst="rect">
            <a:avLst/>
          </a:prstGeom>
        </p:spPr>
      </p:pic>
      <p:sp>
        <p:nvSpPr>
          <p:cNvPr id="14" name="文本框 13">
            <a:extLst>
              <a:ext uri="{FF2B5EF4-FFF2-40B4-BE49-F238E27FC236}">
                <a16:creationId xmlns:a16="http://schemas.microsoft.com/office/drawing/2014/main" id="{E8B799A6-C7AB-EC70-EB29-DCC5BB9EC6D5}"/>
              </a:ext>
            </a:extLst>
          </p:cNvPr>
          <p:cNvSpPr txBox="1"/>
          <p:nvPr/>
        </p:nvSpPr>
        <p:spPr>
          <a:xfrm>
            <a:off x="9502117" y="1096001"/>
            <a:ext cx="736099" cy="369332"/>
          </a:xfrm>
          <a:prstGeom prst="rect">
            <a:avLst/>
          </a:prstGeom>
          <a:noFill/>
        </p:spPr>
        <p:txBody>
          <a:bodyPr wrap="none" rtlCol="0">
            <a:spAutoFit/>
          </a:bodyPr>
          <a:lstStyle/>
          <a:p>
            <a:r>
              <a:rPr lang="en-US" altLang="zh-CN" dirty="0"/>
              <a:t>DNN</a:t>
            </a:r>
            <a:endParaRPr lang="zh-CN" altLang="en-US" dirty="0"/>
          </a:p>
        </p:txBody>
      </p:sp>
    </p:spTree>
    <p:extLst>
      <p:ext uri="{BB962C8B-B14F-4D97-AF65-F5344CB8AC3E}">
        <p14:creationId xmlns:p14="http://schemas.microsoft.com/office/powerpoint/2010/main" val="30038650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logo主色">
      <a:dk1>
        <a:sysClr val="windowText" lastClr="000000"/>
      </a:dk1>
      <a:lt1>
        <a:sysClr val="window" lastClr="FFFFFF"/>
      </a:lt1>
      <a:dk2>
        <a:srgbClr val="44546A"/>
      </a:dk2>
      <a:lt2>
        <a:srgbClr val="E7E6E6"/>
      </a:lt2>
      <a:accent1>
        <a:srgbClr val="18388A"/>
      </a:accent1>
      <a:accent2>
        <a:srgbClr val="9E1213"/>
      </a:accent2>
      <a:accent3>
        <a:srgbClr val="EC8A04"/>
      </a:accent3>
      <a:accent4>
        <a:srgbClr val="FBA533"/>
      </a:accent4>
      <a:accent5>
        <a:srgbClr val="5B7DC1"/>
      </a:accent5>
      <a:accent6>
        <a:srgbClr val="CC3E3E"/>
      </a:accent6>
      <a:hlink>
        <a:srgbClr val="0563C1"/>
      </a:hlink>
      <a:folHlink>
        <a:srgbClr val="954F72"/>
      </a:folHlink>
    </a:clrScheme>
    <a:fontScheme name="ncg3nh5f">
      <a:majorFont>
        <a:latin typeface="Microsoft YaHei"/>
        <a:ea typeface="Microsoft YaHei"/>
        <a:cs typeface=""/>
      </a:majorFont>
      <a:minorFont>
        <a:latin typeface="Microsoft YaHe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9409</TotalTime>
  <Words>3972</Words>
  <Application>Microsoft Office PowerPoint</Application>
  <PresentationFormat>宽屏</PresentationFormat>
  <Paragraphs>357</Paragraphs>
  <Slides>54</Slides>
  <Notes>23</Notes>
  <HiddenSlides>0</HiddenSlides>
  <MMClips>2</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vt:i4>
      </vt:variant>
      <vt:variant>
        <vt:lpstr>幻灯片标题</vt:lpstr>
      </vt:variant>
      <vt:variant>
        <vt:i4>54</vt:i4>
      </vt:variant>
    </vt:vector>
  </HeadingPairs>
  <TitlesOfParts>
    <vt:vector size="73" baseType="lpstr">
      <vt:lpstr>-apple-system</vt:lpstr>
      <vt:lpstr>HelveticaNeue Regular</vt:lpstr>
      <vt:lpstr>Noto Sans</vt:lpstr>
      <vt:lpstr>ProximaVara-Roman</vt:lpstr>
      <vt:lpstr>Roboto</vt:lpstr>
      <vt:lpstr>source-serif-pro</vt:lpstr>
      <vt:lpstr>等线</vt:lpstr>
      <vt:lpstr>Microsoft YaHei</vt:lpstr>
      <vt:lpstr>Microsoft YaHei</vt:lpstr>
      <vt:lpstr>Arial</vt:lpstr>
      <vt:lpstr>Calibri</vt:lpstr>
      <vt:lpstr>Cambria Math</vt:lpstr>
      <vt:lpstr>Segoe UI</vt:lpstr>
      <vt:lpstr>Segoe UI Light</vt:lpstr>
      <vt:lpstr>Times New Roman</vt:lpstr>
      <vt:lpstr>Wingdings</vt:lpstr>
      <vt:lpstr>Office 主题​​</vt:lpstr>
      <vt:lpstr>1_OfficePLUS</vt:lpstr>
      <vt:lpstr>AxMath</vt:lpstr>
      <vt:lpstr>PowerPoint 演示文稿</vt:lpstr>
      <vt:lpstr>PowerPoint 演示文稿</vt:lpstr>
      <vt:lpstr>PowerPoint 演示文稿</vt:lpstr>
      <vt:lpstr>Background</vt:lpstr>
      <vt:lpstr>Adversarial Machine Learning in Wireless Communications</vt:lpstr>
      <vt:lpstr>PowerPoint 演示文稿</vt:lpstr>
      <vt:lpstr>Types of adversarial attack</vt:lpstr>
      <vt:lpstr>Evasion Attack </vt:lpstr>
      <vt:lpstr>Categorization Based on Attacker's Knowledge</vt:lpstr>
      <vt:lpstr>Generation of Evasion Attacks in White-box</vt:lpstr>
      <vt:lpstr>Generation of Evasion Attacks in White-box</vt:lpstr>
      <vt:lpstr>Generation of Evasion Attacks in White-box</vt:lpstr>
      <vt:lpstr>Generation of Evasion Attacks in White-box</vt:lpstr>
      <vt:lpstr>Generation of Evasion Attacks in White-box</vt:lpstr>
      <vt:lpstr>Generation of Evasion Attacks in White-box</vt:lpstr>
      <vt:lpstr>Generation of Evasion Attacks in Gray-box/Black-box</vt:lpstr>
      <vt:lpstr>Attack Transferability</vt:lpstr>
      <vt:lpstr>Generation of Evasion Attacks in Gray-box/Black-box</vt:lpstr>
      <vt:lpstr>Poison Attack</vt:lpstr>
      <vt:lpstr>Backdoor Attack</vt:lpstr>
      <vt:lpstr>Backdoor Attack</vt:lpstr>
      <vt:lpstr>Backdoor in Federated Learning</vt:lpstr>
      <vt:lpstr>CBA: Centralized backdoor attack</vt:lpstr>
      <vt:lpstr>Model replace</vt:lpstr>
      <vt:lpstr>DBA : Distributed backdoor attack</vt:lpstr>
      <vt:lpstr>DBA : Distributed backdoor attack</vt:lpstr>
      <vt:lpstr>How to prevent adversarial attack</vt:lpstr>
      <vt:lpstr>Defense Evasion Attacks</vt:lpstr>
      <vt:lpstr>Defense Evasion Attacks</vt:lpstr>
      <vt:lpstr>Backdoor Defense </vt:lpstr>
      <vt:lpstr>Backdoor Defense </vt:lpstr>
      <vt:lpstr>PowerPoint 演示文稿</vt:lpstr>
      <vt:lpstr>RAFA: RAdio Frequency Attack  </vt:lpstr>
      <vt:lpstr>RAFA: RAdio Frequency Attack</vt:lpstr>
      <vt:lpstr>RAFA: RAdio Frequency Attack</vt:lpstr>
      <vt:lpstr>RAFA: RAdio Frequency Attack</vt:lpstr>
      <vt:lpstr>RAFA: RAdio Frequency Attack</vt:lpstr>
      <vt:lpstr>RAFA: RAdio Frequency Attack </vt:lpstr>
      <vt:lpstr>RAFA: RAdio Frequency Attack</vt:lpstr>
      <vt:lpstr>RAFA: RAdio Frequency Attack</vt:lpstr>
      <vt:lpstr>RAFA: RAdio Frequency Attack</vt:lpstr>
      <vt:lpstr>RAFA: RAdio Frequency Attack</vt:lpstr>
      <vt:lpstr>Backdoor Federated Learning-Based mmWave Beam Selection </vt:lpstr>
      <vt:lpstr>Backdoor Federated Learning-Based mmWave Beam Selection</vt:lpstr>
      <vt:lpstr>Backdoor Federated Learning-Based mmWave Beam Selection</vt:lpstr>
      <vt:lpstr>Backdoor Federated Learning-Based mmWave Beam Selection</vt:lpstr>
      <vt:lpstr>Backdoor Federated Learning-Based mmWave Beam Selection</vt:lpstr>
      <vt:lpstr>Our Idea</vt:lpstr>
      <vt:lpstr>A end-to-end neural network: Deep JSCC</vt:lpstr>
      <vt:lpstr>Deep JSCC in semantic communication </vt:lpstr>
      <vt:lpstr>Backdoor Method</vt:lpstr>
      <vt:lpstr>How to create Ha</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叶 丁</dc:creator>
  <cp:lastModifiedBy>毓真 侯</cp:lastModifiedBy>
  <cp:revision>2933</cp:revision>
  <dcterms:created xsi:type="dcterms:W3CDTF">2018-12-16T05:38:00Z</dcterms:created>
  <dcterms:modified xsi:type="dcterms:W3CDTF">2024-03-13T14:50:15Z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2019-04-13T06:32:31.4153976Z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d5228a63-67d4-4fd6-959f-d3cab9a76c24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2052-11.1.0.11691</vt:lpwstr>
  </property>
  <property fmtid="{D5CDD505-2E9C-101B-9397-08002B2CF9AE}" pid="12" name="ICV">
    <vt:lpwstr>A7E076DA73BB46D78428E981A0290956</vt:lpwstr>
  </property>
</Properties>
</file>